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74925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371365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5275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3232522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68658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3578599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27941871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171965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66628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21E2-0AB6-496F-A1F5-477A4BD006C5}"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56655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4B21E2-0AB6-496F-A1F5-477A4BD006C5}"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2680828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4B21E2-0AB6-496F-A1F5-477A4BD006C5}"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22844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4B21E2-0AB6-496F-A1F5-477A4BD006C5}"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2163358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B21E2-0AB6-496F-A1F5-477A4BD006C5}"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653658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4B21E2-0AB6-496F-A1F5-477A4BD006C5}"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203332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4B21E2-0AB6-496F-A1F5-477A4BD006C5}"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E10D66-7C2F-49ED-99D2-30DE2D693024}" type="slidenum">
              <a:rPr lang="en-US" smtClean="0"/>
              <a:t>‹#›</a:t>
            </a:fld>
            <a:endParaRPr lang="en-US"/>
          </a:p>
        </p:txBody>
      </p:sp>
    </p:spTree>
    <p:extLst>
      <p:ext uri="{BB962C8B-B14F-4D97-AF65-F5344CB8AC3E}">
        <p14:creationId xmlns:p14="http://schemas.microsoft.com/office/powerpoint/2010/main" val="194629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4B21E2-0AB6-496F-A1F5-477A4BD006C5}" type="datetimeFigureOut">
              <a:rPr lang="en-US" smtClean="0"/>
              <a:t>5/7/2026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E10D66-7C2F-49ED-99D2-30DE2D693024}" type="slidenum">
              <a:rPr lang="en-US" smtClean="0"/>
              <a:t>‹#›</a:t>
            </a:fld>
            <a:endParaRPr lang="en-US"/>
          </a:p>
        </p:txBody>
      </p:sp>
    </p:spTree>
    <p:extLst>
      <p:ext uri="{BB962C8B-B14F-4D97-AF65-F5344CB8AC3E}">
        <p14:creationId xmlns:p14="http://schemas.microsoft.com/office/powerpoint/2010/main" val="1804174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A0465-F3D6-0EE6-F636-7E40E695F035}"/>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06E02E49-B788-C207-5634-B93158883582}"/>
              </a:ext>
            </a:extLst>
          </p:cNvPr>
          <p:cNvSpPr>
            <a:spLocks noGrp="1"/>
          </p:cNvSpPr>
          <p:nvPr>
            <p:ph type="subTitle" idx="1"/>
          </p:nvPr>
        </p:nvSpPr>
        <p:spPr/>
        <p:txBody>
          <a:bodyPr/>
          <a:lstStyle/>
          <a:p>
            <a:r>
              <a:rPr lang="en-US" dirty="0"/>
              <a:t>Lesson11</a:t>
            </a:r>
          </a:p>
        </p:txBody>
      </p:sp>
    </p:spTree>
    <p:extLst>
      <p:ext uri="{BB962C8B-B14F-4D97-AF65-F5344CB8AC3E}">
        <p14:creationId xmlns:p14="http://schemas.microsoft.com/office/powerpoint/2010/main" val="4239825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831D5-86EA-F8E1-7FFB-0D8747986D1A}"/>
              </a:ext>
            </a:extLst>
          </p:cNvPr>
          <p:cNvSpPr>
            <a:spLocks noGrp="1"/>
          </p:cNvSpPr>
          <p:nvPr>
            <p:ph type="title"/>
          </p:nvPr>
        </p:nvSpPr>
        <p:spPr/>
        <p:txBody>
          <a:bodyPr/>
          <a:lstStyle/>
          <a:p>
            <a:r>
              <a:rPr lang="en-US" dirty="0"/>
              <a:t>Gal. 4:8-21</a:t>
            </a:r>
          </a:p>
        </p:txBody>
      </p:sp>
      <p:sp>
        <p:nvSpPr>
          <p:cNvPr id="3" name="Content Placeholder 2">
            <a:extLst>
              <a:ext uri="{FF2B5EF4-FFF2-40B4-BE49-F238E27FC236}">
                <a16:creationId xmlns:a16="http://schemas.microsoft.com/office/drawing/2014/main" id="{D4AF4C24-8762-3849-D5DD-F3DA800A3D46}"/>
              </a:ext>
            </a:extLst>
          </p:cNvPr>
          <p:cNvSpPr>
            <a:spLocks noGrp="1"/>
          </p:cNvSpPr>
          <p:nvPr>
            <p:ph idx="1"/>
          </p:nvPr>
        </p:nvSpPr>
        <p:spPr/>
        <p:txBody>
          <a:bodyPr/>
          <a:lstStyle/>
          <a:p>
            <a:r>
              <a:rPr lang="en-US" dirty="0"/>
              <a:t>“When you did not know God, you were slaves to those who are not gods”</a:t>
            </a:r>
          </a:p>
          <a:p>
            <a:r>
              <a:rPr lang="en-US" dirty="0"/>
              <a:t>Judaizers trying to make the Gentiles follow the Law.</a:t>
            </a:r>
          </a:p>
          <a:p>
            <a:r>
              <a:rPr lang="en-US" dirty="0"/>
              <a:t>Now that you have come to be known by God, you Jews, why do you turn back to the Law and become enslaved again? Paul fears he has wasted his time</a:t>
            </a:r>
          </a:p>
          <a:p>
            <a:r>
              <a:rPr lang="en-US" dirty="0"/>
              <a:t>Paul begs them to become as he is: free from all the Jewish rituals and ordinances.  He has become like a Gentile! </a:t>
            </a:r>
          </a:p>
          <a:p>
            <a:r>
              <a:rPr lang="en-US" b="1" dirty="0"/>
              <a:t>Vs. 16 </a:t>
            </a:r>
            <a:r>
              <a:rPr lang="en-US" dirty="0"/>
              <a:t>“Have I become your enemy by telling you the truth?”</a:t>
            </a:r>
          </a:p>
          <a:p>
            <a:r>
              <a:rPr lang="en-US" dirty="0"/>
              <a:t>The Judaizers eagerly seek you Gentiles to shut you up under the Law</a:t>
            </a:r>
          </a:p>
          <a:p>
            <a:r>
              <a:rPr lang="en-US" dirty="0"/>
              <a:t>Listen to what the Law is saying!!! Don’t go back to the Old Covenant!</a:t>
            </a:r>
          </a:p>
          <a:p>
            <a:endParaRPr lang="en-US" dirty="0"/>
          </a:p>
        </p:txBody>
      </p:sp>
    </p:spTree>
    <p:extLst>
      <p:ext uri="{BB962C8B-B14F-4D97-AF65-F5344CB8AC3E}">
        <p14:creationId xmlns:p14="http://schemas.microsoft.com/office/powerpoint/2010/main" val="118800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5784D-076B-0109-C5E2-7C12F5F6DBAA}"/>
              </a:ext>
            </a:extLst>
          </p:cNvPr>
          <p:cNvSpPr>
            <a:spLocks noGrp="1"/>
          </p:cNvSpPr>
          <p:nvPr>
            <p:ph type="title"/>
          </p:nvPr>
        </p:nvSpPr>
        <p:spPr/>
        <p:txBody>
          <a:bodyPr/>
          <a:lstStyle/>
          <a:p>
            <a:r>
              <a:rPr lang="en-US" dirty="0"/>
              <a:t>Gal. 4:22-31    Bond woman/free woman</a:t>
            </a:r>
          </a:p>
        </p:txBody>
      </p:sp>
      <p:sp>
        <p:nvSpPr>
          <p:cNvPr id="3" name="Content Placeholder 2">
            <a:extLst>
              <a:ext uri="{FF2B5EF4-FFF2-40B4-BE49-F238E27FC236}">
                <a16:creationId xmlns:a16="http://schemas.microsoft.com/office/drawing/2014/main" id="{FE35258A-93DD-D1DE-1A3C-28DFA9E2A4E6}"/>
              </a:ext>
            </a:extLst>
          </p:cNvPr>
          <p:cNvSpPr>
            <a:spLocks noGrp="1"/>
          </p:cNvSpPr>
          <p:nvPr>
            <p:ph idx="1"/>
          </p:nvPr>
        </p:nvSpPr>
        <p:spPr/>
        <p:txBody>
          <a:bodyPr/>
          <a:lstStyle/>
          <a:p>
            <a:r>
              <a:rPr lang="en-US" dirty="0"/>
              <a:t>Son of the bondwoman: Ishmael. Mother is Hagar. Born according to </a:t>
            </a:r>
            <a:r>
              <a:rPr lang="en-US" b="1" dirty="0"/>
              <a:t>flesh</a:t>
            </a:r>
          </a:p>
          <a:p>
            <a:r>
              <a:rPr lang="en-US" dirty="0"/>
              <a:t>Son of the free woman: Isaac. Mother is Sarah. Born according to </a:t>
            </a:r>
            <a:r>
              <a:rPr lang="en-US" b="1" dirty="0"/>
              <a:t>promise</a:t>
            </a:r>
          </a:p>
          <a:p>
            <a:r>
              <a:rPr lang="en-US" dirty="0"/>
              <a:t>Hagar represented the present Jerusalem of legalism. Old Covenant</a:t>
            </a:r>
          </a:p>
          <a:p>
            <a:r>
              <a:rPr lang="en-US" dirty="0"/>
              <a:t>Sarah represented the children of the New Covenant – free- Jerusalem above</a:t>
            </a:r>
          </a:p>
          <a:p>
            <a:r>
              <a:rPr lang="en-US" b="1" dirty="0"/>
              <a:t>Vs. 27 </a:t>
            </a:r>
            <a:r>
              <a:rPr lang="en-US" dirty="0"/>
              <a:t>There are more in bondage than are free</a:t>
            </a:r>
          </a:p>
          <a:p>
            <a:r>
              <a:rPr lang="en-US" b="1" dirty="0"/>
              <a:t>Vs. 28 </a:t>
            </a:r>
            <a:r>
              <a:rPr lang="en-US" dirty="0"/>
              <a:t>You Galatians, Gentiles, all believers – are children of promise!</a:t>
            </a:r>
          </a:p>
          <a:p>
            <a:r>
              <a:rPr lang="en-US" dirty="0"/>
              <a:t>Just like Ishmael persecuted Isaac, so the legalists persecute true believers</a:t>
            </a:r>
          </a:p>
          <a:p>
            <a:r>
              <a:rPr lang="en-US" dirty="0"/>
              <a:t>Cast out the bondwoman and her son.</a:t>
            </a:r>
          </a:p>
          <a:p>
            <a:r>
              <a:rPr lang="en-US" dirty="0"/>
              <a:t>We are NOT children of the bondwoman/legalism – but of the free woman</a:t>
            </a:r>
          </a:p>
        </p:txBody>
      </p:sp>
    </p:spTree>
    <p:extLst>
      <p:ext uri="{BB962C8B-B14F-4D97-AF65-F5344CB8AC3E}">
        <p14:creationId xmlns:p14="http://schemas.microsoft.com/office/powerpoint/2010/main" val="3271620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05871-CF0B-CA7F-9884-9E581485D5C9}"/>
              </a:ext>
            </a:extLst>
          </p:cNvPr>
          <p:cNvSpPr>
            <a:spLocks noGrp="1"/>
          </p:cNvSpPr>
          <p:nvPr>
            <p:ph type="title"/>
          </p:nvPr>
        </p:nvSpPr>
        <p:spPr/>
        <p:txBody>
          <a:bodyPr/>
          <a:lstStyle/>
          <a:p>
            <a:r>
              <a:rPr lang="en-US" dirty="0"/>
              <a:t>Gal. 5:16-18; Roman 8:4</a:t>
            </a:r>
          </a:p>
        </p:txBody>
      </p:sp>
      <p:sp>
        <p:nvSpPr>
          <p:cNvPr id="3" name="Content Placeholder 2">
            <a:extLst>
              <a:ext uri="{FF2B5EF4-FFF2-40B4-BE49-F238E27FC236}">
                <a16:creationId xmlns:a16="http://schemas.microsoft.com/office/drawing/2014/main" id="{5CF97FBB-E27E-9DFE-58A9-920E7429A710}"/>
              </a:ext>
            </a:extLst>
          </p:cNvPr>
          <p:cNvSpPr>
            <a:spLocks noGrp="1"/>
          </p:cNvSpPr>
          <p:nvPr>
            <p:ph idx="1"/>
          </p:nvPr>
        </p:nvSpPr>
        <p:spPr/>
        <p:txBody>
          <a:bodyPr/>
          <a:lstStyle/>
          <a:p>
            <a:r>
              <a:rPr lang="en-US" dirty="0"/>
              <a:t>The requirement of the Law is fulfilled by Jesus who gives us the Spirit within</a:t>
            </a:r>
          </a:p>
          <a:p>
            <a:r>
              <a:rPr lang="en-US" dirty="0"/>
              <a:t>Believers are led by the Spirit and therefore fulfill the Law</a:t>
            </a:r>
          </a:p>
          <a:p>
            <a:r>
              <a:rPr lang="en-US" dirty="0"/>
              <a:t>Those who continually live by the flesh, as a habit of life, are not saved.</a:t>
            </a:r>
          </a:p>
          <a:p>
            <a:r>
              <a:rPr lang="en-US" dirty="0"/>
              <a:t>Indwelling Holy Spirit causes us to walk in righteousness</a:t>
            </a:r>
          </a:p>
          <a:p>
            <a:r>
              <a:rPr lang="en-US" b="1" dirty="0"/>
              <a:t>Rom. 8:4 </a:t>
            </a:r>
            <a:r>
              <a:rPr lang="en-US" dirty="0"/>
              <a:t>We walk, as a habit of life, according to the Spirit – Spirit led lives, NOT by the flesh.</a:t>
            </a:r>
          </a:p>
          <a:p>
            <a:r>
              <a:rPr lang="en-US" dirty="0"/>
              <a:t>The Christian life is characterized by righteous living</a:t>
            </a:r>
          </a:p>
          <a:p>
            <a:r>
              <a:rPr lang="en-US" dirty="0"/>
              <a:t>We are New Covenant people! Let’s walk like it</a:t>
            </a:r>
          </a:p>
        </p:txBody>
      </p:sp>
    </p:spTree>
    <p:extLst>
      <p:ext uri="{BB962C8B-B14F-4D97-AF65-F5344CB8AC3E}">
        <p14:creationId xmlns:p14="http://schemas.microsoft.com/office/powerpoint/2010/main" val="409394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D45A-6A6F-DEFF-11DF-739C08206D80}"/>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0BC4895D-0ECE-BD20-7CBA-92BE20ADF722}"/>
              </a:ext>
            </a:extLst>
          </p:cNvPr>
          <p:cNvSpPr>
            <a:spLocks noGrp="1"/>
          </p:cNvSpPr>
          <p:nvPr>
            <p:ph idx="1"/>
          </p:nvPr>
        </p:nvSpPr>
        <p:spPr/>
        <p:txBody>
          <a:bodyPr/>
          <a:lstStyle/>
          <a:p>
            <a:r>
              <a:rPr lang="en-US" b="1" dirty="0"/>
              <a:t>Covenant:</a:t>
            </a:r>
            <a:r>
              <a:rPr lang="en-US" dirty="0"/>
              <a:t> </a:t>
            </a:r>
            <a:r>
              <a:rPr lang="en-US" dirty="0" err="1"/>
              <a:t>Beriyth</a:t>
            </a:r>
            <a:r>
              <a:rPr lang="en-US" dirty="0"/>
              <a:t> or </a:t>
            </a:r>
            <a:r>
              <a:rPr lang="en-US" dirty="0" err="1"/>
              <a:t>karath</a:t>
            </a:r>
            <a:r>
              <a:rPr lang="en-US" dirty="0"/>
              <a:t>: a solemn, binding agreement made by passing between pieces of flesh</a:t>
            </a:r>
          </a:p>
          <a:p>
            <a:r>
              <a:rPr lang="en-US" b="1" dirty="0"/>
              <a:t>Some possible symbolic acts of covenant:</a:t>
            </a:r>
          </a:p>
          <a:p>
            <a:r>
              <a:rPr lang="en-US" dirty="0"/>
              <a:t>Exchanging of robes or identities: two becoming one, dying to self</a:t>
            </a:r>
          </a:p>
          <a:p>
            <a:r>
              <a:rPr lang="en-US" dirty="0"/>
              <a:t>Exchanging weapons: taking on another’s enemies, protection</a:t>
            </a:r>
          </a:p>
          <a:p>
            <a:r>
              <a:rPr lang="en-US" dirty="0"/>
              <a:t>Exchanging belts: strength </a:t>
            </a:r>
            <a:r>
              <a:rPr lang="en-US" b="1" dirty="0"/>
              <a:t>Fellow believers hold you up!!</a:t>
            </a:r>
          </a:p>
          <a:p>
            <a:r>
              <a:rPr lang="en-US" dirty="0"/>
              <a:t>Sharing names and possessions</a:t>
            </a:r>
          </a:p>
          <a:p>
            <a:r>
              <a:rPr lang="en-US" dirty="0"/>
              <a:t>SOME covenants included descendants: some did not.</a:t>
            </a:r>
          </a:p>
          <a:p>
            <a:r>
              <a:rPr lang="en-US" dirty="0"/>
              <a:t>Some were conditional, some unconditional and some eternal</a:t>
            </a:r>
          </a:p>
        </p:txBody>
      </p:sp>
    </p:spTree>
    <p:extLst>
      <p:ext uri="{BB962C8B-B14F-4D97-AF65-F5344CB8AC3E}">
        <p14:creationId xmlns:p14="http://schemas.microsoft.com/office/powerpoint/2010/main" val="3972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D2838-653F-0121-2F05-C045FDA1F1DC}"/>
              </a:ext>
            </a:extLst>
          </p:cNvPr>
          <p:cNvSpPr>
            <a:spLocks noGrp="1"/>
          </p:cNvSpPr>
          <p:nvPr>
            <p:ph type="title"/>
          </p:nvPr>
        </p:nvSpPr>
        <p:spPr/>
        <p:txBody>
          <a:bodyPr/>
          <a:lstStyle/>
          <a:p>
            <a:r>
              <a:rPr lang="en-US" dirty="0"/>
              <a:t>The Three Main Covenants in Scripture</a:t>
            </a:r>
          </a:p>
        </p:txBody>
      </p:sp>
      <p:sp>
        <p:nvSpPr>
          <p:cNvPr id="3" name="Content Placeholder 2">
            <a:extLst>
              <a:ext uri="{FF2B5EF4-FFF2-40B4-BE49-F238E27FC236}">
                <a16:creationId xmlns:a16="http://schemas.microsoft.com/office/drawing/2014/main" id="{3A37230E-1A37-EEA2-7001-6BFD77599793}"/>
              </a:ext>
            </a:extLst>
          </p:cNvPr>
          <p:cNvSpPr>
            <a:spLocks noGrp="1"/>
          </p:cNvSpPr>
          <p:nvPr>
            <p:ph idx="1"/>
          </p:nvPr>
        </p:nvSpPr>
        <p:spPr/>
        <p:txBody>
          <a:bodyPr>
            <a:normAutofit lnSpcReduction="10000"/>
          </a:bodyPr>
          <a:lstStyle/>
          <a:p>
            <a:r>
              <a:rPr lang="en-US" b="1" dirty="0"/>
              <a:t>Abrahamic Covenant: </a:t>
            </a:r>
            <a:r>
              <a:rPr lang="en-US" dirty="0"/>
              <a:t> God made with Abraham</a:t>
            </a:r>
          </a:p>
          <a:p>
            <a:r>
              <a:rPr lang="en-US" b="1" dirty="0"/>
              <a:t>Promised:</a:t>
            </a:r>
            <a:r>
              <a:rPr lang="en-US" dirty="0"/>
              <a:t> great nation, land, Seed, great name. All nations will be blessed</a:t>
            </a:r>
          </a:p>
          <a:p>
            <a:r>
              <a:rPr lang="en-US" dirty="0"/>
              <a:t>Everlasting and passed down to descendants. Great name</a:t>
            </a:r>
          </a:p>
          <a:p>
            <a:r>
              <a:rPr lang="en-US" b="1" dirty="0"/>
              <a:t>Old Covenant or the Law</a:t>
            </a:r>
          </a:p>
          <a:p>
            <a:r>
              <a:rPr lang="en-US" dirty="0"/>
              <a:t>God made with the nation of Israel.  No promises. </a:t>
            </a:r>
            <a:r>
              <a:rPr lang="en-US" b="1" dirty="0"/>
              <a:t>Not </a:t>
            </a:r>
            <a:r>
              <a:rPr lang="en-US" dirty="0"/>
              <a:t>everlasting</a:t>
            </a:r>
          </a:p>
          <a:p>
            <a:r>
              <a:rPr lang="en-US" b="1" dirty="0"/>
              <a:t>New Covenant</a:t>
            </a:r>
          </a:p>
          <a:p>
            <a:r>
              <a:rPr lang="en-US" dirty="0"/>
              <a:t>God promised through Abraham  (Seed)</a:t>
            </a:r>
          </a:p>
          <a:p>
            <a:r>
              <a:rPr lang="en-US" dirty="0"/>
              <a:t>God’s law will be written ON hearts, and His Spirit will dwell within</a:t>
            </a:r>
          </a:p>
          <a:p>
            <a:r>
              <a:rPr lang="en-US" dirty="0"/>
              <a:t>Forgiveness of sins and sins forgotten</a:t>
            </a:r>
          </a:p>
          <a:p>
            <a:r>
              <a:rPr lang="en-US" dirty="0"/>
              <a:t>God will be ours and we will be His    </a:t>
            </a:r>
            <a:r>
              <a:rPr lang="en-US" b="1" dirty="0"/>
              <a:t>IS</a:t>
            </a:r>
            <a:r>
              <a:rPr lang="en-US" dirty="0"/>
              <a:t> Everlasting</a:t>
            </a:r>
          </a:p>
        </p:txBody>
      </p:sp>
    </p:spTree>
    <p:extLst>
      <p:ext uri="{BB962C8B-B14F-4D97-AF65-F5344CB8AC3E}">
        <p14:creationId xmlns:p14="http://schemas.microsoft.com/office/powerpoint/2010/main" val="330857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F13B-54E2-EF1E-5DB9-222941D75B5D}"/>
              </a:ext>
            </a:extLst>
          </p:cNvPr>
          <p:cNvSpPr>
            <a:spLocks noGrp="1"/>
          </p:cNvSpPr>
          <p:nvPr>
            <p:ph type="title"/>
          </p:nvPr>
        </p:nvSpPr>
        <p:spPr/>
        <p:txBody>
          <a:bodyPr/>
          <a:lstStyle/>
          <a:p>
            <a:r>
              <a:rPr lang="en-US" dirty="0"/>
              <a:t>2 Cor. 3; Ez. 11:19-20; Ex. 34:29-35</a:t>
            </a:r>
          </a:p>
        </p:txBody>
      </p:sp>
      <p:sp>
        <p:nvSpPr>
          <p:cNvPr id="3" name="Content Placeholder 2">
            <a:extLst>
              <a:ext uri="{FF2B5EF4-FFF2-40B4-BE49-F238E27FC236}">
                <a16:creationId xmlns:a16="http://schemas.microsoft.com/office/drawing/2014/main" id="{0F72DDF7-AB87-83D5-3BD4-924C70FBC2B5}"/>
              </a:ext>
            </a:extLst>
          </p:cNvPr>
          <p:cNvSpPr>
            <a:spLocks noGrp="1"/>
          </p:cNvSpPr>
          <p:nvPr>
            <p:ph idx="1"/>
          </p:nvPr>
        </p:nvSpPr>
        <p:spPr/>
        <p:txBody>
          <a:bodyPr>
            <a:normAutofit lnSpcReduction="10000"/>
          </a:bodyPr>
          <a:lstStyle/>
          <a:p>
            <a:r>
              <a:rPr lang="en-US" dirty="0"/>
              <a:t>Promise of the Spirit is part of the promise of the New Covenant    </a:t>
            </a:r>
            <a:r>
              <a:rPr lang="en-US" b="1" dirty="0"/>
              <a:t>Ez. 11</a:t>
            </a:r>
          </a:p>
          <a:p>
            <a:r>
              <a:rPr lang="en-US" b="1" dirty="0"/>
              <a:t>Spirit of the Living God/New Covenant vs. The Old Covenant </a:t>
            </a:r>
            <a:r>
              <a:rPr lang="en-US" dirty="0"/>
              <a:t>  </a:t>
            </a:r>
            <a:r>
              <a:rPr lang="en-US" b="1" dirty="0"/>
              <a:t>2 Cor. 3</a:t>
            </a:r>
          </a:p>
          <a:p>
            <a:r>
              <a:rPr lang="en-US" dirty="0"/>
              <a:t>Believers are “letters” of the Living God for all to read, to see</a:t>
            </a:r>
          </a:p>
          <a:p>
            <a:r>
              <a:rPr lang="en-US" dirty="0"/>
              <a:t>Believers are servants of a new covenant that gives life</a:t>
            </a:r>
          </a:p>
          <a:p>
            <a:r>
              <a:rPr lang="en-US" dirty="0"/>
              <a:t>The law is a ministry of condemnation because it shows us our sin</a:t>
            </a:r>
          </a:p>
          <a:p>
            <a:r>
              <a:rPr lang="en-US" dirty="0"/>
              <a:t>Both have glory, but one has fading glory, one has eternal glory</a:t>
            </a:r>
          </a:p>
          <a:p>
            <a:r>
              <a:rPr lang="en-US" b="1" dirty="0"/>
              <a:t>Ex. 34 </a:t>
            </a:r>
            <a:r>
              <a:rPr lang="en-US" dirty="0"/>
              <a:t>The veil over Moses’ face hid the fading glory which was a picture of the coming New Covenant which makes the Old obsolete</a:t>
            </a:r>
          </a:p>
          <a:p>
            <a:r>
              <a:rPr lang="en-US" dirty="0"/>
              <a:t>There is a “veil” over most of Israel as well, hardening their minds to Christ</a:t>
            </a:r>
          </a:p>
          <a:p>
            <a:r>
              <a:rPr lang="en-US" dirty="0"/>
              <a:t>Veil is lifted when one believes in the New Covenant: ministry of righteousness and not condemnation</a:t>
            </a:r>
          </a:p>
          <a:p>
            <a:endParaRPr lang="en-US" dirty="0"/>
          </a:p>
          <a:p>
            <a:endParaRPr lang="en-US" dirty="0"/>
          </a:p>
        </p:txBody>
      </p:sp>
    </p:spTree>
    <p:extLst>
      <p:ext uri="{BB962C8B-B14F-4D97-AF65-F5344CB8AC3E}">
        <p14:creationId xmlns:p14="http://schemas.microsoft.com/office/powerpoint/2010/main" val="323175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87C0-FF78-384D-9B08-DAD81AE96788}"/>
              </a:ext>
            </a:extLst>
          </p:cNvPr>
          <p:cNvSpPr>
            <a:spLocks noGrp="1"/>
          </p:cNvSpPr>
          <p:nvPr>
            <p:ph type="title"/>
          </p:nvPr>
        </p:nvSpPr>
        <p:spPr/>
        <p:txBody>
          <a:bodyPr/>
          <a:lstStyle/>
          <a:p>
            <a:r>
              <a:rPr lang="en-US" dirty="0"/>
              <a:t>Gal. 3:1-9</a:t>
            </a:r>
          </a:p>
        </p:txBody>
      </p:sp>
      <p:sp>
        <p:nvSpPr>
          <p:cNvPr id="3" name="Content Placeholder 2">
            <a:extLst>
              <a:ext uri="{FF2B5EF4-FFF2-40B4-BE49-F238E27FC236}">
                <a16:creationId xmlns:a16="http://schemas.microsoft.com/office/drawing/2014/main" id="{FA886D82-6A88-05F3-27BA-C2080DDDFC11}"/>
              </a:ext>
            </a:extLst>
          </p:cNvPr>
          <p:cNvSpPr>
            <a:spLocks noGrp="1"/>
          </p:cNvSpPr>
          <p:nvPr>
            <p:ph idx="1"/>
          </p:nvPr>
        </p:nvSpPr>
        <p:spPr/>
        <p:txBody>
          <a:bodyPr/>
          <a:lstStyle/>
          <a:p>
            <a:r>
              <a:rPr lang="en-US" dirty="0"/>
              <a:t>We receive the Spirit by hearing with faith NOT by works of the Law</a:t>
            </a:r>
          </a:p>
          <a:p>
            <a:r>
              <a:rPr lang="en-US" dirty="0"/>
              <a:t>If you begin with the Spirit, you are also perfected by the Spirit, not flesh</a:t>
            </a:r>
          </a:p>
          <a:p>
            <a:r>
              <a:rPr lang="en-US" dirty="0"/>
              <a:t>The Lord is the One who gives the Spirit by hearing with faith</a:t>
            </a:r>
          </a:p>
          <a:p>
            <a:r>
              <a:rPr lang="en-US" b="1" dirty="0"/>
              <a:t>“Hearing with faith”: </a:t>
            </a:r>
            <a:r>
              <a:rPr lang="en-US" dirty="0"/>
              <a:t>inner, spiritual hearing that goes with receiving faith from God to believe the salvation message</a:t>
            </a:r>
          </a:p>
          <a:p>
            <a:r>
              <a:rPr lang="en-US" dirty="0"/>
              <a:t>Abraham believed  and was counted righteous. Perfected by faith, not works</a:t>
            </a:r>
          </a:p>
          <a:p>
            <a:r>
              <a:rPr lang="en-US" dirty="0"/>
              <a:t>God told Abraham that Gentiles would be saved when He told him all the families of the earth would be blessed through him.</a:t>
            </a:r>
          </a:p>
          <a:p>
            <a:r>
              <a:rPr lang="en-US" dirty="0"/>
              <a:t>These Galatian Gentiles were righteous just like Abraham. By faith</a:t>
            </a:r>
          </a:p>
          <a:p>
            <a:endParaRPr lang="en-US" dirty="0"/>
          </a:p>
          <a:p>
            <a:endParaRPr lang="en-US" dirty="0"/>
          </a:p>
          <a:p>
            <a:endParaRPr lang="en-US" dirty="0"/>
          </a:p>
        </p:txBody>
      </p:sp>
    </p:spTree>
    <p:extLst>
      <p:ext uri="{BB962C8B-B14F-4D97-AF65-F5344CB8AC3E}">
        <p14:creationId xmlns:p14="http://schemas.microsoft.com/office/powerpoint/2010/main" val="9085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0DE94-C209-8BD3-5E22-E7000F9CC785}"/>
              </a:ext>
            </a:extLst>
          </p:cNvPr>
          <p:cNvSpPr>
            <a:spLocks noGrp="1"/>
          </p:cNvSpPr>
          <p:nvPr>
            <p:ph type="title"/>
          </p:nvPr>
        </p:nvSpPr>
        <p:spPr/>
        <p:txBody>
          <a:bodyPr/>
          <a:lstStyle/>
          <a:p>
            <a:r>
              <a:rPr lang="en-US" dirty="0"/>
              <a:t>Gal. 3:10-18</a:t>
            </a:r>
          </a:p>
        </p:txBody>
      </p:sp>
      <p:sp>
        <p:nvSpPr>
          <p:cNvPr id="3" name="Content Placeholder 2">
            <a:extLst>
              <a:ext uri="{FF2B5EF4-FFF2-40B4-BE49-F238E27FC236}">
                <a16:creationId xmlns:a16="http://schemas.microsoft.com/office/drawing/2014/main" id="{812B167E-B8E9-8ABE-6AB3-863C5A15C0F3}"/>
              </a:ext>
            </a:extLst>
          </p:cNvPr>
          <p:cNvSpPr>
            <a:spLocks noGrp="1"/>
          </p:cNvSpPr>
          <p:nvPr>
            <p:ph idx="1"/>
          </p:nvPr>
        </p:nvSpPr>
        <p:spPr/>
        <p:txBody>
          <a:bodyPr/>
          <a:lstStyle/>
          <a:p>
            <a:r>
              <a:rPr lang="en-US" dirty="0"/>
              <a:t>“Curse of the Law” is death. The Law shows me my sin. </a:t>
            </a:r>
            <a:r>
              <a:rPr lang="en-US" b="1" dirty="0"/>
              <a:t>Rom. 6:23 </a:t>
            </a:r>
            <a:r>
              <a:rPr lang="en-US" dirty="0"/>
              <a:t>says the wages of sin is death.</a:t>
            </a:r>
          </a:p>
          <a:p>
            <a:r>
              <a:rPr lang="en-US" b="1" dirty="0"/>
              <a:t>3:13 </a:t>
            </a:r>
            <a:r>
              <a:rPr lang="en-US" dirty="0"/>
              <a:t>Christ redeemed us from the curse of the Law because He never sinned</a:t>
            </a:r>
          </a:p>
          <a:p>
            <a:r>
              <a:rPr lang="en-US" dirty="0"/>
              <a:t>No one is or can ever be justified by the Law – works, because the righteous live by faith.</a:t>
            </a:r>
          </a:p>
          <a:p>
            <a:r>
              <a:rPr lang="en-US" dirty="0"/>
              <a:t>Faith in the Promise that was to come through Abraham, through the Spirit</a:t>
            </a:r>
          </a:p>
          <a:p>
            <a:r>
              <a:rPr lang="en-US" dirty="0"/>
              <a:t>Gentiles are mentioned in vs. 14 because they are Paul’s main recipients</a:t>
            </a:r>
          </a:p>
          <a:p>
            <a:r>
              <a:rPr lang="en-US" dirty="0"/>
              <a:t>The Law did NOT nullify the Abrahamic Covenant. That was everlasting but The Law, the Old was not.</a:t>
            </a:r>
          </a:p>
          <a:p>
            <a:r>
              <a:rPr lang="en-US" dirty="0"/>
              <a:t>The Law came 430 years later so Abraham could NOT “keep” it.</a:t>
            </a:r>
          </a:p>
        </p:txBody>
      </p:sp>
    </p:spTree>
    <p:extLst>
      <p:ext uri="{BB962C8B-B14F-4D97-AF65-F5344CB8AC3E}">
        <p14:creationId xmlns:p14="http://schemas.microsoft.com/office/powerpoint/2010/main" val="1421509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D8E9-A452-BE29-FB54-6EF3C4E4A2D0}"/>
              </a:ext>
            </a:extLst>
          </p:cNvPr>
          <p:cNvSpPr>
            <a:spLocks noGrp="1"/>
          </p:cNvSpPr>
          <p:nvPr>
            <p:ph type="title"/>
          </p:nvPr>
        </p:nvSpPr>
        <p:spPr/>
        <p:txBody>
          <a:bodyPr/>
          <a:lstStyle/>
          <a:p>
            <a:r>
              <a:rPr lang="en-US" dirty="0"/>
              <a:t>Gal. 3:19-24</a:t>
            </a:r>
          </a:p>
        </p:txBody>
      </p:sp>
      <p:sp>
        <p:nvSpPr>
          <p:cNvPr id="3" name="Content Placeholder 2">
            <a:extLst>
              <a:ext uri="{FF2B5EF4-FFF2-40B4-BE49-F238E27FC236}">
                <a16:creationId xmlns:a16="http://schemas.microsoft.com/office/drawing/2014/main" id="{9F5368D3-08E2-1F67-74F5-C024E37C63E7}"/>
              </a:ext>
            </a:extLst>
          </p:cNvPr>
          <p:cNvSpPr>
            <a:spLocks noGrp="1"/>
          </p:cNvSpPr>
          <p:nvPr>
            <p:ph idx="1"/>
          </p:nvPr>
        </p:nvSpPr>
        <p:spPr/>
        <p:txBody>
          <a:bodyPr/>
          <a:lstStyle/>
          <a:p>
            <a:r>
              <a:rPr lang="en-US" dirty="0"/>
              <a:t>The Law was given to define transgressions, but it was never able to impart life. Only the Spirit through faith gives life.</a:t>
            </a:r>
          </a:p>
          <a:p>
            <a:r>
              <a:rPr lang="en-US" dirty="0"/>
              <a:t>The Law showed mankind his sin and his need for a Savior IF he wanted to see</a:t>
            </a:r>
          </a:p>
          <a:p>
            <a:r>
              <a:rPr lang="en-US" dirty="0"/>
              <a:t>The Law “kept” those who would listen to it, those who wanted to live according to God’s requirement and be a light to the nations. The Law was good, but could not MAKE you good, perfect or holy.</a:t>
            </a:r>
          </a:p>
          <a:p>
            <a:r>
              <a:rPr lang="en-US" dirty="0"/>
              <a:t>“Kept”: </a:t>
            </a:r>
            <a:r>
              <a:rPr lang="en-US" dirty="0" err="1"/>
              <a:t>phroureo</a:t>
            </a:r>
            <a:r>
              <a:rPr lang="en-US" dirty="0"/>
              <a:t> – a military term meaning a guard, blocking the way of escape, providing protection from enemies trying to get in</a:t>
            </a:r>
          </a:p>
          <a:p>
            <a:r>
              <a:rPr lang="en-US" dirty="0"/>
              <a:t>“Tutor”: </a:t>
            </a:r>
            <a:r>
              <a:rPr lang="en-US" dirty="0" err="1"/>
              <a:t>paidagogus</a:t>
            </a:r>
            <a:r>
              <a:rPr lang="en-US" dirty="0"/>
              <a:t> – a child-leader, training or disciplining, doing what was necessary to promote development.  </a:t>
            </a:r>
          </a:p>
        </p:txBody>
      </p:sp>
    </p:spTree>
    <p:extLst>
      <p:ext uri="{BB962C8B-B14F-4D97-AF65-F5344CB8AC3E}">
        <p14:creationId xmlns:p14="http://schemas.microsoft.com/office/powerpoint/2010/main" val="957790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35A53-E695-4D22-3CB7-AF126B141646}"/>
              </a:ext>
            </a:extLst>
          </p:cNvPr>
          <p:cNvSpPr>
            <a:spLocks noGrp="1"/>
          </p:cNvSpPr>
          <p:nvPr>
            <p:ph type="title"/>
          </p:nvPr>
        </p:nvSpPr>
        <p:spPr/>
        <p:txBody>
          <a:bodyPr/>
          <a:lstStyle/>
          <a:p>
            <a:r>
              <a:rPr lang="en-US" dirty="0"/>
              <a:t>Gal. 3:25-29</a:t>
            </a:r>
          </a:p>
        </p:txBody>
      </p:sp>
      <p:sp>
        <p:nvSpPr>
          <p:cNvPr id="3" name="Content Placeholder 2">
            <a:extLst>
              <a:ext uri="{FF2B5EF4-FFF2-40B4-BE49-F238E27FC236}">
                <a16:creationId xmlns:a16="http://schemas.microsoft.com/office/drawing/2014/main" id="{BD49560A-B5B8-4A8D-083C-25A8473BFF2D}"/>
              </a:ext>
            </a:extLst>
          </p:cNvPr>
          <p:cNvSpPr>
            <a:spLocks noGrp="1"/>
          </p:cNvSpPr>
          <p:nvPr>
            <p:ph idx="1"/>
          </p:nvPr>
        </p:nvSpPr>
        <p:spPr/>
        <p:txBody>
          <a:bodyPr/>
          <a:lstStyle/>
          <a:p>
            <a:r>
              <a:rPr lang="en-US" dirty="0"/>
              <a:t>The Law served its purpose by pointing to the Savior</a:t>
            </a:r>
          </a:p>
          <a:p>
            <a:r>
              <a:rPr lang="en-US" dirty="0"/>
              <a:t>All who believe are one in Christ</a:t>
            </a:r>
          </a:p>
          <a:p>
            <a:r>
              <a:rPr lang="en-US" dirty="0"/>
              <a:t>Faith in Christ is the way to God and His righteousness. NOT the Law</a:t>
            </a:r>
          </a:p>
          <a:p>
            <a:r>
              <a:rPr lang="en-US" dirty="0"/>
              <a:t>No Jew/Gentile</a:t>
            </a:r>
          </a:p>
          <a:p>
            <a:r>
              <a:rPr lang="en-US" dirty="0"/>
              <a:t>No Slave/Free</a:t>
            </a:r>
          </a:p>
          <a:p>
            <a:r>
              <a:rPr lang="en-US" dirty="0"/>
              <a:t>No Male/Female</a:t>
            </a:r>
          </a:p>
          <a:p>
            <a:r>
              <a:rPr lang="en-US" dirty="0"/>
              <a:t>ALL are heirs according to promise, NOT Law</a:t>
            </a:r>
          </a:p>
        </p:txBody>
      </p:sp>
    </p:spTree>
    <p:extLst>
      <p:ext uri="{BB962C8B-B14F-4D97-AF65-F5344CB8AC3E}">
        <p14:creationId xmlns:p14="http://schemas.microsoft.com/office/powerpoint/2010/main" val="249275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B8BC4-46FF-144C-60F1-3C4991390EEA}"/>
              </a:ext>
            </a:extLst>
          </p:cNvPr>
          <p:cNvSpPr>
            <a:spLocks noGrp="1"/>
          </p:cNvSpPr>
          <p:nvPr>
            <p:ph type="title"/>
          </p:nvPr>
        </p:nvSpPr>
        <p:spPr/>
        <p:txBody>
          <a:bodyPr/>
          <a:lstStyle/>
          <a:p>
            <a:r>
              <a:rPr lang="en-US" dirty="0"/>
              <a:t>Gal. 4:1-7</a:t>
            </a:r>
          </a:p>
        </p:txBody>
      </p:sp>
      <p:sp>
        <p:nvSpPr>
          <p:cNvPr id="3" name="Content Placeholder 2">
            <a:extLst>
              <a:ext uri="{FF2B5EF4-FFF2-40B4-BE49-F238E27FC236}">
                <a16:creationId xmlns:a16="http://schemas.microsoft.com/office/drawing/2014/main" id="{1A0698BB-ED13-BDDA-6DD9-B42C663A0004}"/>
              </a:ext>
            </a:extLst>
          </p:cNvPr>
          <p:cNvSpPr>
            <a:spLocks noGrp="1"/>
          </p:cNvSpPr>
          <p:nvPr>
            <p:ph idx="1"/>
          </p:nvPr>
        </p:nvSpPr>
        <p:spPr/>
        <p:txBody>
          <a:bodyPr/>
          <a:lstStyle/>
          <a:p>
            <a:r>
              <a:rPr lang="en-US" dirty="0"/>
              <a:t>Slave – Child who is an heir – NO difference. Both are under guardians and managers </a:t>
            </a:r>
            <a:r>
              <a:rPr lang="en-US" b="1" dirty="0"/>
              <a:t>until</a:t>
            </a:r>
            <a:r>
              <a:rPr lang="en-US" dirty="0"/>
              <a:t> the date set by their father.</a:t>
            </a:r>
          </a:p>
          <a:p>
            <a:r>
              <a:rPr lang="en-US" dirty="0"/>
              <a:t>The Law kept all in bondage </a:t>
            </a:r>
            <a:r>
              <a:rPr lang="en-US" b="1" dirty="0"/>
              <a:t>until</a:t>
            </a:r>
            <a:r>
              <a:rPr lang="en-US" dirty="0"/>
              <a:t> the fullness of time, set by the Father, came when He sent His Son, Jesus, to be born of a virgin</a:t>
            </a:r>
          </a:p>
          <a:p>
            <a:r>
              <a:rPr lang="en-US" dirty="0"/>
              <a:t>The Consummation of the Ages!!!!   </a:t>
            </a:r>
            <a:r>
              <a:rPr lang="en-US" b="1" dirty="0"/>
              <a:t>Heb. 9:26</a:t>
            </a:r>
          </a:p>
          <a:p>
            <a:r>
              <a:rPr lang="en-US" dirty="0"/>
              <a:t>Jesus redeems, buys back, those under the Law and makes them sons by adoption</a:t>
            </a:r>
          </a:p>
          <a:p>
            <a:r>
              <a:rPr lang="en-US" dirty="0"/>
              <a:t>Now God sends Holy Spirit INTO our hearts so we can cry, “Abba Father”</a:t>
            </a:r>
          </a:p>
          <a:p>
            <a:r>
              <a:rPr lang="en-US" dirty="0"/>
              <a:t>No longer slaves. Sons. Heirs. Not by the Law but by faith.</a:t>
            </a:r>
          </a:p>
          <a:p>
            <a:endParaRPr lang="en-US" dirty="0"/>
          </a:p>
        </p:txBody>
      </p:sp>
    </p:spTree>
    <p:extLst>
      <p:ext uri="{BB962C8B-B14F-4D97-AF65-F5344CB8AC3E}">
        <p14:creationId xmlns:p14="http://schemas.microsoft.com/office/powerpoint/2010/main" val="67383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101</TotalTime>
  <Words>1253</Words>
  <Application>Microsoft Office PowerPoint</Application>
  <PresentationFormat>Widescreen</PresentationFormat>
  <Paragraphs>96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Covenant</vt:lpstr>
      <vt:lpstr>Review</vt:lpstr>
      <vt:lpstr>The Three Main Covenants in Scripture</vt:lpstr>
      <vt:lpstr>2 Cor. 3; Ez. 11:19-20; Ex. 34:29-35</vt:lpstr>
      <vt:lpstr>Gal. 3:1-9</vt:lpstr>
      <vt:lpstr>Gal. 3:10-18</vt:lpstr>
      <vt:lpstr>Gal. 3:19-24</vt:lpstr>
      <vt:lpstr>Gal. 3:25-29</vt:lpstr>
      <vt:lpstr>Gal. 4:1-7</vt:lpstr>
      <vt:lpstr>Gal. 4:8-21</vt:lpstr>
      <vt:lpstr>Gal. 4:22-31    Bond woman/free woman</vt:lpstr>
      <vt:lpstr>Gal. 5:16-18; Roman 8:4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26</cp:revision>
  <dcterms:created xsi:type="dcterms:W3CDTF">2026-05-05T16:51:53Z</dcterms:created>
  <dcterms:modified xsi:type="dcterms:W3CDTF">2026-05-07T12:17:04Z</dcterms:modified>
</cp:coreProperties>
</file>