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13042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264438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85218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100728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9229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87341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3557561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023265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970413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3905D-2612-4CDB-9122-4F32DFBDD3B5}" type="datetimeFigureOut">
              <a:rPr lang="en-US" smtClean="0"/>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3180405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13905D-2612-4CDB-9122-4F32DFBDD3B5}" type="datetimeFigureOut">
              <a:rPr lang="en-US" smtClean="0"/>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81878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13905D-2612-4CDB-9122-4F32DFBDD3B5}" type="datetimeFigureOut">
              <a:rPr lang="en-US" smtClean="0"/>
              <a:t>4/24/2026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73972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13905D-2612-4CDB-9122-4F32DFBDD3B5}" type="datetimeFigureOut">
              <a:rPr lang="en-US" smtClean="0"/>
              <a:t>4/24/2026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139556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3905D-2612-4CDB-9122-4F32DFBDD3B5}" type="datetimeFigureOut">
              <a:rPr lang="en-US" smtClean="0"/>
              <a:t>4/24/2026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51536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13905D-2612-4CDB-9122-4F32DFBDD3B5}" type="datetimeFigureOut">
              <a:rPr lang="en-US" smtClean="0"/>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257350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3905D-2612-4CDB-9122-4F32DFBDD3B5}" type="datetimeFigureOut">
              <a:rPr lang="en-US" smtClean="0"/>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61AAA-E536-40AD-A033-63ED0CA2CE1C}" type="slidenum">
              <a:rPr lang="en-US" smtClean="0"/>
              <a:t>‹#›</a:t>
            </a:fld>
            <a:endParaRPr lang="en-US"/>
          </a:p>
        </p:txBody>
      </p:sp>
    </p:spTree>
    <p:extLst>
      <p:ext uri="{BB962C8B-B14F-4D97-AF65-F5344CB8AC3E}">
        <p14:creationId xmlns:p14="http://schemas.microsoft.com/office/powerpoint/2010/main" val="1998835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13905D-2612-4CDB-9122-4F32DFBDD3B5}" type="datetimeFigureOut">
              <a:rPr lang="en-US" smtClean="0"/>
              <a:t>4/24/2026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B61AAA-E536-40AD-A033-63ED0CA2CE1C}" type="slidenum">
              <a:rPr lang="en-US" smtClean="0"/>
              <a:t>‹#›</a:t>
            </a:fld>
            <a:endParaRPr lang="en-US"/>
          </a:p>
        </p:txBody>
      </p:sp>
    </p:spTree>
    <p:extLst>
      <p:ext uri="{BB962C8B-B14F-4D97-AF65-F5344CB8AC3E}">
        <p14:creationId xmlns:p14="http://schemas.microsoft.com/office/powerpoint/2010/main" val="831555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19E9B-493F-7B6E-8F02-8D53264F87F0}"/>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DECD09DF-9EC1-89E9-082B-4C8DDAE8E101}"/>
              </a:ext>
            </a:extLst>
          </p:cNvPr>
          <p:cNvSpPr>
            <a:spLocks noGrp="1"/>
          </p:cNvSpPr>
          <p:nvPr>
            <p:ph type="subTitle" idx="1"/>
          </p:nvPr>
        </p:nvSpPr>
        <p:spPr/>
        <p:txBody>
          <a:bodyPr/>
          <a:lstStyle/>
          <a:p>
            <a:r>
              <a:rPr lang="en-US" dirty="0"/>
              <a:t>Lesson 9</a:t>
            </a:r>
          </a:p>
        </p:txBody>
      </p:sp>
    </p:spTree>
    <p:extLst>
      <p:ext uri="{BB962C8B-B14F-4D97-AF65-F5344CB8AC3E}">
        <p14:creationId xmlns:p14="http://schemas.microsoft.com/office/powerpoint/2010/main" val="3692365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1F9CD-6D1E-1481-CD7B-5DCF52D880DC}"/>
              </a:ext>
            </a:extLst>
          </p:cNvPr>
          <p:cNvSpPr>
            <a:spLocks noGrp="1"/>
          </p:cNvSpPr>
          <p:nvPr>
            <p:ph type="title"/>
          </p:nvPr>
        </p:nvSpPr>
        <p:spPr/>
        <p:txBody>
          <a:bodyPr/>
          <a:lstStyle/>
          <a:p>
            <a:r>
              <a:rPr lang="en-US" dirty="0"/>
              <a:t>Ezekiel 36:24-28</a:t>
            </a:r>
          </a:p>
        </p:txBody>
      </p:sp>
      <p:sp>
        <p:nvSpPr>
          <p:cNvPr id="3" name="Content Placeholder 2">
            <a:extLst>
              <a:ext uri="{FF2B5EF4-FFF2-40B4-BE49-F238E27FC236}">
                <a16:creationId xmlns:a16="http://schemas.microsoft.com/office/drawing/2014/main" id="{854B07CA-E943-9A81-F339-1BDE7E4F0240}"/>
              </a:ext>
            </a:extLst>
          </p:cNvPr>
          <p:cNvSpPr>
            <a:spLocks noGrp="1"/>
          </p:cNvSpPr>
          <p:nvPr>
            <p:ph idx="1"/>
          </p:nvPr>
        </p:nvSpPr>
        <p:spPr/>
        <p:txBody>
          <a:bodyPr/>
          <a:lstStyle/>
          <a:p>
            <a:r>
              <a:rPr lang="en-US" dirty="0"/>
              <a:t>When the Lord gathers Israel to their land </a:t>
            </a:r>
            <a:r>
              <a:rPr lang="en-US" b="1" dirty="0"/>
              <a:t>He will</a:t>
            </a:r>
            <a:r>
              <a:rPr lang="en-US" dirty="0"/>
              <a:t>:</a:t>
            </a:r>
          </a:p>
          <a:p>
            <a:r>
              <a:rPr lang="en-US" dirty="0"/>
              <a:t>Cleanse them from all their filthiness and idols</a:t>
            </a:r>
          </a:p>
          <a:p>
            <a:r>
              <a:rPr lang="en-US" dirty="0"/>
              <a:t>Give them a new heart and spirit</a:t>
            </a:r>
          </a:p>
          <a:p>
            <a:r>
              <a:rPr lang="en-US" dirty="0"/>
              <a:t>Put His Spirit within them and cause them to obey Him</a:t>
            </a:r>
          </a:p>
          <a:p>
            <a:r>
              <a:rPr lang="en-US" b="1" dirty="0"/>
              <a:t>They will: </a:t>
            </a:r>
          </a:p>
          <a:p>
            <a:r>
              <a:rPr lang="en-US" dirty="0"/>
              <a:t>Live in the land in peace</a:t>
            </a:r>
          </a:p>
          <a:p>
            <a:r>
              <a:rPr lang="en-US" dirty="0"/>
              <a:t>Be His people</a:t>
            </a:r>
          </a:p>
          <a:p>
            <a:r>
              <a:rPr lang="en-US" dirty="0"/>
              <a:t>Allow Him to be their God</a:t>
            </a:r>
          </a:p>
          <a:p>
            <a:r>
              <a:rPr lang="en-US" dirty="0"/>
              <a:t>Has this gathering happened?   It started in 1948 and is being fulfilled as we speak</a:t>
            </a:r>
          </a:p>
          <a:p>
            <a:endParaRPr lang="en-US" dirty="0"/>
          </a:p>
        </p:txBody>
      </p:sp>
    </p:spTree>
    <p:extLst>
      <p:ext uri="{BB962C8B-B14F-4D97-AF65-F5344CB8AC3E}">
        <p14:creationId xmlns:p14="http://schemas.microsoft.com/office/powerpoint/2010/main" val="893520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D69A8-5C2F-C336-4F87-BD7A00CAAE91}"/>
              </a:ext>
            </a:extLst>
          </p:cNvPr>
          <p:cNvSpPr>
            <a:spLocks noGrp="1"/>
          </p:cNvSpPr>
          <p:nvPr>
            <p:ph type="title"/>
          </p:nvPr>
        </p:nvSpPr>
        <p:spPr/>
        <p:txBody>
          <a:bodyPr/>
          <a:lstStyle/>
          <a:p>
            <a:r>
              <a:rPr lang="en-US" dirty="0"/>
              <a:t>New Covenant in the New Testament</a:t>
            </a:r>
          </a:p>
        </p:txBody>
      </p:sp>
      <p:sp>
        <p:nvSpPr>
          <p:cNvPr id="3" name="Content Placeholder 2">
            <a:extLst>
              <a:ext uri="{FF2B5EF4-FFF2-40B4-BE49-F238E27FC236}">
                <a16:creationId xmlns:a16="http://schemas.microsoft.com/office/drawing/2014/main" id="{92939498-912C-9F22-31EE-B46621289D4A}"/>
              </a:ext>
            </a:extLst>
          </p:cNvPr>
          <p:cNvSpPr>
            <a:spLocks noGrp="1"/>
          </p:cNvSpPr>
          <p:nvPr>
            <p:ph idx="1"/>
          </p:nvPr>
        </p:nvSpPr>
        <p:spPr/>
        <p:txBody>
          <a:bodyPr/>
          <a:lstStyle/>
          <a:p>
            <a:r>
              <a:rPr lang="en-US" b="1" dirty="0"/>
              <a:t>Eph. 2:11-22 </a:t>
            </a:r>
            <a:r>
              <a:rPr lang="en-US" dirty="0"/>
              <a:t>Gentiles WERE strangers to the promises, but NOW they have been brought near by the blood of Christ</a:t>
            </a:r>
          </a:p>
          <a:p>
            <a:r>
              <a:rPr lang="en-US" dirty="0"/>
              <a:t>Christ IS our peace between the two groups because He reconciled both in His one body on the cross</a:t>
            </a:r>
          </a:p>
          <a:p>
            <a:r>
              <a:rPr lang="en-US" dirty="0"/>
              <a:t>Jesus, the Promise of the Seed, enables the indwelling of Holy Spirit which brings about the New Covenant giving us a new heart of flesh</a:t>
            </a:r>
          </a:p>
          <a:p>
            <a:r>
              <a:rPr lang="en-US" dirty="0"/>
              <a:t>The church is born. Jew and Gentile together in one body and one Spirit.</a:t>
            </a:r>
          </a:p>
          <a:p>
            <a:r>
              <a:rPr lang="en-US" b="1" dirty="0"/>
              <a:t>Eph. 3:4-6 </a:t>
            </a:r>
            <a:r>
              <a:rPr lang="en-US" dirty="0"/>
              <a:t>The mystery is now revealed. The church, made up of Gentiles and Jews, growing the kingdom</a:t>
            </a:r>
          </a:p>
          <a:p>
            <a:r>
              <a:rPr lang="en-US" b="1" dirty="0"/>
              <a:t>Gentiles are fellow heirs and partakers of the promise through the gospel</a:t>
            </a:r>
          </a:p>
        </p:txBody>
      </p:sp>
    </p:spTree>
    <p:extLst>
      <p:ext uri="{BB962C8B-B14F-4D97-AF65-F5344CB8AC3E}">
        <p14:creationId xmlns:p14="http://schemas.microsoft.com/office/powerpoint/2010/main" val="1245469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6EA76-984D-E66F-3C5A-C76A200DE942}"/>
              </a:ext>
            </a:extLst>
          </p:cNvPr>
          <p:cNvSpPr>
            <a:spLocks noGrp="1"/>
          </p:cNvSpPr>
          <p:nvPr>
            <p:ph type="title"/>
          </p:nvPr>
        </p:nvSpPr>
        <p:spPr/>
        <p:txBody>
          <a:bodyPr/>
          <a:lstStyle/>
          <a:p>
            <a:r>
              <a:rPr lang="en-US" dirty="0"/>
              <a:t>New Covenant in the New Testament</a:t>
            </a:r>
          </a:p>
        </p:txBody>
      </p:sp>
      <p:sp>
        <p:nvSpPr>
          <p:cNvPr id="3" name="Content Placeholder 2">
            <a:extLst>
              <a:ext uri="{FF2B5EF4-FFF2-40B4-BE49-F238E27FC236}">
                <a16:creationId xmlns:a16="http://schemas.microsoft.com/office/drawing/2014/main" id="{54C21BD1-6FED-5C0D-7AEE-1834B4A67488}"/>
              </a:ext>
            </a:extLst>
          </p:cNvPr>
          <p:cNvSpPr>
            <a:spLocks noGrp="1"/>
          </p:cNvSpPr>
          <p:nvPr>
            <p:ph idx="1"/>
          </p:nvPr>
        </p:nvSpPr>
        <p:spPr/>
        <p:txBody>
          <a:bodyPr/>
          <a:lstStyle/>
          <a:p>
            <a:r>
              <a:rPr lang="en-US" b="1" dirty="0"/>
              <a:t>Rom. 1:16; John 1:11; Matt. 15:24 </a:t>
            </a:r>
            <a:r>
              <a:rPr lang="en-US" dirty="0"/>
              <a:t>The gospel FIRST went to the Jews because they were the original heirs of the Promise</a:t>
            </a:r>
          </a:p>
          <a:p>
            <a:r>
              <a:rPr lang="en-US" dirty="0"/>
              <a:t>Jesus always preached to the Jews first and commanded the apostles to do the same</a:t>
            </a:r>
          </a:p>
          <a:p>
            <a:r>
              <a:rPr lang="en-US" b="1" dirty="0"/>
              <a:t>BUT: </a:t>
            </a:r>
            <a:r>
              <a:rPr lang="en-US" dirty="0"/>
              <a:t>they also gave the gospel to the Gentiles</a:t>
            </a:r>
          </a:p>
          <a:p>
            <a:r>
              <a:rPr lang="en-US" b="1" dirty="0"/>
              <a:t>Heb. 8 </a:t>
            </a:r>
            <a:r>
              <a:rPr lang="en-US" dirty="0"/>
              <a:t>Jesus is the High Priest, ministering in the True Tabernacle in heaven</a:t>
            </a:r>
          </a:p>
          <a:p>
            <a:r>
              <a:rPr lang="en-US" dirty="0"/>
              <a:t>He is NOT ministering in </a:t>
            </a:r>
            <a:r>
              <a:rPr lang="en-US"/>
              <a:t>the Tabernacle </a:t>
            </a:r>
            <a:r>
              <a:rPr lang="en-US" dirty="0"/>
              <a:t>on earth because He is not from Levi, where the priests originate, but from Judah, where kings originate </a:t>
            </a:r>
          </a:p>
          <a:p>
            <a:r>
              <a:rPr lang="en-US" b="1" dirty="0"/>
              <a:t>Heb. 8:6 </a:t>
            </a:r>
            <a:r>
              <a:rPr lang="en-US" dirty="0"/>
              <a:t>Jesus has a “more excellent ministry” than the earthly priests because He is the mediator or a better Covenant, enacted on better promises</a:t>
            </a:r>
          </a:p>
        </p:txBody>
      </p:sp>
    </p:spTree>
    <p:extLst>
      <p:ext uri="{BB962C8B-B14F-4D97-AF65-F5344CB8AC3E}">
        <p14:creationId xmlns:p14="http://schemas.microsoft.com/office/powerpoint/2010/main" val="1197522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E663-EC17-F76E-52F7-73F999B4B273}"/>
              </a:ext>
            </a:extLst>
          </p:cNvPr>
          <p:cNvSpPr>
            <a:spLocks noGrp="1"/>
          </p:cNvSpPr>
          <p:nvPr>
            <p:ph type="title"/>
          </p:nvPr>
        </p:nvSpPr>
        <p:spPr/>
        <p:txBody>
          <a:bodyPr/>
          <a:lstStyle/>
          <a:p>
            <a:r>
              <a:rPr lang="en-US" dirty="0"/>
              <a:t>New Covenant</a:t>
            </a:r>
          </a:p>
        </p:txBody>
      </p:sp>
      <p:sp>
        <p:nvSpPr>
          <p:cNvPr id="3" name="Content Placeholder 2">
            <a:extLst>
              <a:ext uri="{FF2B5EF4-FFF2-40B4-BE49-F238E27FC236}">
                <a16:creationId xmlns:a16="http://schemas.microsoft.com/office/drawing/2014/main" id="{2E77E25A-D6E0-C671-9B24-6F15675AEBD0}"/>
              </a:ext>
            </a:extLst>
          </p:cNvPr>
          <p:cNvSpPr>
            <a:spLocks noGrp="1"/>
          </p:cNvSpPr>
          <p:nvPr>
            <p:ph idx="1"/>
          </p:nvPr>
        </p:nvSpPr>
        <p:spPr/>
        <p:txBody>
          <a:bodyPr/>
          <a:lstStyle/>
          <a:p>
            <a:r>
              <a:rPr lang="en-US" dirty="0"/>
              <a:t>Why was the First Covenant necessary?</a:t>
            </a:r>
          </a:p>
          <a:p>
            <a:r>
              <a:rPr lang="en-US" b="1" dirty="0"/>
              <a:t>Gal. 3:19-26 </a:t>
            </a:r>
            <a:r>
              <a:rPr lang="en-US" dirty="0"/>
              <a:t>To be a tutor to show us our need for a Savior</a:t>
            </a:r>
          </a:p>
          <a:p>
            <a:r>
              <a:rPr lang="en-US" b="1" dirty="0"/>
              <a:t>Heb. 8:13 </a:t>
            </a:r>
            <a:r>
              <a:rPr lang="en-US" dirty="0"/>
              <a:t>The New Covenant made the First obsolete</a:t>
            </a:r>
          </a:p>
          <a:p>
            <a:r>
              <a:rPr lang="en-US" b="1" dirty="0"/>
              <a:t>Obsolete: </a:t>
            </a:r>
            <a:r>
              <a:rPr lang="en-US" dirty="0"/>
              <a:t>out of use, annulled </a:t>
            </a:r>
          </a:p>
          <a:p>
            <a:r>
              <a:rPr lang="en-US" b="1" dirty="0"/>
              <a:t>New: </a:t>
            </a:r>
            <a:r>
              <a:rPr lang="en-US" dirty="0" err="1"/>
              <a:t>kainos</a:t>
            </a:r>
            <a:r>
              <a:rPr lang="en-US" dirty="0"/>
              <a:t> – can mean “freshness”, different nature from what is contrasted, superior to what it succeeds </a:t>
            </a:r>
          </a:p>
          <a:p>
            <a:r>
              <a:rPr lang="en-US" dirty="0"/>
              <a:t>The New Covenant makes the Old obsolete because the New is now within the heart, forgiving our sins, and we have the indwelling Spirit enabling us to keep God’s standard, His way, His Law.</a:t>
            </a:r>
          </a:p>
          <a:p>
            <a:r>
              <a:rPr lang="en-US" b="1" dirty="0"/>
              <a:t>Heb. 8:7 </a:t>
            </a:r>
            <a:r>
              <a:rPr lang="en-US" dirty="0"/>
              <a:t>The Law could never make one perfect, complete. It could only show us our sin and its sinfulness. (</a:t>
            </a:r>
            <a:r>
              <a:rPr lang="en-US" b="1" dirty="0"/>
              <a:t>Rom. 3:20</a:t>
            </a:r>
            <a:r>
              <a:rPr lang="en-US" dirty="0"/>
              <a:t>)</a:t>
            </a:r>
          </a:p>
        </p:txBody>
      </p:sp>
    </p:spTree>
    <p:extLst>
      <p:ext uri="{BB962C8B-B14F-4D97-AF65-F5344CB8AC3E}">
        <p14:creationId xmlns:p14="http://schemas.microsoft.com/office/powerpoint/2010/main" val="421982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A1F3F-9762-F4B9-0D01-51588C385989}"/>
              </a:ext>
            </a:extLst>
          </p:cNvPr>
          <p:cNvSpPr>
            <a:spLocks noGrp="1"/>
          </p:cNvSpPr>
          <p:nvPr>
            <p:ph type="title"/>
          </p:nvPr>
        </p:nvSpPr>
        <p:spPr/>
        <p:txBody>
          <a:bodyPr/>
          <a:lstStyle/>
          <a:p>
            <a:r>
              <a:rPr lang="en-US" dirty="0"/>
              <a:t>Next Week: Hebrews 9-10</a:t>
            </a:r>
          </a:p>
        </p:txBody>
      </p:sp>
      <p:sp>
        <p:nvSpPr>
          <p:cNvPr id="3" name="Content Placeholder 2">
            <a:extLst>
              <a:ext uri="{FF2B5EF4-FFF2-40B4-BE49-F238E27FC236}">
                <a16:creationId xmlns:a16="http://schemas.microsoft.com/office/drawing/2014/main" id="{774ABD9B-C435-A995-6D65-384D86E45D31}"/>
              </a:ext>
            </a:extLst>
          </p:cNvPr>
          <p:cNvSpPr>
            <a:spLocks noGrp="1"/>
          </p:cNvSpPr>
          <p:nvPr>
            <p:ph idx="1"/>
          </p:nvPr>
        </p:nvSpPr>
        <p:spPr/>
        <p:txBody>
          <a:bodyPr/>
          <a:lstStyle/>
          <a:p>
            <a:r>
              <a:rPr lang="en-US" dirty="0"/>
              <a:t>Because the Old now yields to the New which fulfills the Old, it is Better!</a:t>
            </a:r>
          </a:p>
          <a:p>
            <a:r>
              <a:rPr lang="en-US" dirty="0"/>
              <a:t>Better promises</a:t>
            </a:r>
          </a:p>
          <a:p>
            <a:r>
              <a:rPr lang="en-US" dirty="0"/>
              <a:t>Better sacrifice</a:t>
            </a:r>
          </a:p>
          <a:p>
            <a:r>
              <a:rPr lang="en-US" dirty="0"/>
              <a:t>Better High Priest</a:t>
            </a:r>
          </a:p>
          <a:p>
            <a:r>
              <a:rPr lang="en-US" dirty="0"/>
              <a:t>Better access for ALL</a:t>
            </a:r>
          </a:p>
          <a:p>
            <a:r>
              <a:rPr lang="en-US" b="1" dirty="0"/>
              <a:t>Better </a:t>
            </a:r>
            <a:r>
              <a:rPr lang="en-US" b="1" dirty="0" err="1"/>
              <a:t>Better</a:t>
            </a:r>
            <a:r>
              <a:rPr lang="en-US" b="1" dirty="0"/>
              <a:t> Better!!!!</a:t>
            </a:r>
          </a:p>
        </p:txBody>
      </p:sp>
    </p:spTree>
    <p:extLst>
      <p:ext uri="{BB962C8B-B14F-4D97-AF65-F5344CB8AC3E}">
        <p14:creationId xmlns:p14="http://schemas.microsoft.com/office/powerpoint/2010/main" val="2362901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5CC0E-B0EE-D9C0-9FDA-0AE51404F650}"/>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E357F2ED-91DA-6C6E-8953-820D2CB26667}"/>
              </a:ext>
            </a:extLst>
          </p:cNvPr>
          <p:cNvSpPr>
            <a:spLocks noGrp="1"/>
          </p:cNvSpPr>
          <p:nvPr>
            <p:ph idx="1"/>
          </p:nvPr>
        </p:nvSpPr>
        <p:spPr/>
        <p:txBody>
          <a:bodyPr/>
          <a:lstStyle/>
          <a:p>
            <a:r>
              <a:rPr lang="en-US" dirty="0"/>
              <a:t>A Covenant is a SERIOUS agreement</a:t>
            </a:r>
          </a:p>
          <a:p>
            <a:r>
              <a:rPr lang="en-US" dirty="0"/>
              <a:t>Possible symbolic acts associated with covenants:</a:t>
            </a:r>
          </a:p>
          <a:p>
            <a:r>
              <a:rPr lang="en-US" dirty="0"/>
              <a:t>Exchanging robes/identities. Two becoming one, dying to self</a:t>
            </a:r>
          </a:p>
          <a:p>
            <a:r>
              <a:rPr lang="en-US" dirty="0"/>
              <a:t>Exchanging weapons. Taking on one another’s enemies. Protection.</a:t>
            </a:r>
          </a:p>
          <a:p>
            <a:r>
              <a:rPr lang="en-US" dirty="0"/>
              <a:t>Exchanging belts. Strength for your partner when they have none.</a:t>
            </a:r>
          </a:p>
          <a:p>
            <a:r>
              <a:rPr lang="en-US" dirty="0"/>
              <a:t>Sharing names and possessions. “marriage” “Christian” “Abra-ham”</a:t>
            </a:r>
          </a:p>
          <a:p>
            <a:r>
              <a:rPr lang="en-US" dirty="0"/>
              <a:t>SOME covenants included descendants</a:t>
            </a:r>
          </a:p>
        </p:txBody>
      </p:sp>
    </p:spTree>
    <p:extLst>
      <p:ext uri="{BB962C8B-B14F-4D97-AF65-F5344CB8AC3E}">
        <p14:creationId xmlns:p14="http://schemas.microsoft.com/office/powerpoint/2010/main" val="788919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90D31-769B-2748-8D40-6B1D4F638C0F}"/>
              </a:ext>
            </a:extLst>
          </p:cNvPr>
          <p:cNvSpPr>
            <a:spLocks noGrp="1"/>
          </p:cNvSpPr>
          <p:nvPr>
            <p:ph type="title"/>
          </p:nvPr>
        </p:nvSpPr>
        <p:spPr/>
        <p:txBody>
          <a:bodyPr/>
          <a:lstStyle/>
          <a:p>
            <a:r>
              <a:rPr lang="en-US" dirty="0"/>
              <a:t>Abrahamic Covenant        Old Covenant</a:t>
            </a:r>
          </a:p>
        </p:txBody>
      </p:sp>
      <p:sp>
        <p:nvSpPr>
          <p:cNvPr id="3" name="Content Placeholder 2">
            <a:extLst>
              <a:ext uri="{FF2B5EF4-FFF2-40B4-BE49-F238E27FC236}">
                <a16:creationId xmlns:a16="http://schemas.microsoft.com/office/drawing/2014/main" id="{3163CDE4-5836-49F3-151B-5E5F5816AF44}"/>
              </a:ext>
            </a:extLst>
          </p:cNvPr>
          <p:cNvSpPr>
            <a:spLocks noGrp="1"/>
          </p:cNvSpPr>
          <p:nvPr>
            <p:ph idx="1"/>
          </p:nvPr>
        </p:nvSpPr>
        <p:spPr/>
        <p:txBody>
          <a:bodyPr>
            <a:normAutofit lnSpcReduction="10000"/>
          </a:bodyPr>
          <a:lstStyle/>
          <a:p>
            <a:r>
              <a:rPr lang="en-US" dirty="0"/>
              <a:t>God made with Abraham and initiated it</a:t>
            </a:r>
          </a:p>
          <a:p>
            <a:r>
              <a:rPr lang="en-US" dirty="0"/>
              <a:t>God promised a great nation, land, name and Seed</a:t>
            </a:r>
          </a:p>
          <a:p>
            <a:r>
              <a:rPr lang="en-US" dirty="0"/>
              <a:t>All the families of the earth would be blessed in him</a:t>
            </a:r>
          </a:p>
          <a:p>
            <a:r>
              <a:rPr lang="en-US" dirty="0"/>
              <a:t>Passed down to Isaac and Jacob/Israel</a:t>
            </a:r>
          </a:p>
          <a:p>
            <a:r>
              <a:rPr lang="en-US" dirty="0"/>
              <a:t>It was forever</a:t>
            </a:r>
          </a:p>
          <a:p>
            <a:r>
              <a:rPr lang="en-US" dirty="0"/>
              <a:t>NOT conditional</a:t>
            </a:r>
          </a:p>
          <a:p>
            <a:r>
              <a:rPr lang="en-US" b="1" dirty="0"/>
              <a:t>Old Covenant/Law</a:t>
            </a:r>
          </a:p>
          <a:p>
            <a:r>
              <a:rPr lang="en-US" dirty="0"/>
              <a:t>God made with the nation of Israel</a:t>
            </a:r>
          </a:p>
          <a:p>
            <a:r>
              <a:rPr lang="en-US" dirty="0"/>
              <a:t>They agreed to obey God’s Law.</a:t>
            </a:r>
          </a:p>
          <a:p>
            <a:r>
              <a:rPr lang="en-US" dirty="0"/>
              <a:t>NOT forever but WAS conditional</a:t>
            </a:r>
          </a:p>
        </p:txBody>
      </p:sp>
    </p:spTree>
    <p:extLst>
      <p:ext uri="{BB962C8B-B14F-4D97-AF65-F5344CB8AC3E}">
        <p14:creationId xmlns:p14="http://schemas.microsoft.com/office/powerpoint/2010/main" val="451309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6B8F2-D872-B28D-9FAA-F1C9C5941851}"/>
              </a:ext>
            </a:extLst>
          </p:cNvPr>
          <p:cNvSpPr>
            <a:spLocks noGrp="1"/>
          </p:cNvSpPr>
          <p:nvPr>
            <p:ph type="title"/>
          </p:nvPr>
        </p:nvSpPr>
        <p:spPr/>
        <p:txBody>
          <a:bodyPr/>
          <a:lstStyle/>
          <a:p>
            <a:r>
              <a:rPr lang="en-US" dirty="0"/>
              <a:t>Curse for breaking the Old Covenant</a:t>
            </a:r>
          </a:p>
        </p:txBody>
      </p:sp>
      <p:sp>
        <p:nvSpPr>
          <p:cNvPr id="3" name="Content Placeholder 2">
            <a:extLst>
              <a:ext uri="{FF2B5EF4-FFF2-40B4-BE49-F238E27FC236}">
                <a16:creationId xmlns:a16="http://schemas.microsoft.com/office/drawing/2014/main" id="{1F7E6F8D-C25B-BBEA-CCAB-BEBB617C61C2}"/>
              </a:ext>
            </a:extLst>
          </p:cNvPr>
          <p:cNvSpPr>
            <a:spLocks noGrp="1"/>
          </p:cNvSpPr>
          <p:nvPr>
            <p:ph idx="1"/>
          </p:nvPr>
        </p:nvSpPr>
        <p:spPr/>
        <p:txBody>
          <a:bodyPr/>
          <a:lstStyle/>
          <a:p>
            <a:r>
              <a:rPr lang="en-US" b="1" dirty="0"/>
              <a:t>Deut. 28:58, 63-66 </a:t>
            </a:r>
            <a:r>
              <a:rPr lang="en-US" dirty="0"/>
              <a:t>God promised to tear Israel from the land if they did not obey. He would scatter them among the nations where they would find no rest, despair, have a trembling heart and have no assurance of life.</a:t>
            </a:r>
          </a:p>
          <a:p>
            <a:r>
              <a:rPr lang="en-US" b="1" dirty="0"/>
              <a:t>Deut. 29-30 </a:t>
            </a:r>
            <a:r>
              <a:rPr lang="en-US" dirty="0"/>
              <a:t>God reminded them how He had preserved them in the desert for 40 years. Not even their sandals wore out. So. He COULD keep His word</a:t>
            </a:r>
          </a:p>
          <a:p>
            <a:r>
              <a:rPr lang="en-US" b="1" dirty="0"/>
              <a:t>IF they:  </a:t>
            </a:r>
            <a:r>
              <a:rPr lang="en-US" dirty="0"/>
              <a:t>kept His word, obeyed, walked in His statutes</a:t>
            </a:r>
          </a:p>
          <a:p>
            <a:r>
              <a:rPr lang="en-US" b="1" dirty="0"/>
              <a:t>Then He: </a:t>
            </a:r>
            <a:r>
              <a:rPr lang="en-US" dirty="0"/>
              <a:t>would bless them, fight their enemies and provide for them</a:t>
            </a:r>
          </a:p>
          <a:p>
            <a:r>
              <a:rPr lang="en-US" dirty="0"/>
              <a:t>Old Covenant: Conditional.</a:t>
            </a:r>
          </a:p>
          <a:p>
            <a:endParaRPr lang="en-US" dirty="0"/>
          </a:p>
        </p:txBody>
      </p:sp>
    </p:spTree>
    <p:extLst>
      <p:ext uri="{BB962C8B-B14F-4D97-AF65-F5344CB8AC3E}">
        <p14:creationId xmlns:p14="http://schemas.microsoft.com/office/powerpoint/2010/main" val="53619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CF217-6D4F-2FA8-5095-8A3D1A6018DB}"/>
              </a:ext>
            </a:extLst>
          </p:cNvPr>
          <p:cNvSpPr>
            <a:spLocks noGrp="1"/>
          </p:cNvSpPr>
          <p:nvPr>
            <p:ph type="title"/>
          </p:nvPr>
        </p:nvSpPr>
        <p:spPr/>
        <p:txBody>
          <a:bodyPr/>
          <a:lstStyle/>
          <a:p>
            <a:r>
              <a:rPr lang="en-US" dirty="0"/>
              <a:t>Historical Setting</a:t>
            </a:r>
          </a:p>
        </p:txBody>
      </p:sp>
      <p:sp>
        <p:nvSpPr>
          <p:cNvPr id="3" name="Content Placeholder 2">
            <a:extLst>
              <a:ext uri="{FF2B5EF4-FFF2-40B4-BE49-F238E27FC236}">
                <a16:creationId xmlns:a16="http://schemas.microsoft.com/office/drawing/2014/main" id="{B00B87BC-FDB3-4BB9-A976-5F5C21C42EFF}"/>
              </a:ext>
            </a:extLst>
          </p:cNvPr>
          <p:cNvSpPr>
            <a:spLocks noGrp="1"/>
          </p:cNvSpPr>
          <p:nvPr>
            <p:ph idx="1"/>
          </p:nvPr>
        </p:nvSpPr>
        <p:spPr/>
        <p:txBody>
          <a:bodyPr/>
          <a:lstStyle/>
          <a:p>
            <a:r>
              <a:rPr lang="en-US" dirty="0"/>
              <a:t>Israel is split into two kingdoms</a:t>
            </a:r>
          </a:p>
          <a:p>
            <a:r>
              <a:rPr lang="en-US" dirty="0"/>
              <a:t>Northern is called Israel and consists of 10 tribes</a:t>
            </a:r>
          </a:p>
          <a:p>
            <a:r>
              <a:rPr lang="en-US" dirty="0"/>
              <a:t>Southern is called Judah and consists of 2 tribes: Judah and Benjamin</a:t>
            </a:r>
          </a:p>
          <a:p>
            <a:r>
              <a:rPr lang="en-US" dirty="0"/>
              <a:t>Both ruled by kings who continually turned away to serve idols</a:t>
            </a:r>
          </a:p>
          <a:p>
            <a:r>
              <a:rPr lang="en-US" dirty="0"/>
              <a:t>Northern kingdom fell to Assyria in 732 BC and 722 BC</a:t>
            </a:r>
          </a:p>
          <a:p>
            <a:r>
              <a:rPr lang="en-US" dirty="0"/>
              <a:t>Southern kingdom fell to Babylon in 586 BC and Jeremiah was their prophet</a:t>
            </a:r>
          </a:p>
          <a:p>
            <a:r>
              <a:rPr lang="en-US" dirty="0"/>
              <a:t>Some of the Northern kingdom’s prophets were Isaiah, Amos and Hosea</a:t>
            </a:r>
          </a:p>
          <a:p>
            <a:r>
              <a:rPr lang="en-US" dirty="0"/>
              <a:t>Jeremiah is prophesying of a New Covenant coming, while they are in captivity. Daniel is one of the captives as well as his 3 friends</a:t>
            </a:r>
          </a:p>
        </p:txBody>
      </p:sp>
    </p:spTree>
    <p:extLst>
      <p:ext uri="{BB962C8B-B14F-4D97-AF65-F5344CB8AC3E}">
        <p14:creationId xmlns:p14="http://schemas.microsoft.com/office/powerpoint/2010/main" val="248930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B8A4A-BCA9-F7A4-DCAD-424E6D6B37FB}"/>
              </a:ext>
            </a:extLst>
          </p:cNvPr>
          <p:cNvSpPr>
            <a:spLocks noGrp="1"/>
          </p:cNvSpPr>
          <p:nvPr>
            <p:ph type="title"/>
          </p:nvPr>
        </p:nvSpPr>
        <p:spPr/>
        <p:txBody>
          <a:bodyPr/>
          <a:lstStyle/>
          <a:p>
            <a:r>
              <a:rPr lang="en-US" dirty="0"/>
              <a:t>Promises of the New Covenant</a:t>
            </a:r>
          </a:p>
        </p:txBody>
      </p:sp>
      <p:sp>
        <p:nvSpPr>
          <p:cNvPr id="3" name="Content Placeholder 2">
            <a:extLst>
              <a:ext uri="{FF2B5EF4-FFF2-40B4-BE49-F238E27FC236}">
                <a16:creationId xmlns:a16="http://schemas.microsoft.com/office/drawing/2014/main" id="{43C96AF7-758D-6705-0873-C709754627F4}"/>
              </a:ext>
            </a:extLst>
          </p:cNvPr>
          <p:cNvSpPr>
            <a:spLocks noGrp="1"/>
          </p:cNvSpPr>
          <p:nvPr>
            <p:ph idx="1"/>
          </p:nvPr>
        </p:nvSpPr>
        <p:spPr/>
        <p:txBody>
          <a:bodyPr/>
          <a:lstStyle/>
          <a:p>
            <a:r>
              <a:rPr lang="en-US" b="1" dirty="0"/>
              <a:t>Jer. 31:31-40 </a:t>
            </a:r>
            <a:r>
              <a:rPr lang="en-US" dirty="0"/>
              <a:t>New Covenant is for the future of Israel AND Judah</a:t>
            </a:r>
          </a:p>
          <a:p>
            <a:r>
              <a:rPr lang="en-US" dirty="0"/>
              <a:t>Isn’t like the Old which they broke and are now suffering for breaking it</a:t>
            </a:r>
          </a:p>
          <a:p>
            <a:r>
              <a:rPr lang="en-US" dirty="0"/>
              <a:t>God promised to put His Law </a:t>
            </a:r>
            <a:r>
              <a:rPr lang="en-US" b="1" dirty="0"/>
              <a:t>within</a:t>
            </a:r>
            <a:r>
              <a:rPr lang="en-US" dirty="0"/>
              <a:t> them and to write it </a:t>
            </a:r>
            <a:r>
              <a:rPr lang="en-US" b="1" dirty="0"/>
              <a:t>on</a:t>
            </a:r>
            <a:r>
              <a:rPr lang="en-US" dirty="0"/>
              <a:t> their hearts</a:t>
            </a:r>
          </a:p>
          <a:p>
            <a:r>
              <a:rPr lang="en-US" dirty="0"/>
              <a:t>He promised to be their God, and they would be His people</a:t>
            </a:r>
          </a:p>
          <a:p>
            <a:r>
              <a:rPr lang="en-US" dirty="0"/>
              <a:t>ALL will know Him</a:t>
            </a:r>
          </a:p>
          <a:p>
            <a:r>
              <a:rPr lang="en-US" dirty="0"/>
              <a:t>God promised that He would forgive their sins and remember them no more</a:t>
            </a:r>
          </a:p>
          <a:p>
            <a:r>
              <a:rPr lang="en-US" b="1" dirty="0"/>
              <a:t>Jer. 31:36-37 </a:t>
            </a:r>
            <a:r>
              <a:rPr lang="en-US" dirty="0"/>
              <a:t>God promised that Israel would never cease to be a nation</a:t>
            </a:r>
          </a:p>
          <a:p>
            <a:r>
              <a:rPr lang="en-US" dirty="0"/>
              <a:t>Jerusalem will be rebuilt and never destroyed again</a:t>
            </a:r>
          </a:p>
          <a:p>
            <a:r>
              <a:rPr lang="en-US" dirty="0"/>
              <a:t>This is an everlasting promise confirmed to Abraham, Isaac, and Jacob</a:t>
            </a:r>
          </a:p>
        </p:txBody>
      </p:sp>
    </p:spTree>
    <p:extLst>
      <p:ext uri="{BB962C8B-B14F-4D97-AF65-F5344CB8AC3E}">
        <p14:creationId xmlns:p14="http://schemas.microsoft.com/office/powerpoint/2010/main" val="268280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7156B-52F0-DEC0-683E-7C210EFA6808}"/>
              </a:ext>
            </a:extLst>
          </p:cNvPr>
          <p:cNvSpPr>
            <a:spLocks noGrp="1"/>
          </p:cNvSpPr>
          <p:nvPr>
            <p:ph type="title"/>
          </p:nvPr>
        </p:nvSpPr>
        <p:spPr/>
        <p:txBody>
          <a:bodyPr/>
          <a:lstStyle/>
          <a:p>
            <a:r>
              <a:rPr lang="en-US" dirty="0"/>
              <a:t>Promises of the New Covenant</a:t>
            </a:r>
          </a:p>
        </p:txBody>
      </p:sp>
      <p:sp>
        <p:nvSpPr>
          <p:cNvPr id="3" name="Content Placeholder 2">
            <a:extLst>
              <a:ext uri="{FF2B5EF4-FFF2-40B4-BE49-F238E27FC236}">
                <a16:creationId xmlns:a16="http://schemas.microsoft.com/office/drawing/2014/main" id="{4EF73DCD-48B6-A954-6B4B-FA3EB415A6E6}"/>
              </a:ext>
            </a:extLst>
          </p:cNvPr>
          <p:cNvSpPr>
            <a:spLocks noGrp="1"/>
          </p:cNvSpPr>
          <p:nvPr>
            <p:ph idx="1"/>
          </p:nvPr>
        </p:nvSpPr>
        <p:spPr/>
        <p:txBody>
          <a:bodyPr/>
          <a:lstStyle/>
          <a:p>
            <a:r>
              <a:rPr lang="en-US" b="1" dirty="0"/>
              <a:t>Jer. 32:37-44 </a:t>
            </a:r>
            <a:r>
              <a:rPr lang="en-US" dirty="0"/>
              <a:t>God promised to gather Israel from the nations where HE had scattered them</a:t>
            </a:r>
          </a:p>
          <a:p>
            <a:r>
              <a:rPr lang="en-US" dirty="0"/>
              <a:t>This scattering already happened to the Northern kingdom and was in the process of happening to the Southern kingdom</a:t>
            </a:r>
          </a:p>
          <a:p>
            <a:r>
              <a:rPr lang="en-US" b="1" dirty="0"/>
              <a:t>Verse 37 </a:t>
            </a:r>
            <a:r>
              <a:rPr lang="en-US" dirty="0"/>
              <a:t>speaks of God’s anger and wrath because of their disobedience</a:t>
            </a:r>
          </a:p>
          <a:p>
            <a:r>
              <a:rPr lang="en-US" dirty="0"/>
              <a:t>In the future, Israel will be safe, dwelling in their land</a:t>
            </a:r>
          </a:p>
          <a:p>
            <a:r>
              <a:rPr lang="en-US" b="1" dirty="0"/>
              <a:t>Verse 40 </a:t>
            </a:r>
            <a:r>
              <a:rPr lang="en-US" dirty="0"/>
              <a:t>states that this Covenant will be an everlasting Covenant</a:t>
            </a:r>
          </a:p>
          <a:p>
            <a:r>
              <a:rPr lang="en-US" dirty="0"/>
              <a:t>The land and the people are connected. The Land is WHERE they were to obey the Old Covenant/Law</a:t>
            </a:r>
          </a:p>
        </p:txBody>
      </p:sp>
    </p:spTree>
    <p:extLst>
      <p:ext uri="{BB962C8B-B14F-4D97-AF65-F5344CB8AC3E}">
        <p14:creationId xmlns:p14="http://schemas.microsoft.com/office/powerpoint/2010/main" val="290296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E7D-2F82-C1FB-2DAD-779375EDEE9B}"/>
              </a:ext>
            </a:extLst>
          </p:cNvPr>
          <p:cNvSpPr>
            <a:spLocks noGrp="1"/>
          </p:cNvSpPr>
          <p:nvPr>
            <p:ph type="title"/>
          </p:nvPr>
        </p:nvSpPr>
        <p:spPr/>
        <p:txBody>
          <a:bodyPr/>
          <a:lstStyle/>
          <a:p>
            <a:r>
              <a:rPr lang="en-US" dirty="0"/>
              <a:t>Jeremiah 17:9</a:t>
            </a:r>
          </a:p>
        </p:txBody>
      </p:sp>
      <p:sp>
        <p:nvSpPr>
          <p:cNvPr id="3" name="Content Placeholder 2">
            <a:extLst>
              <a:ext uri="{FF2B5EF4-FFF2-40B4-BE49-F238E27FC236}">
                <a16:creationId xmlns:a16="http://schemas.microsoft.com/office/drawing/2014/main" id="{69DA65E4-6BEF-E0E3-9439-360761C6A060}"/>
              </a:ext>
            </a:extLst>
          </p:cNvPr>
          <p:cNvSpPr>
            <a:spLocks noGrp="1"/>
          </p:cNvSpPr>
          <p:nvPr>
            <p:ph idx="1"/>
          </p:nvPr>
        </p:nvSpPr>
        <p:spPr/>
        <p:txBody>
          <a:bodyPr/>
          <a:lstStyle/>
          <a:p>
            <a:r>
              <a:rPr lang="en-US" dirty="0"/>
              <a:t>“The heart is more deceitful than all else and is desperately sick; who can understand it?”</a:t>
            </a:r>
          </a:p>
          <a:p>
            <a:r>
              <a:rPr lang="en-US" dirty="0"/>
              <a:t>The heart of Israel and Judah was wicked</a:t>
            </a:r>
          </a:p>
          <a:p>
            <a:r>
              <a:rPr lang="en-US" dirty="0"/>
              <a:t>Their kings were wicked and led them away to idolatry</a:t>
            </a:r>
          </a:p>
          <a:p>
            <a:r>
              <a:rPr lang="en-US" dirty="0"/>
              <a:t>In the New Covenant, there will no longer be the deceitful hearts.</a:t>
            </a:r>
          </a:p>
          <a:p>
            <a:r>
              <a:rPr lang="en-US" dirty="0"/>
              <a:t>Why? Man has not changed.</a:t>
            </a:r>
          </a:p>
          <a:p>
            <a:r>
              <a:rPr lang="en-US" dirty="0"/>
              <a:t>God has not changed.</a:t>
            </a:r>
          </a:p>
          <a:p>
            <a:r>
              <a:rPr lang="en-US" dirty="0"/>
              <a:t>Holy Spirit, because of Jesus’ Better Sacrifice, ushering in a Better Covenant, enables the indwelling of Holy Spirit, making our hearts no longer evil but acceptable and able to keep the Covenant.</a:t>
            </a:r>
            <a:br>
              <a:rPr lang="en-US" dirty="0"/>
            </a:br>
            <a:endParaRPr lang="en-US" dirty="0"/>
          </a:p>
        </p:txBody>
      </p:sp>
    </p:spTree>
    <p:extLst>
      <p:ext uri="{BB962C8B-B14F-4D97-AF65-F5344CB8AC3E}">
        <p14:creationId xmlns:p14="http://schemas.microsoft.com/office/powerpoint/2010/main" val="53609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2C0AE-E292-7C2D-05AC-FF7F7CFEEC44}"/>
              </a:ext>
            </a:extLst>
          </p:cNvPr>
          <p:cNvSpPr>
            <a:spLocks noGrp="1"/>
          </p:cNvSpPr>
          <p:nvPr>
            <p:ph type="title"/>
          </p:nvPr>
        </p:nvSpPr>
        <p:spPr/>
        <p:txBody>
          <a:bodyPr/>
          <a:lstStyle/>
          <a:p>
            <a:r>
              <a:rPr lang="en-US" dirty="0"/>
              <a:t>Ezekiel 11:13-21</a:t>
            </a:r>
          </a:p>
        </p:txBody>
      </p:sp>
      <p:sp>
        <p:nvSpPr>
          <p:cNvPr id="3" name="Content Placeholder 2">
            <a:extLst>
              <a:ext uri="{FF2B5EF4-FFF2-40B4-BE49-F238E27FC236}">
                <a16:creationId xmlns:a16="http://schemas.microsoft.com/office/drawing/2014/main" id="{CDA7F0DC-BDA0-0BA8-0580-92CB9456DC5F}"/>
              </a:ext>
            </a:extLst>
          </p:cNvPr>
          <p:cNvSpPr>
            <a:spLocks noGrp="1"/>
          </p:cNvSpPr>
          <p:nvPr>
            <p:ph idx="1"/>
          </p:nvPr>
        </p:nvSpPr>
        <p:spPr/>
        <p:txBody>
          <a:bodyPr/>
          <a:lstStyle/>
          <a:p>
            <a:r>
              <a:rPr lang="en-US" dirty="0"/>
              <a:t>Ezekiel asks the Lord if He was bringing Israel to a complete end with the Babylonian invasion and captivity (that he was a part of)</a:t>
            </a:r>
          </a:p>
          <a:p>
            <a:r>
              <a:rPr lang="en-US" b="1" dirty="0"/>
              <a:t>God’s answer: </a:t>
            </a:r>
            <a:r>
              <a:rPr lang="en-US" dirty="0"/>
              <a:t>He would gather them from the </a:t>
            </a:r>
            <a:r>
              <a:rPr lang="en-US"/>
              <a:t>nations where </a:t>
            </a:r>
            <a:r>
              <a:rPr lang="en-US" dirty="0"/>
              <a:t>HE had scattered them and give them the land of Israel (vs. 17)</a:t>
            </a:r>
          </a:p>
          <a:p>
            <a:r>
              <a:rPr lang="en-US" b="1" dirty="0"/>
              <a:t>Israel’s job: </a:t>
            </a:r>
            <a:r>
              <a:rPr lang="en-US" dirty="0"/>
              <a:t>remove all the detestable things and the abominations from it (vs. 18)</a:t>
            </a:r>
          </a:p>
          <a:p>
            <a:r>
              <a:rPr lang="en-US" dirty="0"/>
              <a:t>Because of the heart’s new condition there will be obedience in the New Covenant. It is a heart of flesh now, not a heart of stone. (vs. 19-20)</a:t>
            </a:r>
          </a:p>
          <a:p>
            <a:r>
              <a:rPr lang="en-US" dirty="0"/>
              <a:t>Warning: those whose hearts still go after the detestable things and the abominations, God will bring their conduct down on their heads. (vs. 21)</a:t>
            </a:r>
          </a:p>
        </p:txBody>
      </p:sp>
    </p:spTree>
    <p:extLst>
      <p:ext uri="{BB962C8B-B14F-4D97-AF65-F5344CB8AC3E}">
        <p14:creationId xmlns:p14="http://schemas.microsoft.com/office/powerpoint/2010/main" val="3561364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107</TotalTime>
  <Words>1304</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Wingdings 3</vt:lpstr>
      <vt:lpstr>Facet</vt:lpstr>
      <vt:lpstr>Covenant</vt:lpstr>
      <vt:lpstr>Review</vt:lpstr>
      <vt:lpstr>Abrahamic Covenant        Old Covenant</vt:lpstr>
      <vt:lpstr>Curse for breaking the Old Covenant</vt:lpstr>
      <vt:lpstr>Historical Setting</vt:lpstr>
      <vt:lpstr>Promises of the New Covenant</vt:lpstr>
      <vt:lpstr>Promises of the New Covenant</vt:lpstr>
      <vt:lpstr>Jeremiah 17:9</vt:lpstr>
      <vt:lpstr>Ezekiel 11:13-21</vt:lpstr>
      <vt:lpstr>Ezekiel 36:24-28</vt:lpstr>
      <vt:lpstr>New Covenant in the New Testament</vt:lpstr>
      <vt:lpstr>New Covenant in the New Testament</vt:lpstr>
      <vt:lpstr>New Covenant</vt:lpstr>
      <vt:lpstr>Next Week: Hebrews 9-10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27</cp:revision>
  <dcterms:created xsi:type="dcterms:W3CDTF">2026-04-22T17:34:20Z</dcterms:created>
  <dcterms:modified xsi:type="dcterms:W3CDTF">2026-04-24T11:52:05Z</dcterms:modified>
</cp:coreProperties>
</file>