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2580665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3801747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72743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952195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776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1131183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9974910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1877272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195697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56F39-D403-4402-B9F1-BE43DF31D578}"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2293498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A56F39-D403-4402-B9F1-BE43DF31D578}"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63064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A56F39-D403-4402-B9F1-BE43DF31D578}"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4074359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A56F39-D403-4402-B9F1-BE43DF31D578}"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399093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56F39-D403-4402-B9F1-BE43DF31D578}"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87915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A56F39-D403-4402-B9F1-BE43DF31D578}"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190614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A56F39-D403-4402-B9F1-BE43DF31D578}"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B3E4C-F001-448D-B697-864327118D7D}" type="slidenum">
              <a:rPr lang="en-US" smtClean="0"/>
              <a:t>‹#›</a:t>
            </a:fld>
            <a:endParaRPr lang="en-US"/>
          </a:p>
        </p:txBody>
      </p:sp>
    </p:spTree>
    <p:extLst>
      <p:ext uri="{BB962C8B-B14F-4D97-AF65-F5344CB8AC3E}">
        <p14:creationId xmlns:p14="http://schemas.microsoft.com/office/powerpoint/2010/main" val="2151697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A56F39-D403-4402-B9F1-BE43DF31D578}" type="datetimeFigureOut">
              <a:rPr lang="en-US" smtClean="0"/>
              <a:t>4/8/2026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DB3E4C-F001-448D-B697-864327118D7D}" type="slidenum">
              <a:rPr lang="en-US" smtClean="0"/>
              <a:t>‹#›</a:t>
            </a:fld>
            <a:endParaRPr lang="en-US"/>
          </a:p>
        </p:txBody>
      </p:sp>
    </p:spTree>
    <p:extLst>
      <p:ext uri="{BB962C8B-B14F-4D97-AF65-F5344CB8AC3E}">
        <p14:creationId xmlns:p14="http://schemas.microsoft.com/office/powerpoint/2010/main" val="1316531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81DB-36E9-21AA-1C52-A13C03826C3C}"/>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8A038001-F671-6ECB-F8B0-E026BADE8EA9}"/>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3533988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6BA5E-3D17-BD76-CDD3-6C0DF806B302}"/>
              </a:ext>
            </a:extLst>
          </p:cNvPr>
          <p:cNvSpPr>
            <a:spLocks noGrp="1"/>
          </p:cNvSpPr>
          <p:nvPr>
            <p:ph type="title"/>
          </p:nvPr>
        </p:nvSpPr>
        <p:spPr/>
        <p:txBody>
          <a:bodyPr/>
          <a:lstStyle/>
          <a:p>
            <a:r>
              <a:rPr lang="en-US" dirty="0"/>
              <a:t>Saul and Jonathan</a:t>
            </a:r>
          </a:p>
        </p:txBody>
      </p:sp>
      <p:sp>
        <p:nvSpPr>
          <p:cNvPr id="3" name="Content Placeholder 2">
            <a:extLst>
              <a:ext uri="{FF2B5EF4-FFF2-40B4-BE49-F238E27FC236}">
                <a16:creationId xmlns:a16="http://schemas.microsoft.com/office/drawing/2014/main" id="{814ADBC1-9E12-B042-9CA0-8F4B20B284D9}"/>
              </a:ext>
            </a:extLst>
          </p:cNvPr>
          <p:cNvSpPr>
            <a:spLocks noGrp="1"/>
          </p:cNvSpPr>
          <p:nvPr>
            <p:ph idx="1"/>
          </p:nvPr>
        </p:nvSpPr>
        <p:spPr/>
        <p:txBody>
          <a:bodyPr/>
          <a:lstStyle/>
          <a:p>
            <a:r>
              <a:rPr lang="en-US" b="1" dirty="0"/>
              <a:t>I Sam. 31 </a:t>
            </a:r>
            <a:r>
              <a:rPr lang="en-US" dirty="0"/>
              <a:t>Saul and Jonathan are killed in battle</a:t>
            </a:r>
          </a:p>
          <a:p>
            <a:r>
              <a:rPr lang="en-US" b="1" dirty="0"/>
              <a:t>2 Sam. 1 </a:t>
            </a:r>
            <a:r>
              <a:rPr lang="en-US" dirty="0"/>
              <a:t>An Amalekite lies about killing Saul, thinking David will reward him. This shows you how the Amalekite valued covenant.</a:t>
            </a:r>
          </a:p>
          <a:p>
            <a:r>
              <a:rPr lang="en-US" b="1" dirty="0"/>
              <a:t>I Sam. 31 </a:t>
            </a:r>
            <a:r>
              <a:rPr lang="en-US" dirty="0"/>
              <a:t>gives the accurate details of how Saul died</a:t>
            </a:r>
          </a:p>
          <a:p>
            <a:r>
              <a:rPr lang="en-US" b="1" dirty="0"/>
              <a:t>2 Sam. 2:1-11 </a:t>
            </a:r>
            <a:r>
              <a:rPr lang="en-US" dirty="0"/>
              <a:t>David shows kindness to the men who treated Saul with honor</a:t>
            </a:r>
          </a:p>
          <a:p>
            <a:r>
              <a:rPr lang="en-US" b="1" dirty="0"/>
              <a:t>2 Sam. 3:1 </a:t>
            </a:r>
            <a:r>
              <a:rPr lang="en-US" dirty="0"/>
              <a:t>There is a LONG war between the house of David and Saul</a:t>
            </a:r>
          </a:p>
          <a:p>
            <a:r>
              <a:rPr lang="en-US" dirty="0"/>
              <a:t>Ish-</a:t>
            </a:r>
            <a:r>
              <a:rPr lang="en-US" dirty="0" err="1"/>
              <a:t>bosheth</a:t>
            </a:r>
            <a:r>
              <a:rPr lang="en-US" dirty="0"/>
              <a:t> does not honor Covenant. ALL Israel knows David is to be king</a:t>
            </a:r>
          </a:p>
          <a:p>
            <a:r>
              <a:rPr lang="en-US" b="1" dirty="0"/>
              <a:t>2 Sam. 4:1, 5-12 </a:t>
            </a:r>
            <a:r>
              <a:rPr lang="en-US" dirty="0"/>
              <a:t>Rechab and </a:t>
            </a:r>
            <a:r>
              <a:rPr lang="en-US" dirty="0" err="1"/>
              <a:t>Baarah</a:t>
            </a:r>
            <a:r>
              <a:rPr lang="en-US" dirty="0"/>
              <a:t> kill Ish-</a:t>
            </a:r>
            <a:r>
              <a:rPr lang="en-US" dirty="0" err="1"/>
              <a:t>bosheth</a:t>
            </a:r>
            <a:r>
              <a:rPr lang="en-US" dirty="0"/>
              <a:t>  and bring his head to David, thinking they will be rewarded. But David has them killed.</a:t>
            </a:r>
          </a:p>
          <a:p>
            <a:r>
              <a:rPr lang="en-US" b="1" dirty="0"/>
              <a:t>2 Sam. 5:1-5, 9-12 </a:t>
            </a:r>
            <a:r>
              <a:rPr lang="en-US" dirty="0"/>
              <a:t>David reigned 33 years in Jerusalem: 7 ½ in Judah</a:t>
            </a:r>
          </a:p>
        </p:txBody>
      </p:sp>
    </p:spTree>
    <p:extLst>
      <p:ext uri="{BB962C8B-B14F-4D97-AF65-F5344CB8AC3E}">
        <p14:creationId xmlns:p14="http://schemas.microsoft.com/office/powerpoint/2010/main" val="47718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D5B8-D5D1-B5B8-E9A3-C8B83AED66EB}"/>
              </a:ext>
            </a:extLst>
          </p:cNvPr>
          <p:cNvSpPr>
            <a:spLocks noGrp="1"/>
          </p:cNvSpPr>
          <p:nvPr>
            <p:ph type="title"/>
          </p:nvPr>
        </p:nvSpPr>
        <p:spPr/>
        <p:txBody>
          <a:bodyPr/>
          <a:lstStyle/>
          <a:p>
            <a:r>
              <a:rPr lang="en-US" dirty="0"/>
              <a:t>David and Mephibosheth</a:t>
            </a:r>
          </a:p>
        </p:txBody>
      </p:sp>
      <p:sp>
        <p:nvSpPr>
          <p:cNvPr id="3" name="Content Placeholder 2">
            <a:extLst>
              <a:ext uri="{FF2B5EF4-FFF2-40B4-BE49-F238E27FC236}">
                <a16:creationId xmlns:a16="http://schemas.microsoft.com/office/drawing/2014/main" id="{50B866E7-4573-2DE0-7561-EBE48C5D3902}"/>
              </a:ext>
            </a:extLst>
          </p:cNvPr>
          <p:cNvSpPr>
            <a:spLocks noGrp="1"/>
          </p:cNvSpPr>
          <p:nvPr>
            <p:ph idx="1"/>
          </p:nvPr>
        </p:nvSpPr>
        <p:spPr/>
        <p:txBody>
          <a:bodyPr/>
          <a:lstStyle/>
          <a:p>
            <a:r>
              <a:rPr lang="en-US" b="1" dirty="0"/>
              <a:t>I Sam. 20:15 </a:t>
            </a:r>
            <a:r>
              <a:rPr lang="en-US" dirty="0"/>
              <a:t>“You shall never cut off your lovingkindness from my house forever, not even when the LORD cuts off every one of the enemies of David from the face of the earth.”</a:t>
            </a:r>
          </a:p>
          <a:p>
            <a:r>
              <a:rPr lang="en-US" dirty="0"/>
              <a:t>Mephibosheth is crippled in both feet because his nurse dropped him</a:t>
            </a:r>
          </a:p>
          <a:p>
            <a:r>
              <a:rPr lang="en-US" dirty="0"/>
              <a:t>He lives in Lo-debar at the time David became king. (why not Jerusalem?)</a:t>
            </a:r>
          </a:p>
          <a:p>
            <a:r>
              <a:rPr lang="en-US" dirty="0"/>
              <a:t>Lo-debar means: nothing, no thing.  So, he was living in a desolate place</a:t>
            </a:r>
          </a:p>
          <a:p>
            <a:r>
              <a:rPr lang="en-US" dirty="0"/>
              <a:t>Prince Mephibosheth. Grandson of King Saul.  Son of Prince Jonathan.</a:t>
            </a:r>
          </a:p>
          <a:p>
            <a:r>
              <a:rPr lang="en-US" dirty="0"/>
              <a:t>David LOOKS, SEEKS out someone with whom he can fulfill his covenant promise to. He doesn’t forget. Lovingkindness is FOREVER! He promised!</a:t>
            </a:r>
          </a:p>
          <a:p>
            <a:r>
              <a:rPr lang="en-US" dirty="0"/>
              <a:t>David has Mephibosheth brought TO him. HE makes provision for his travel</a:t>
            </a:r>
          </a:p>
        </p:txBody>
      </p:sp>
    </p:spTree>
    <p:extLst>
      <p:ext uri="{BB962C8B-B14F-4D97-AF65-F5344CB8AC3E}">
        <p14:creationId xmlns:p14="http://schemas.microsoft.com/office/powerpoint/2010/main" val="359731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3B90C-059B-A64E-C195-FB17DF453E1E}"/>
              </a:ext>
            </a:extLst>
          </p:cNvPr>
          <p:cNvSpPr>
            <a:spLocks noGrp="1"/>
          </p:cNvSpPr>
          <p:nvPr>
            <p:ph type="title"/>
          </p:nvPr>
        </p:nvSpPr>
        <p:spPr/>
        <p:txBody>
          <a:bodyPr/>
          <a:lstStyle/>
          <a:p>
            <a:r>
              <a:rPr lang="en-US" dirty="0"/>
              <a:t>Mephibosheth and Ziba</a:t>
            </a:r>
          </a:p>
        </p:txBody>
      </p:sp>
      <p:sp>
        <p:nvSpPr>
          <p:cNvPr id="3" name="Content Placeholder 2">
            <a:extLst>
              <a:ext uri="{FF2B5EF4-FFF2-40B4-BE49-F238E27FC236}">
                <a16:creationId xmlns:a16="http://schemas.microsoft.com/office/drawing/2014/main" id="{7465781F-0440-4B9A-E54D-52AAE978C5CF}"/>
              </a:ext>
            </a:extLst>
          </p:cNvPr>
          <p:cNvSpPr>
            <a:spLocks noGrp="1"/>
          </p:cNvSpPr>
          <p:nvPr>
            <p:ph idx="1"/>
          </p:nvPr>
        </p:nvSpPr>
        <p:spPr/>
        <p:txBody>
          <a:bodyPr/>
          <a:lstStyle/>
          <a:p>
            <a:r>
              <a:rPr lang="en-US" b="1" dirty="0"/>
              <a:t>2 Sam. 9, 16 </a:t>
            </a:r>
            <a:r>
              <a:rPr lang="en-US" dirty="0"/>
              <a:t>Ziba is an important servant in Saul’s household. The palace.</a:t>
            </a:r>
          </a:p>
          <a:p>
            <a:r>
              <a:rPr lang="en-US" dirty="0"/>
              <a:t>He knows where Mephibosheth is. But HE hasn’t provided for him.</a:t>
            </a:r>
          </a:p>
          <a:p>
            <a:r>
              <a:rPr lang="en-US" dirty="0"/>
              <a:t>David commands this servant of Saul’s, in the palace, to now become a farmer for his master’s son. He and his 15 sons and 20 servants. For life.</a:t>
            </a:r>
          </a:p>
          <a:p>
            <a:r>
              <a:rPr lang="en-US" b="1" dirty="0"/>
              <a:t>2 Sam. 16 </a:t>
            </a:r>
            <a:r>
              <a:rPr lang="en-US" dirty="0"/>
              <a:t>Ziba lies about Mephibosheth’s reasons for staying in Jerusalem and David believes him, giving everything over to Ziba. David did not verify his story. He did not consult the Lord nor the offending party.</a:t>
            </a:r>
          </a:p>
          <a:p>
            <a:r>
              <a:rPr lang="en-US" b="1" dirty="0"/>
              <a:t>2 Sam. 19:24-30 </a:t>
            </a:r>
            <a:r>
              <a:rPr lang="en-US" dirty="0"/>
              <a:t>Mephibosheth tells HIS side of the story, wants nothing from David, only to know that he has safely returned to Jerusalem and that he is grateful for the kindness he showed him by bringing him to the palace.</a:t>
            </a:r>
          </a:p>
          <a:p>
            <a:r>
              <a:rPr lang="en-US" dirty="0"/>
              <a:t>Mephibosheth values Covenant.    Ziba does not.</a:t>
            </a:r>
          </a:p>
        </p:txBody>
      </p:sp>
    </p:spTree>
    <p:extLst>
      <p:ext uri="{BB962C8B-B14F-4D97-AF65-F5344CB8AC3E}">
        <p14:creationId xmlns:p14="http://schemas.microsoft.com/office/powerpoint/2010/main" val="373552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72BCC-D212-F5E7-1681-305DFB403F68}"/>
              </a:ext>
            </a:extLst>
          </p:cNvPr>
          <p:cNvSpPr>
            <a:spLocks noGrp="1"/>
          </p:cNvSpPr>
          <p:nvPr>
            <p:ph type="title"/>
          </p:nvPr>
        </p:nvSpPr>
        <p:spPr/>
        <p:txBody>
          <a:bodyPr/>
          <a:lstStyle/>
          <a:p>
            <a:r>
              <a:rPr lang="en-US" dirty="0"/>
              <a:t>Application </a:t>
            </a:r>
          </a:p>
        </p:txBody>
      </p:sp>
      <p:sp>
        <p:nvSpPr>
          <p:cNvPr id="3" name="Content Placeholder 2">
            <a:extLst>
              <a:ext uri="{FF2B5EF4-FFF2-40B4-BE49-F238E27FC236}">
                <a16:creationId xmlns:a16="http://schemas.microsoft.com/office/drawing/2014/main" id="{49530E14-4FA8-BDCB-32F6-D9CBB736CF57}"/>
              </a:ext>
            </a:extLst>
          </p:cNvPr>
          <p:cNvSpPr>
            <a:spLocks noGrp="1"/>
          </p:cNvSpPr>
          <p:nvPr>
            <p:ph idx="1"/>
          </p:nvPr>
        </p:nvSpPr>
        <p:spPr/>
        <p:txBody>
          <a:bodyPr/>
          <a:lstStyle/>
          <a:p>
            <a:r>
              <a:rPr lang="en-US" dirty="0"/>
              <a:t>Abraham believed God so deeply that he was willing to sacrifice Isaac.</a:t>
            </a:r>
          </a:p>
          <a:p>
            <a:r>
              <a:rPr lang="en-US" dirty="0"/>
              <a:t>David believed God and honored covenant to the point of constantly running from an assassin! Then refusing to defend himself against that assassin.</a:t>
            </a:r>
          </a:p>
          <a:p>
            <a:r>
              <a:rPr lang="en-US" dirty="0"/>
              <a:t>Both men give us examples of how big their God was to them. </a:t>
            </a:r>
          </a:p>
          <a:p>
            <a:r>
              <a:rPr lang="en-US" dirty="0"/>
              <a:t>Both men show us how much they believed in Covenant and that God was faithful to keep it.</a:t>
            </a:r>
          </a:p>
          <a:p>
            <a:r>
              <a:rPr lang="en-US" dirty="0"/>
              <a:t>Is something pursuing YOU like Saul pursued David? Do you feel helpless to fight it?</a:t>
            </a:r>
          </a:p>
          <a:p>
            <a:r>
              <a:rPr lang="en-US" dirty="0"/>
              <a:t>Are you trusting God to defend you like He did David?</a:t>
            </a:r>
          </a:p>
          <a:p>
            <a:r>
              <a:rPr lang="en-US" dirty="0"/>
              <a:t>How BIG (or small) is your God?</a:t>
            </a:r>
          </a:p>
        </p:txBody>
      </p:sp>
    </p:spTree>
    <p:extLst>
      <p:ext uri="{BB962C8B-B14F-4D97-AF65-F5344CB8AC3E}">
        <p14:creationId xmlns:p14="http://schemas.microsoft.com/office/powerpoint/2010/main" val="351310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91059-A4E2-F8CF-144C-1CFCB7DE6834}"/>
              </a:ext>
            </a:extLst>
          </p:cNvPr>
          <p:cNvSpPr>
            <a:spLocks noGrp="1"/>
          </p:cNvSpPr>
          <p:nvPr>
            <p:ph type="title"/>
          </p:nvPr>
        </p:nvSpPr>
        <p:spPr/>
        <p:txBody>
          <a:bodyPr/>
          <a:lstStyle/>
          <a:p>
            <a:r>
              <a:rPr lang="en-US" dirty="0"/>
              <a:t>Abraham and His Descendants</a:t>
            </a:r>
          </a:p>
        </p:txBody>
      </p:sp>
      <p:sp>
        <p:nvSpPr>
          <p:cNvPr id="3" name="Content Placeholder 2">
            <a:extLst>
              <a:ext uri="{FF2B5EF4-FFF2-40B4-BE49-F238E27FC236}">
                <a16:creationId xmlns:a16="http://schemas.microsoft.com/office/drawing/2014/main" id="{794E9699-588F-704F-698E-5127B5A9B1A9}"/>
              </a:ext>
            </a:extLst>
          </p:cNvPr>
          <p:cNvSpPr>
            <a:spLocks noGrp="1"/>
          </p:cNvSpPr>
          <p:nvPr>
            <p:ph idx="1"/>
          </p:nvPr>
        </p:nvSpPr>
        <p:spPr/>
        <p:txBody>
          <a:bodyPr>
            <a:normAutofit fontScale="92500" lnSpcReduction="10000"/>
          </a:bodyPr>
          <a:lstStyle/>
          <a:p>
            <a:r>
              <a:rPr lang="en-US" b="1" dirty="0"/>
              <a:t>Gen. 12:2 </a:t>
            </a:r>
            <a:r>
              <a:rPr lang="en-US" dirty="0"/>
              <a:t>The Lord promised Abram: a great name, a great nation and that He would bless him and the world through him. Abram is 75 years old</a:t>
            </a:r>
          </a:p>
          <a:p>
            <a:r>
              <a:rPr lang="en-US" b="1" dirty="0"/>
              <a:t>Gen. 15:4 </a:t>
            </a:r>
            <a:r>
              <a:rPr lang="en-US" dirty="0"/>
              <a:t>Promise of an heir FROM HIS OWN BODY. Not his servant Eliezer, who is NOT from his own body</a:t>
            </a:r>
          </a:p>
          <a:p>
            <a:r>
              <a:rPr lang="en-US" b="1" dirty="0"/>
              <a:t>Gen. 15:6 </a:t>
            </a:r>
            <a:r>
              <a:rPr lang="en-US" dirty="0"/>
              <a:t>Abram believed God and it was counted to him as righteousness</a:t>
            </a:r>
          </a:p>
          <a:p>
            <a:r>
              <a:rPr lang="en-US" b="1" dirty="0"/>
              <a:t>Gen. 16 </a:t>
            </a:r>
            <a:r>
              <a:rPr lang="en-US" dirty="0"/>
              <a:t>Ishmael is born and </a:t>
            </a:r>
            <a:r>
              <a:rPr lang="en-US" b="1" dirty="0"/>
              <a:t>God names him</a:t>
            </a:r>
            <a:r>
              <a:rPr lang="en-US" dirty="0"/>
              <a:t>. Abram is 86 years old</a:t>
            </a:r>
          </a:p>
          <a:p>
            <a:r>
              <a:rPr lang="en-US" dirty="0"/>
              <a:t>Abram has waited 11 years for God to fulfill the promise.</a:t>
            </a:r>
          </a:p>
          <a:p>
            <a:r>
              <a:rPr lang="en-US" b="1" dirty="0"/>
              <a:t>Gen. 17 </a:t>
            </a:r>
            <a:r>
              <a:rPr lang="en-US" dirty="0"/>
              <a:t>Sarai is now included in the promise of an heir, and both names are changed </a:t>
            </a:r>
            <a:r>
              <a:rPr lang="en-US" b="1" dirty="0"/>
              <a:t>by God</a:t>
            </a:r>
            <a:r>
              <a:rPr lang="en-US" dirty="0"/>
              <a:t>. Abraham = father of a multitude. Sarah = Princess of a multitude (so kings would come from her and ultimately the Messiah)</a:t>
            </a:r>
          </a:p>
          <a:p>
            <a:r>
              <a:rPr lang="en-US" dirty="0"/>
              <a:t>Ishmael = God hears. Born BEFORE the sign of circumcision given</a:t>
            </a:r>
          </a:p>
          <a:p>
            <a:r>
              <a:rPr lang="en-US" dirty="0"/>
              <a:t>Isaac = He laughs. Born AFTER the sign of circumcision given and </a:t>
            </a:r>
            <a:r>
              <a:rPr lang="en-US" b="1" dirty="0"/>
              <a:t>named by God</a:t>
            </a:r>
          </a:p>
        </p:txBody>
      </p:sp>
    </p:spTree>
    <p:extLst>
      <p:ext uri="{BB962C8B-B14F-4D97-AF65-F5344CB8AC3E}">
        <p14:creationId xmlns:p14="http://schemas.microsoft.com/office/powerpoint/2010/main" val="356207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5A416-9341-D59B-D4BB-36DC48BDC382}"/>
              </a:ext>
            </a:extLst>
          </p:cNvPr>
          <p:cNvSpPr>
            <a:spLocks noGrp="1"/>
          </p:cNvSpPr>
          <p:nvPr>
            <p:ph type="title"/>
          </p:nvPr>
        </p:nvSpPr>
        <p:spPr/>
        <p:txBody>
          <a:bodyPr/>
          <a:lstStyle/>
          <a:p>
            <a:r>
              <a:rPr lang="en-US" dirty="0"/>
              <a:t>Circumcision</a:t>
            </a:r>
          </a:p>
        </p:txBody>
      </p:sp>
      <p:sp>
        <p:nvSpPr>
          <p:cNvPr id="3" name="Content Placeholder 2">
            <a:extLst>
              <a:ext uri="{FF2B5EF4-FFF2-40B4-BE49-F238E27FC236}">
                <a16:creationId xmlns:a16="http://schemas.microsoft.com/office/drawing/2014/main" id="{AB63162D-36F6-3E2C-1773-304BA6E2E068}"/>
              </a:ext>
            </a:extLst>
          </p:cNvPr>
          <p:cNvSpPr>
            <a:spLocks noGrp="1"/>
          </p:cNvSpPr>
          <p:nvPr>
            <p:ph idx="1"/>
          </p:nvPr>
        </p:nvSpPr>
        <p:spPr/>
        <p:txBody>
          <a:bodyPr/>
          <a:lstStyle/>
          <a:p>
            <a:r>
              <a:rPr lang="en-US" dirty="0"/>
              <a:t>The sign of circumcision was for every male when 8 days old</a:t>
            </a:r>
          </a:p>
          <a:p>
            <a:r>
              <a:rPr lang="en-US" dirty="0"/>
              <a:t>Those not circumcised were cut off from their people because they had broken covenant. Disobedience. Unbelief. Faithlessness. </a:t>
            </a:r>
          </a:p>
          <a:p>
            <a:r>
              <a:rPr lang="en-US" dirty="0"/>
              <a:t>No longer heirs</a:t>
            </a:r>
          </a:p>
          <a:p>
            <a:r>
              <a:rPr lang="en-US" dirty="0"/>
              <a:t>Circumcision is explained as being “the closest to the source of paternity”</a:t>
            </a:r>
          </a:p>
          <a:p>
            <a:r>
              <a:rPr lang="en-US" dirty="0"/>
              <a:t>ON THE VERY DAY God required this sign, Abraham and his son Ishmael and all the men in his household were circumcised</a:t>
            </a:r>
          </a:p>
          <a:p>
            <a:r>
              <a:rPr lang="en-US" dirty="0"/>
              <a:t>Abraham BELIEVED God. Belief requires action/obedience </a:t>
            </a:r>
          </a:p>
        </p:txBody>
      </p:sp>
    </p:spTree>
    <p:extLst>
      <p:ext uri="{BB962C8B-B14F-4D97-AF65-F5344CB8AC3E}">
        <p14:creationId xmlns:p14="http://schemas.microsoft.com/office/powerpoint/2010/main" val="82526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1435C-5215-0E41-7294-3747C5B76063}"/>
              </a:ext>
            </a:extLst>
          </p:cNvPr>
          <p:cNvSpPr>
            <a:spLocks noGrp="1"/>
          </p:cNvSpPr>
          <p:nvPr>
            <p:ph type="title"/>
          </p:nvPr>
        </p:nvSpPr>
        <p:spPr/>
        <p:txBody>
          <a:bodyPr/>
          <a:lstStyle/>
          <a:p>
            <a:r>
              <a:rPr lang="en-US" dirty="0"/>
              <a:t>Abraham’s Example of Obedience</a:t>
            </a:r>
          </a:p>
        </p:txBody>
      </p:sp>
      <p:sp>
        <p:nvSpPr>
          <p:cNvPr id="3" name="Content Placeholder 2">
            <a:extLst>
              <a:ext uri="{FF2B5EF4-FFF2-40B4-BE49-F238E27FC236}">
                <a16:creationId xmlns:a16="http://schemas.microsoft.com/office/drawing/2014/main" id="{71346693-71AB-6D40-3687-DD8F5C2B77E3}"/>
              </a:ext>
            </a:extLst>
          </p:cNvPr>
          <p:cNvSpPr>
            <a:spLocks noGrp="1"/>
          </p:cNvSpPr>
          <p:nvPr>
            <p:ph idx="1"/>
          </p:nvPr>
        </p:nvSpPr>
        <p:spPr/>
        <p:txBody>
          <a:bodyPr/>
          <a:lstStyle/>
          <a:p>
            <a:r>
              <a:rPr lang="en-US" b="1" dirty="0"/>
              <a:t>Gen. 18:10-14 </a:t>
            </a:r>
            <a:r>
              <a:rPr lang="en-US" dirty="0"/>
              <a:t>In a year’s time, a son would be born to him and Sarah</a:t>
            </a:r>
          </a:p>
          <a:p>
            <a:r>
              <a:rPr lang="en-US" b="1" dirty="0"/>
              <a:t>Gen. 21:1-5,12 </a:t>
            </a:r>
            <a:r>
              <a:rPr lang="en-US" dirty="0"/>
              <a:t>Promise is fulfilled. Isaac is born when Abraham is 100 and Sarah is 90.</a:t>
            </a:r>
          </a:p>
          <a:p>
            <a:r>
              <a:rPr lang="en-US" dirty="0"/>
              <a:t>Abraham circumcised Isaac when he was 8 days old.     Obedience</a:t>
            </a:r>
          </a:p>
          <a:p>
            <a:r>
              <a:rPr lang="en-US" dirty="0"/>
              <a:t>The covenant promises were through Isaac, not Ishmael. Ishmael WAS born through Abraham, but not through Sarah. The Promise was very specific</a:t>
            </a:r>
          </a:p>
          <a:p>
            <a:r>
              <a:rPr lang="en-US" b="1" dirty="0"/>
              <a:t>Gen. 22:1-19 </a:t>
            </a:r>
            <a:r>
              <a:rPr lang="en-US" dirty="0"/>
              <a:t>God now tells Abraham to offer Isaac as a burnt offering</a:t>
            </a:r>
          </a:p>
          <a:p>
            <a:r>
              <a:rPr lang="en-US" b="1" dirty="0"/>
              <a:t>Gen. 22:3 </a:t>
            </a:r>
            <a:r>
              <a:rPr lang="en-US" dirty="0"/>
              <a:t>Abraham rose EARLY in the morning…….immediate obedience</a:t>
            </a:r>
          </a:p>
          <a:p>
            <a:r>
              <a:rPr lang="en-US" dirty="0"/>
              <a:t>Abraham’s relationship to God was above all others. He withheld nothing from God, even when he knew the promises of God rested on Isaac. </a:t>
            </a:r>
          </a:p>
        </p:txBody>
      </p:sp>
    </p:spTree>
    <p:extLst>
      <p:ext uri="{BB962C8B-B14F-4D97-AF65-F5344CB8AC3E}">
        <p14:creationId xmlns:p14="http://schemas.microsoft.com/office/powerpoint/2010/main" val="465187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BB49B-E67E-5711-3E65-925F24351030}"/>
              </a:ext>
            </a:extLst>
          </p:cNvPr>
          <p:cNvSpPr>
            <a:spLocks noGrp="1"/>
          </p:cNvSpPr>
          <p:nvPr>
            <p:ph type="title"/>
          </p:nvPr>
        </p:nvSpPr>
        <p:spPr/>
        <p:txBody>
          <a:bodyPr/>
          <a:lstStyle/>
          <a:p>
            <a:r>
              <a:rPr lang="en-US" dirty="0"/>
              <a:t>Only Begotten Son</a:t>
            </a:r>
          </a:p>
        </p:txBody>
      </p:sp>
      <p:sp>
        <p:nvSpPr>
          <p:cNvPr id="3" name="Content Placeholder 2">
            <a:extLst>
              <a:ext uri="{FF2B5EF4-FFF2-40B4-BE49-F238E27FC236}">
                <a16:creationId xmlns:a16="http://schemas.microsoft.com/office/drawing/2014/main" id="{26556525-0059-8033-5475-5A4D1C99881E}"/>
              </a:ext>
            </a:extLst>
          </p:cNvPr>
          <p:cNvSpPr>
            <a:spLocks noGrp="1"/>
          </p:cNvSpPr>
          <p:nvPr>
            <p:ph idx="1"/>
          </p:nvPr>
        </p:nvSpPr>
        <p:spPr/>
        <p:txBody>
          <a:bodyPr/>
          <a:lstStyle/>
          <a:p>
            <a:r>
              <a:rPr lang="en-US" b="1" dirty="0"/>
              <a:t>Heb. 11:17 </a:t>
            </a:r>
            <a:r>
              <a:rPr lang="en-US" dirty="0"/>
              <a:t>He who had received the promises was offering up his only begotten son</a:t>
            </a:r>
          </a:p>
          <a:p>
            <a:r>
              <a:rPr lang="en-US" b="1" dirty="0"/>
              <a:t>Heb.11:19 </a:t>
            </a:r>
            <a:r>
              <a:rPr lang="en-US" dirty="0"/>
              <a:t>He considered that God is able to raise people even from the dead, from which he also received him back as a type.</a:t>
            </a:r>
          </a:p>
          <a:p>
            <a:r>
              <a:rPr lang="en-US" b="1" dirty="0"/>
              <a:t>Heb. 11:11-12 </a:t>
            </a:r>
            <a:r>
              <a:rPr lang="en-US" dirty="0"/>
              <a:t>Abraham witnessed life from the dead because Sarah’s womb was dead and he was “ as good as dead”.</a:t>
            </a:r>
          </a:p>
          <a:p>
            <a:r>
              <a:rPr lang="en-US" b="1" dirty="0"/>
              <a:t>“Begotten”: </a:t>
            </a:r>
            <a:r>
              <a:rPr lang="en-US" dirty="0"/>
              <a:t>a single, unique offspring. Underscores the preciousness of an irreplaceable child. “The word guards against any suggestion of multiple divine sons or created divinity, reinforcing the singular mediation of Christ”.</a:t>
            </a:r>
          </a:p>
          <a:p>
            <a:r>
              <a:rPr lang="en-US" dirty="0"/>
              <a:t>Isaac was an Old Testament “type” of Christ. (comparison/symbol)</a:t>
            </a:r>
          </a:p>
          <a:p>
            <a:endParaRPr lang="en-US" dirty="0"/>
          </a:p>
        </p:txBody>
      </p:sp>
    </p:spTree>
    <p:extLst>
      <p:ext uri="{BB962C8B-B14F-4D97-AF65-F5344CB8AC3E}">
        <p14:creationId xmlns:p14="http://schemas.microsoft.com/office/powerpoint/2010/main" val="221789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C171F-E734-55C4-1FF8-CE45636F0E8F}"/>
              </a:ext>
            </a:extLst>
          </p:cNvPr>
          <p:cNvSpPr>
            <a:spLocks noGrp="1"/>
          </p:cNvSpPr>
          <p:nvPr>
            <p:ph type="title"/>
          </p:nvPr>
        </p:nvSpPr>
        <p:spPr/>
        <p:txBody>
          <a:bodyPr/>
          <a:lstStyle/>
          <a:p>
            <a:r>
              <a:rPr lang="en-US" dirty="0"/>
              <a:t>Circumcision</a:t>
            </a:r>
          </a:p>
        </p:txBody>
      </p:sp>
      <p:sp>
        <p:nvSpPr>
          <p:cNvPr id="3" name="Content Placeholder 2">
            <a:extLst>
              <a:ext uri="{FF2B5EF4-FFF2-40B4-BE49-F238E27FC236}">
                <a16:creationId xmlns:a16="http://schemas.microsoft.com/office/drawing/2014/main" id="{894D9B8C-6813-1B1C-EE13-8C7FE69DF6EC}"/>
              </a:ext>
            </a:extLst>
          </p:cNvPr>
          <p:cNvSpPr>
            <a:spLocks noGrp="1"/>
          </p:cNvSpPr>
          <p:nvPr>
            <p:ph idx="1"/>
          </p:nvPr>
        </p:nvSpPr>
        <p:spPr/>
        <p:txBody>
          <a:bodyPr/>
          <a:lstStyle/>
          <a:p>
            <a:r>
              <a:rPr lang="en-US" b="1" dirty="0"/>
              <a:t>Ex. 4:24-26 </a:t>
            </a:r>
            <a:r>
              <a:rPr lang="en-US" dirty="0"/>
              <a:t>Moses was one of Abraham’s descendants and he was breaking covenant. So, the Lord was about to kill him, just as He had promised</a:t>
            </a:r>
          </a:p>
          <a:p>
            <a:r>
              <a:rPr lang="en-US" dirty="0"/>
              <a:t>Moses was returning to Egypt where the Lord was about to kill the firstborn sons of those without the blood of the lamb over their doorposts. </a:t>
            </a:r>
          </a:p>
          <a:p>
            <a:r>
              <a:rPr lang="en-US" dirty="0"/>
              <a:t>Moses could spare HIS son and himself, only by circumcising him. Otherwise, he would be cut off from his people because of Moses’ disobedience.</a:t>
            </a:r>
          </a:p>
          <a:p>
            <a:r>
              <a:rPr lang="en-US" dirty="0"/>
              <a:t>The LORD requires obedience. Covenant requires obedience.</a:t>
            </a:r>
          </a:p>
          <a:p>
            <a:r>
              <a:rPr lang="en-US" dirty="0"/>
              <a:t>Moses AND Zipporah knew the covenant and its consequences.</a:t>
            </a:r>
          </a:p>
          <a:p>
            <a:r>
              <a:rPr lang="en-US" dirty="0"/>
              <a:t>God showed Moses the seriousness of the everlasting covenant.</a:t>
            </a:r>
          </a:p>
          <a:p>
            <a:r>
              <a:rPr lang="en-US" dirty="0"/>
              <a:t>God was on His way to kill Moses for not circumcising his son. </a:t>
            </a:r>
            <a:r>
              <a:rPr lang="en-US" b="1" dirty="0"/>
              <a:t>Ex. 4:24</a:t>
            </a:r>
          </a:p>
        </p:txBody>
      </p:sp>
    </p:spTree>
    <p:extLst>
      <p:ext uri="{BB962C8B-B14F-4D97-AF65-F5344CB8AC3E}">
        <p14:creationId xmlns:p14="http://schemas.microsoft.com/office/powerpoint/2010/main" val="409060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729FE-D319-D9B1-9DCA-F6B31CAE4322}"/>
              </a:ext>
            </a:extLst>
          </p:cNvPr>
          <p:cNvSpPr>
            <a:spLocks noGrp="1"/>
          </p:cNvSpPr>
          <p:nvPr>
            <p:ph type="title"/>
          </p:nvPr>
        </p:nvSpPr>
        <p:spPr/>
        <p:txBody>
          <a:bodyPr/>
          <a:lstStyle/>
          <a:p>
            <a:r>
              <a:rPr lang="en-US" dirty="0"/>
              <a:t>Jonathan and David’s Covenant</a:t>
            </a:r>
          </a:p>
        </p:txBody>
      </p:sp>
      <p:sp>
        <p:nvSpPr>
          <p:cNvPr id="3" name="Content Placeholder 2">
            <a:extLst>
              <a:ext uri="{FF2B5EF4-FFF2-40B4-BE49-F238E27FC236}">
                <a16:creationId xmlns:a16="http://schemas.microsoft.com/office/drawing/2014/main" id="{8384FE97-7A38-43FC-74DD-090435D3495C}"/>
              </a:ext>
            </a:extLst>
          </p:cNvPr>
          <p:cNvSpPr>
            <a:spLocks noGrp="1"/>
          </p:cNvSpPr>
          <p:nvPr>
            <p:ph idx="1"/>
          </p:nvPr>
        </p:nvSpPr>
        <p:spPr/>
        <p:txBody>
          <a:bodyPr/>
          <a:lstStyle/>
          <a:p>
            <a:r>
              <a:rPr lang="en-US" b="1" dirty="0"/>
              <a:t>I Sam. 16 </a:t>
            </a:r>
            <a:r>
              <a:rPr lang="en-US" dirty="0"/>
              <a:t>Saul is rejected from being king by the Lord because of his repeated disobedience. Samuel is now to anoint David as the next king.</a:t>
            </a:r>
          </a:p>
          <a:p>
            <a:r>
              <a:rPr lang="en-US" dirty="0"/>
              <a:t>How do you think that made Samuel feel? Had he failed Saul? Failed God?</a:t>
            </a:r>
          </a:p>
          <a:p>
            <a:r>
              <a:rPr lang="en-US" b="1" dirty="0"/>
              <a:t>I Sam. 16:7 </a:t>
            </a:r>
            <a:r>
              <a:rPr lang="en-US" dirty="0"/>
              <a:t>Man looks at the outward appearance, but God looks on the heart</a:t>
            </a:r>
          </a:p>
          <a:p>
            <a:r>
              <a:rPr lang="en-US" b="1" dirty="0"/>
              <a:t>I Sam. 16:14 </a:t>
            </a:r>
            <a:r>
              <a:rPr lang="en-US" dirty="0"/>
              <a:t>From that day forward, the Spirit of God left Saul and came upon David</a:t>
            </a:r>
          </a:p>
          <a:p>
            <a:r>
              <a:rPr lang="en-US" dirty="0"/>
              <a:t>An evil spirit from the Lord: that spirit terrorized and tormented Saul</a:t>
            </a:r>
          </a:p>
          <a:p>
            <a:r>
              <a:rPr lang="en-US" b="1" dirty="0"/>
              <a:t>I Cor. 5:5 </a:t>
            </a:r>
            <a:r>
              <a:rPr lang="en-US" dirty="0"/>
              <a:t>New Testament example of one being delivered “over to Satan”</a:t>
            </a:r>
          </a:p>
          <a:p>
            <a:r>
              <a:rPr lang="en-US" b="1" dirty="0"/>
              <a:t>Matt. 28:18 </a:t>
            </a:r>
            <a:r>
              <a:rPr lang="en-US" dirty="0"/>
              <a:t>“All authority has been given to Me in heaven and on earth.”</a:t>
            </a:r>
          </a:p>
          <a:p>
            <a:r>
              <a:rPr lang="en-US" dirty="0"/>
              <a:t>Jesus has power over Satan’s kingdom as well!!!</a:t>
            </a:r>
          </a:p>
        </p:txBody>
      </p:sp>
    </p:spTree>
    <p:extLst>
      <p:ext uri="{BB962C8B-B14F-4D97-AF65-F5344CB8AC3E}">
        <p14:creationId xmlns:p14="http://schemas.microsoft.com/office/powerpoint/2010/main" val="178564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9343E-B616-5770-ABC5-8854E5928F81}"/>
              </a:ext>
            </a:extLst>
          </p:cNvPr>
          <p:cNvSpPr>
            <a:spLocks noGrp="1"/>
          </p:cNvSpPr>
          <p:nvPr>
            <p:ph type="title"/>
          </p:nvPr>
        </p:nvSpPr>
        <p:spPr/>
        <p:txBody>
          <a:bodyPr/>
          <a:lstStyle/>
          <a:p>
            <a:r>
              <a:rPr lang="en-US" dirty="0"/>
              <a:t>Jonathan and David’s Covenant</a:t>
            </a:r>
          </a:p>
        </p:txBody>
      </p:sp>
      <p:sp>
        <p:nvSpPr>
          <p:cNvPr id="3" name="Content Placeholder 2">
            <a:extLst>
              <a:ext uri="{FF2B5EF4-FFF2-40B4-BE49-F238E27FC236}">
                <a16:creationId xmlns:a16="http://schemas.microsoft.com/office/drawing/2014/main" id="{D9958787-E058-34C5-0C74-7F5ACE589152}"/>
              </a:ext>
            </a:extLst>
          </p:cNvPr>
          <p:cNvSpPr>
            <a:spLocks noGrp="1"/>
          </p:cNvSpPr>
          <p:nvPr>
            <p:ph idx="1"/>
          </p:nvPr>
        </p:nvSpPr>
        <p:spPr/>
        <p:txBody>
          <a:bodyPr/>
          <a:lstStyle/>
          <a:p>
            <a:r>
              <a:rPr lang="en-US" b="1" dirty="0"/>
              <a:t>I Sam. 18-20 </a:t>
            </a:r>
            <a:r>
              <a:rPr lang="en-US" dirty="0"/>
              <a:t>Jealousy raged in Saul toward David, and he tried to have him killed in battle.    Why?</a:t>
            </a:r>
          </a:p>
          <a:p>
            <a:r>
              <a:rPr lang="en-US" dirty="0"/>
              <a:t>Saul even gave his daughter, Michal, to David, because she loved him.</a:t>
            </a:r>
          </a:p>
          <a:p>
            <a:r>
              <a:rPr lang="en-US" dirty="0"/>
              <a:t>Now Saul’s son AND daughter have chosen David over him.</a:t>
            </a:r>
          </a:p>
          <a:p>
            <a:r>
              <a:rPr lang="en-US" b="1" dirty="0"/>
              <a:t>I Sam. 18:21 </a:t>
            </a:r>
            <a:r>
              <a:rPr lang="en-US" dirty="0"/>
              <a:t>Saul gave Michal to David as a snare, but she helped him escape from her father (</a:t>
            </a:r>
            <a:r>
              <a:rPr lang="en-US" b="1" dirty="0"/>
              <a:t>I Sam. 19:12-17</a:t>
            </a:r>
            <a:r>
              <a:rPr lang="en-US" dirty="0"/>
              <a:t>)</a:t>
            </a:r>
          </a:p>
          <a:p>
            <a:r>
              <a:rPr lang="en-US" dirty="0"/>
              <a:t>Jonathan demonstrated HIS commitment to covenant when he protected David from Saul</a:t>
            </a:r>
          </a:p>
          <a:p>
            <a:r>
              <a:rPr lang="en-US" b="1" dirty="0"/>
              <a:t>I Sam. 20:12-17,42 </a:t>
            </a:r>
            <a:r>
              <a:rPr lang="en-US" dirty="0"/>
              <a:t>Both the descendants of Jonathan and David were included in the covenant they made with each other</a:t>
            </a:r>
          </a:p>
        </p:txBody>
      </p:sp>
    </p:spTree>
    <p:extLst>
      <p:ext uri="{BB962C8B-B14F-4D97-AF65-F5344CB8AC3E}">
        <p14:creationId xmlns:p14="http://schemas.microsoft.com/office/powerpoint/2010/main" val="60516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EC66-A14E-CD97-DD06-2B0A2F11B958}"/>
              </a:ext>
            </a:extLst>
          </p:cNvPr>
          <p:cNvSpPr>
            <a:spLocks noGrp="1"/>
          </p:cNvSpPr>
          <p:nvPr>
            <p:ph type="title"/>
          </p:nvPr>
        </p:nvSpPr>
        <p:spPr/>
        <p:txBody>
          <a:bodyPr/>
          <a:lstStyle/>
          <a:p>
            <a:r>
              <a:rPr lang="en-US" dirty="0"/>
              <a:t>David’s Commitment to Saul</a:t>
            </a:r>
          </a:p>
        </p:txBody>
      </p:sp>
      <p:sp>
        <p:nvSpPr>
          <p:cNvPr id="3" name="Content Placeholder 2">
            <a:extLst>
              <a:ext uri="{FF2B5EF4-FFF2-40B4-BE49-F238E27FC236}">
                <a16:creationId xmlns:a16="http://schemas.microsoft.com/office/drawing/2014/main" id="{363DF194-70FE-B22C-ACFD-2B7F2511A25C}"/>
              </a:ext>
            </a:extLst>
          </p:cNvPr>
          <p:cNvSpPr>
            <a:spLocks noGrp="1"/>
          </p:cNvSpPr>
          <p:nvPr>
            <p:ph idx="1"/>
          </p:nvPr>
        </p:nvSpPr>
        <p:spPr/>
        <p:txBody>
          <a:bodyPr/>
          <a:lstStyle/>
          <a:p>
            <a:r>
              <a:rPr lang="en-US" b="1" dirty="0"/>
              <a:t>I Sam. 22, 24, 26, 27:1-4 </a:t>
            </a:r>
            <a:r>
              <a:rPr lang="en-US" dirty="0"/>
              <a:t>David recognized Saul as God’s anointed one and would not harm him</a:t>
            </a:r>
          </a:p>
          <a:p>
            <a:r>
              <a:rPr lang="en-US" dirty="0"/>
              <a:t>Another reason he would not harm him was because of David’s covenant with Jonathan. </a:t>
            </a:r>
            <a:r>
              <a:rPr lang="en-US" b="1" dirty="0"/>
              <a:t>Saul was Jonathan’s father, hence, family!</a:t>
            </a:r>
          </a:p>
          <a:p>
            <a:r>
              <a:rPr lang="en-US" dirty="0"/>
              <a:t>David was constantly on the run as Saul pursued him to try to kill him</a:t>
            </a:r>
          </a:p>
          <a:p>
            <a:r>
              <a:rPr lang="en-US" b="1" dirty="0"/>
              <a:t>It was not David’s responsibility to remove Saul: it was God’s</a:t>
            </a:r>
          </a:p>
          <a:p>
            <a:r>
              <a:rPr lang="en-US" dirty="0"/>
              <a:t>David’s life was constantly in danger. But.  WAS IT?</a:t>
            </a:r>
          </a:p>
          <a:p>
            <a:r>
              <a:rPr lang="en-US" dirty="0"/>
              <a:t>Abraham believed the promise of God so much he was willing to kill his son!</a:t>
            </a:r>
          </a:p>
          <a:p>
            <a:r>
              <a:rPr lang="en-US" dirty="0"/>
              <a:t>David believed God’s promise that he would be king that he would not kill his enemy that was constantly lying and trying to kill him! (Though he had numerous opportunities to do so and no one would have blamed him.)</a:t>
            </a:r>
          </a:p>
        </p:txBody>
      </p:sp>
    </p:spTree>
    <p:extLst>
      <p:ext uri="{BB962C8B-B14F-4D97-AF65-F5344CB8AC3E}">
        <p14:creationId xmlns:p14="http://schemas.microsoft.com/office/powerpoint/2010/main" val="4262721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132</TotalTime>
  <Words>1610</Words>
  <Application>Microsoft Office PowerPoint</Application>
  <PresentationFormat>Widescreen</PresentationFormat>
  <Paragraphs>96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Covenant</vt:lpstr>
      <vt:lpstr>Abraham and His Descendants</vt:lpstr>
      <vt:lpstr>Circumcision</vt:lpstr>
      <vt:lpstr>Abraham’s Example of Obedience</vt:lpstr>
      <vt:lpstr>Only Begotten Son</vt:lpstr>
      <vt:lpstr>Circumcision</vt:lpstr>
      <vt:lpstr>Jonathan and David’s Covenant</vt:lpstr>
      <vt:lpstr>Jonathan and David’s Covenant</vt:lpstr>
      <vt:lpstr>David’s Commitment to Saul</vt:lpstr>
      <vt:lpstr>Saul and Jonathan</vt:lpstr>
      <vt:lpstr>David and Mephibosheth</vt:lpstr>
      <vt:lpstr>Mephibosheth and Ziba</vt:lpstr>
      <vt:lpstr>Application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30</cp:revision>
  <dcterms:created xsi:type="dcterms:W3CDTF">2026-04-08T12:50:49Z</dcterms:created>
  <dcterms:modified xsi:type="dcterms:W3CDTF">2026-04-08T15:06:26Z</dcterms:modified>
</cp:coreProperties>
</file>