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2C7C1D5-64D6-4432-A9B9-E96FD98628E6}"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D0E2B0-AB2C-4D08-B471-D083D7EE0450}" type="slidenum">
              <a:rPr lang="en-US" smtClean="0"/>
              <a:t>‹#›</a:t>
            </a:fld>
            <a:endParaRPr lang="en-US"/>
          </a:p>
        </p:txBody>
      </p:sp>
    </p:spTree>
    <p:extLst>
      <p:ext uri="{BB962C8B-B14F-4D97-AF65-F5344CB8AC3E}">
        <p14:creationId xmlns:p14="http://schemas.microsoft.com/office/powerpoint/2010/main" val="981460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C7C1D5-64D6-4432-A9B9-E96FD98628E6}"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D0E2B0-AB2C-4D08-B471-D083D7EE0450}" type="slidenum">
              <a:rPr lang="en-US" smtClean="0"/>
              <a:t>‹#›</a:t>
            </a:fld>
            <a:endParaRPr lang="en-US"/>
          </a:p>
        </p:txBody>
      </p:sp>
    </p:spTree>
    <p:extLst>
      <p:ext uri="{BB962C8B-B14F-4D97-AF65-F5344CB8AC3E}">
        <p14:creationId xmlns:p14="http://schemas.microsoft.com/office/powerpoint/2010/main" val="1854047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C7C1D5-64D6-4432-A9B9-E96FD98628E6}"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D0E2B0-AB2C-4D08-B471-D083D7EE045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439132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C7C1D5-64D6-4432-A9B9-E96FD98628E6}"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D0E2B0-AB2C-4D08-B471-D083D7EE0450}" type="slidenum">
              <a:rPr lang="en-US" smtClean="0"/>
              <a:t>‹#›</a:t>
            </a:fld>
            <a:endParaRPr lang="en-US"/>
          </a:p>
        </p:txBody>
      </p:sp>
    </p:spTree>
    <p:extLst>
      <p:ext uri="{BB962C8B-B14F-4D97-AF65-F5344CB8AC3E}">
        <p14:creationId xmlns:p14="http://schemas.microsoft.com/office/powerpoint/2010/main" val="12314341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C7C1D5-64D6-4432-A9B9-E96FD98628E6}"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D0E2B0-AB2C-4D08-B471-D083D7EE045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748944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C7C1D5-64D6-4432-A9B9-E96FD98628E6}"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D0E2B0-AB2C-4D08-B471-D083D7EE0450}" type="slidenum">
              <a:rPr lang="en-US" smtClean="0"/>
              <a:t>‹#›</a:t>
            </a:fld>
            <a:endParaRPr lang="en-US"/>
          </a:p>
        </p:txBody>
      </p:sp>
    </p:spTree>
    <p:extLst>
      <p:ext uri="{BB962C8B-B14F-4D97-AF65-F5344CB8AC3E}">
        <p14:creationId xmlns:p14="http://schemas.microsoft.com/office/powerpoint/2010/main" val="37237137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C7C1D5-64D6-4432-A9B9-E96FD98628E6}"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D0E2B0-AB2C-4D08-B471-D083D7EE0450}" type="slidenum">
              <a:rPr lang="en-US" smtClean="0"/>
              <a:t>‹#›</a:t>
            </a:fld>
            <a:endParaRPr lang="en-US"/>
          </a:p>
        </p:txBody>
      </p:sp>
    </p:spTree>
    <p:extLst>
      <p:ext uri="{BB962C8B-B14F-4D97-AF65-F5344CB8AC3E}">
        <p14:creationId xmlns:p14="http://schemas.microsoft.com/office/powerpoint/2010/main" val="20685474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C7C1D5-64D6-4432-A9B9-E96FD98628E6}"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D0E2B0-AB2C-4D08-B471-D083D7EE0450}" type="slidenum">
              <a:rPr lang="en-US" smtClean="0"/>
              <a:t>‹#›</a:t>
            </a:fld>
            <a:endParaRPr lang="en-US"/>
          </a:p>
        </p:txBody>
      </p:sp>
    </p:spTree>
    <p:extLst>
      <p:ext uri="{BB962C8B-B14F-4D97-AF65-F5344CB8AC3E}">
        <p14:creationId xmlns:p14="http://schemas.microsoft.com/office/powerpoint/2010/main" val="842849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C7C1D5-64D6-4432-A9B9-E96FD98628E6}"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D0E2B0-AB2C-4D08-B471-D083D7EE0450}" type="slidenum">
              <a:rPr lang="en-US" smtClean="0"/>
              <a:t>‹#›</a:t>
            </a:fld>
            <a:endParaRPr lang="en-US"/>
          </a:p>
        </p:txBody>
      </p:sp>
    </p:spTree>
    <p:extLst>
      <p:ext uri="{BB962C8B-B14F-4D97-AF65-F5344CB8AC3E}">
        <p14:creationId xmlns:p14="http://schemas.microsoft.com/office/powerpoint/2010/main" val="3606828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C7C1D5-64D6-4432-A9B9-E96FD98628E6}" type="datetimeFigureOut">
              <a:rPr lang="en-US" smtClean="0"/>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D0E2B0-AB2C-4D08-B471-D083D7EE0450}" type="slidenum">
              <a:rPr lang="en-US" smtClean="0"/>
              <a:t>‹#›</a:t>
            </a:fld>
            <a:endParaRPr lang="en-US"/>
          </a:p>
        </p:txBody>
      </p:sp>
    </p:spTree>
    <p:extLst>
      <p:ext uri="{BB962C8B-B14F-4D97-AF65-F5344CB8AC3E}">
        <p14:creationId xmlns:p14="http://schemas.microsoft.com/office/powerpoint/2010/main" val="3731031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C7C1D5-64D6-4432-A9B9-E96FD98628E6}" type="datetimeFigureOut">
              <a:rPr lang="en-US" smtClean="0"/>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D0E2B0-AB2C-4D08-B471-D083D7EE0450}" type="slidenum">
              <a:rPr lang="en-US" smtClean="0"/>
              <a:t>‹#›</a:t>
            </a:fld>
            <a:endParaRPr lang="en-US"/>
          </a:p>
        </p:txBody>
      </p:sp>
    </p:spTree>
    <p:extLst>
      <p:ext uri="{BB962C8B-B14F-4D97-AF65-F5344CB8AC3E}">
        <p14:creationId xmlns:p14="http://schemas.microsoft.com/office/powerpoint/2010/main" val="774649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C7C1D5-64D6-4432-A9B9-E96FD98628E6}" type="datetimeFigureOut">
              <a:rPr lang="en-US" smtClean="0"/>
              <a:t>3/25/2026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D0E2B0-AB2C-4D08-B471-D083D7EE0450}" type="slidenum">
              <a:rPr lang="en-US" smtClean="0"/>
              <a:t>‹#›</a:t>
            </a:fld>
            <a:endParaRPr lang="en-US"/>
          </a:p>
        </p:txBody>
      </p:sp>
    </p:spTree>
    <p:extLst>
      <p:ext uri="{BB962C8B-B14F-4D97-AF65-F5344CB8AC3E}">
        <p14:creationId xmlns:p14="http://schemas.microsoft.com/office/powerpoint/2010/main" val="2146167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C7C1D5-64D6-4432-A9B9-E96FD98628E6}" type="datetimeFigureOut">
              <a:rPr lang="en-US" smtClean="0"/>
              <a:t>3/25/2026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D0E2B0-AB2C-4D08-B471-D083D7EE0450}" type="slidenum">
              <a:rPr lang="en-US" smtClean="0"/>
              <a:t>‹#›</a:t>
            </a:fld>
            <a:endParaRPr lang="en-US"/>
          </a:p>
        </p:txBody>
      </p:sp>
    </p:spTree>
    <p:extLst>
      <p:ext uri="{BB962C8B-B14F-4D97-AF65-F5344CB8AC3E}">
        <p14:creationId xmlns:p14="http://schemas.microsoft.com/office/powerpoint/2010/main" val="3084775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C7C1D5-64D6-4432-A9B9-E96FD98628E6}" type="datetimeFigureOut">
              <a:rPr lang="en-US" smtClean="0"/>
              <a:t>3/25/2026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D0E2B0-AB2C-4D08-B471-D083D7EE0450}" type="slidenum">
              <a:rPr lang="en-US" smtClean="0"/>
              <a:t>‹#›</a:t>
            </a:fld>
            <a:endParaRPr lang="en-US"/>
          </a:p>
        </p:txBody>
      </p:sp>
    </p:spTree>
    <p:extLst>
      <p:ext uri="{BB962C8B-B14F-4D97-AF65-F5344CB8AC3E}">
        <p14:creationId xmlns:p14="http://schemas.microsoft.com/office/powerpoint/2010/main" val="395175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C7C1D5-64D6-4432-A9B9-E96FD98628E6}" type="datetimeFigureOut">
              <a:rPr lang="en-US" smtClean="0"/>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D0E2B0-AB2C-4D08-B471-D083D7EE0450}" type="slidenum">
              <a:rPr lang="en-US" smtClean="0"/>
              <a:t>‹#›</a:t>
            </a:fld>
            <a:endParaRPr lang="en-US"/>
          </a:p>
        </p:txBody>
      </p:sp>
    </p:spTree>
    <p:extLst>
      <p:ext uri="{BB962C8B-B14F-4D97-AF65-F5344CB8AC3E}">
        <p14:creationId xmlns:p14="http://schemas.microsoft.com/office/powerpoint/2010/main" val="4272781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C7C1D5-64D6-4432-A9B9-E96FD98628E6}" type="datetimeFigureOut">
              <a:rPr lang="en-US" smtClean="0"/>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D0E2B0-AB2C-4D08-B471-D083D7EE0450}" type="slidenum">
              <a:rPr lang="en-US" smtClean="0"/>
              <a:t>‹#›</a:t>
            </a:fld>
            <a:endParaRPr lang="en-US"/>
          </a:p>
        </p:txBody>
      </p:sp>
    </p:spTree>
    <p:extLst>
      <p:ext uri="{BB962C8B-B14F-4D97-AF65-F5344CB8AC3E}">
        <p14:creationId xmlns:p14="http://schemas.microsoft.com/office/powerpoint/2010/main" val="3776123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2C7C1D5-64D6-4432-A9B9-E96FD98628E6}" type="datetimeFigureOut">
              <a:rPr lang="en-US" smtClean="0"/>
              <a:t>3/25/2026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DD0E2B0-AB2C-4D08-B471-D083D7EE0450}" type="slidenum">
              <a:rPr lang="en-US" smtClean="0"/>
              <a:t>‹#›</a:t>
            </a:fld>
            <a:endParaRPr lang="en-US"/>
          </a:p>
        </p:txBody>
      </p:sp>
    </p:spTree>
    <p:extLst>
      <p:ext uri="{BB962C8B-B14F-4D97-AF65-F5344CB8AC3E}">
        <p14:creationId xmlns:p14="http://schemas.microsoft.com/office/powerpoint/2010/main" val="1332602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8E2F1-5612-9CA6-BE96-65D0FA9F70C5}"/>
              </a:ext>
            </a:extLst>
          </p:cNvPr>
          <p:cNvSpPr>
            <a:spLocks noGrp="1"/>
          </p:cNvSpPr>
          <p:nvPr>
            <p:ph type="ctrTitle"/>
          </p:nvPr>
        </p:nvSpPr>
        <p:spPr/>
        <p:txBody>
          <a:bodyPr/>
          <a:lstStyle/>
          <a:p>
            <a:r>
              <a:rPr lang="en-US" dirty="0"/>
              <a:t>Covenant</a:t>
            </a:r>
          </a:p>
        </p:txBody>
      </p:sp>
      <p:sp>
        <p:nvSpPr>
          <p:cNvPr id="3" name="Subtitle 2">
            <a:extLst>
              <a:ext uri="{FF2B5EF4-FFF2-40B4-BE49-F238E27FC236}">
                <a16:creationId xmlns:a16="http://schemas.microsoft.com/office/drawing/2014/main" id="{2C9C0EC8-128C-A8F4-3BF2-2A7FE8731B69}"/>
              </a:ext>
            </a:extLst>
          </p:cNvPr>
          <p:cNvSpPr>
            <a:spLocks noGrp="1"/>
          </p:cNvSpPr>
          <p:nvPr>
            <p:ph type="subTitle" idx="1"/>
          </p:nvPr>
        </p:nvSpPr>
        <p:spPr/>
        <p:txBody>
          <a:bodyPr/>
          <a:lstStyle/>
          <a:p>
            <a:r>
              <a:rPr lang="en-US" dirty="0"/>
              <a:t>Lesson 5</a:t>
            </a:r>
          </a:p>
        </p:txBody>
      </p:sp>
    </p:spTree>
    <p:extLst>
      <p:ext uri="{BB962C8B-B14F-4D97-AF65-F5344CB8AC3E}">
        <p14:creationId xmlns:p14="http://schemas.microsoft.com/office/powerpoint/2010/main" val="4267053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05DFE-331E-B639-AA89-6E5189E428A8}"/>
              </a:ext>
            </a:extLst>
          </p:cNvPr>
          <p:cNvSpPr>
            <a:spLocks noGrp="1"/>
          </p:cNvSpPr>
          <p:nvPr>
            <p:ph type="title"/>
          </p:nvPr>
        </p:nvSpPr>
        <p:spPr/>
        <p:txBody>
          <a:bodyPr/>
          <a:lstStyle/>
          <a:p>
            <a:r>
              <a:rPr lang="en-US" dirty="0"/>
              <a:t>Walk into Death</a:t>
            </a:r>
          </a:p>
        </p:txBody>
      </p:sp>
      <p:sp>
        <p:nvSpPr>
          <p:cNvPr id="3" name="Content Placeholder 2">
            <a:extLst>
              <a:ext uri="{FF2B5EF4-FFF2-40B4-BE49-F238E27FC236}">
                <a16:creationId xmlns:a16="http://schemas.microsoft.com/office/drawing/2014/main" id="{B9D5D390-B925-CD07-F55E-DB4DD9F0A63B}"/>
              </a:ext>
            </a:extLst>
          </p:cNvPr>
          <p:cNvSpPr>
            <a:spLocks noGrp="1"/>
          </p:cNvSpPr>
          <p:nvPr>
            <p:ph idx="1"/>
          </p:nvPr>
        </p:nvSpPr>
        <p:spPr/>
        <p:txBody>
          <a:bodyPr/>
          <a:lstStyle/>
          <a:p>
            <a:r>
              <a:rPr lang="en-US" b="1" dirty="0"/>
              <a:t>Matt. 10:34-39  </a:t>
            </a:r>
            <a:r>
              <a:rPr lang="en-US" dirty="0"/>
              <a:t>The cross represented death, not a “burden to bear”</a:t>
            </a:r>
          </a:p>
          <a:p>
            <a:r>
              <a:rPr lang="en-US" dirty="0"/>
              <a:t>Jesus was speaking of relationships</a:t>
            </a:r>
          </a:p>
          <a:p>
            <a:r>
              <a:rPr lang="en-US" b="1" dirty="0"/>
              <a:t>Matt. 10:38 </a:t>
            </a:r>
            <a:r>
              <a:rPr lang="en-US" dirty="0"/>
              <a:t>When do WE take up our cross and follow Him?</a:t>
            </a:r>
          </a:p>
          <a:p>
            <a:r>
              <a:rPr lang="en-US" dirty="0"/>
              <a:t>Salvation is a complete. Total. Life change. Total committal</a:t>
            </a:r>
          </a:p>
          <a:p>
            <a:r>
              <a:rPr lang="en-US" b="1" dirty="0"/>
              <a:t>Mark 8:34-38 </a:t>
            </a:r>
            <a:r>
              <a:rPr lang="en-US" dirty="0"/>
              <a:t>Ashamed of Me, loses his life for Me, deny himself….</a:t>
            </a:r>
          </a:p>
          <a:p>
            <a:r>
              <a:rPr lang="en-US" b="1" dirty="0"/>
              <a:t>Ashamed:</a:t>
            </a:r>
            <a:r>
              <a:rPr lang="en-US" dirty="0"/>
              <a:t> disgraced, like someone “singled out” because they misplaced their confidence or support. “Fitting” shame that matches the error of wrongly identifying (aligning) with something. “no confidence in Me”</a:t>
            </a:r>
          </a:p>
          <a:p>
            <a:r>
              <a:rPr lang="en-US" dirty="0"/>
              <a:t>“Present allegiance to Christ determines future honor before the Father.”</a:t>
            </a:r>
          </a:p>
          <a:p>
            <a:r>
              <a:rPr lang="en-US" dirty="0"/>
              <a:t>This death is self denial. My life and what I have planned, for God’s plan</a:t>
            </a:r>
          </a:p>
        </p:txBody>
      </p:sp>
    </p:spTree>
    <p:extLst>
      <p:ext uri="{BB962C8B-B14F-4D97-AF65-F5344CB8AC3E}">
        <p14:creationId xmlns:p14="http://schemas.microsoft.com/office/powerpoint/2010/main" val="1566692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2C1FF-EF12-31C1-C16F-0714808BAC7F}"/>
              </a:ext>
            </a:extLst>
          </p:cNvPr>
          <p:cNvSpPr>
            <a:spLocks noGrp="1"/>
          </p:cNvSpPr>
          <p:nvPr>
            <p:ph type="title"/>
          </p:nvPr>
        </p:nvSpPr>
        <p:spPr/>
        <p:txBody>
          <a:bodyPr/>
          <a:lstStyle/>
          <a:p>
            <a:r>
              <a:rPr lang="en-US" dirty="0"/>
              <a:t>Cost of Salvation - Discipleship</a:t>
            </a:r>
          </a:p>
        </p:txBody>
      </p:sp>
      <p:sp>
        <p:nvSpPr>
          <p:cNvPr id="3" name="Content Placeholder 2">
            <a:extLst>
              <a:ext uri="{FF2B5EF4-FFF2-40B4-BE49-F238E27FC236}">
                <a16:creationId xmlns:a16="http://schemas.microsoft.com/office/drawing/2014/main" id="{995D9FA2-023F-699C-04D2-C0BBCB6FC454}"/>
              </a:ext>
            </a:extLst>
          </p:cNvPr>
          <p:cNvSpPr>
            <a:spLocks noGrp="1"/>
          </p:cNvSpPr>
          <p:nvPr>
            <p:ph idx="1"/>
          </p:nvPr>
        </p:nvSpPr>
        <p:spPr/>
        <p:txBody>
          <a:bodyPr/>
          <a:lstStyle/>
          <a:p>
            <a:r>
              <a:rPr lang="en-US" b="1" dirty="0"/>
              <a:t>Luke 14:25-27 </a:t>
            </a:r>
            <a:r>
              <a:rPr lang="en-US" dirty="0"/>
              <a:t>If anyone “comes” to Me:  Comes is a regular word for the march of an army. </a:t>
            </a:r>
          </a:p>
          <a:p>
            <a:r>
              <a:rPr lang="en-US" dirty="0"/>
              <a:t>“Hate” means comparison. To love less, in comparison to Christ</a:t>
            </a:r>
          </a:p>
          <a:p>
            <a:r>
              <a:rPr lang="en-US" b="1" dirty="0"/>
              <a:t>Gal. 2:20 </a:t>
            </a:r>
            <a:r>
              <a:rPr lang="en-US" dirty="0"/>
              <a:t>Salvation through the eyes of Covenant is a death to self. I have been crucified with Christ. </a:t>
            </a:r>
          </a:p>
          <a:p>
            <a:r>
              <a:rPr lang="en-US" b="1" dirty="0"/>
              <a:t>Jesus loved me and gave Himself up, willingly, for me.</a:t>
            </a:r>
          </a:p>
          <a:p>
            <a:r>
              <a:rPr lang="en-US" b="1" dirty="0"/>
              <a:t>Salvation means a total unqualified committal to Christ, holding nothing back.</a:t>
            </a:r>
          </a:p>
        </p:txBody>
      </p:sp>
    </p:spTree>
    <p:extLst>
      <p:ext uri="{BB962C8B-B14F-4D97-AF65-F5344CB8AC3E}">
        <p14:creationId xmlns:p14="http://schemas.microsoft.com/office/powerpoint/2010/main" val="596929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3BA0A-425A-1822-A99E-8F5324AE6569}"/>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445EE142-6FC1-6191-4ED6-51B8F630080D}"/>
              </a:ext>
            </a:extLst>
          </p:cNvPr>
          <p:cNvSpPr>
            <a:spLocks noGrp="1"/>
          </p:cNvSpPr>
          <p:nvPr>
            <p:ph idx="1"/>
          </p:nvPr>
        </p:nvSpPr>
        <p:spPr/>
        <p:txBody>
          <a:bodyPr/>
          <a:lstStyle/>
          <a:p>
            <a:r>
              <a:rPr lang="en-US" b="1" dirty="0"/>
              <a:t>Hebrew word: </a:t>
            </a:r>
            <a:r>
              <a:rPr lang="en-US" dirty="0" err="1"/>
              <a:t>Beriyth</a:t>
            </a:r>
            <a:r>
              <a:rPr lang="en-US" dirty="0"/>
              <a:t>- a solemn, binding agreement made by passing between pieces of flesh</a:t>
            </a:r>
          </a:p>
          <a:p>
            <a:r>
              <a:rPr lang="en-US" dirty="0"/>
              <a:t>Walking between pieces of flesh symbolized a walk into death</a:t>
            </a:r>
          </a:p>
          <a:p>
            <a:r>
              <a:rPr lang="en-US" b="1" dirty="0"/>
              <a:t>Exchanging robes </a:t>
            </a:r>
            <a:r>
              <a:rPr lang="en-US" dirty="0"/>
              <a:t>or identities meant two becoming one, dying to self</a:t>
            </a:r>
          </a:p>
          <a:p>
            <a:r>
              <a:rPr lang="en-US" b="1" dirty="0"/>
              <a:t>Exchanging weapons </a:t>
            </a:r>
            <a:r>
              <a:rPr lang="en-US" dirty="0"/>
              <a:t>signified taking on one another’s enemies: protection</a:t>
            </a:r>
          </a:p>
          <a:p>
            <a:r>
              <a:rPr lang="en-US" b="1" dirty="0"/>
              <a:t>Exchanging belts </a:t>
            </a:r>
            <a:r>
              <a:rPr lang="en-US" dirty="0"/>
              <a:t>signified taking on the other’s strength or lending your strength to the other Covenant partner</a:t>
            </a:r>
          </a:p>
          <a:p>
            <a:r>
              <a:rPr lang="en-US" b="1" dirty="0"/>
              <a:t>Exchanging a meal together: </a:t>
            </a:r>
            <a:r>
              <a:rPr lang="en-US" dirty="0"/>
              <a:t>signifies peace. Trust. Friendship and fellowship</a:t>
            </a:r>
          </a:p>
        </p:txBody>
      </p:sp>
    </p:spTree>
    <p:extLst>
      <p:ext uri="{BB962C8B-B14F-4D97-AF65-F5344CB8AC3E}">
        <p14:creationId xmlns:p14="http://schemas.microsoft.com/office/powerpoint/2010/main" val="4229056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0EFA6-753A-8B7F-25C9-F2768443BF24}"/>
              </a:ext>
            </a:extLst>
          </p:cNvPr>
          <p:cNvSpPr>
            <a:spLocks noGrp="1"/>
          </p:cNvSpPr>
          <p:nvPr>
            <p:ph type="title"/>
          </p:nvPr>
        </p:nvSpPr>
        <p:spPr/>
        <p:txBody>
          <a:bodyPr/>
          <a:lstStyle/>
          <a:p>
            <a:r>
              <a:rPr lang="en-US" dirty="0"/>
              <a:t>Walking Through the Pieces</a:t>
            </a:r>
          </a:p>
        </p:txBody>
      </p:sp>
      <p:sp>
        <p:nvSpPr>
          <p:cNvPr id="3" name="Content Placeholder 2">
            <a:extLst>
              <a:ext uri="{FF2B5EF4-FFF2-40B4-BE49-F238E27FC236}">
                <a16:creationId xmlns:a16="http://schemas.microsoft.com/office/drawing/2014/main" id="{BFB34361-C4C6-92D4-F0D4-9927DD338FCE}"/>
              </a:ext>
            </a:extLst>
          </p:cNvPr>
          <p:cNvSpPr>
            <a:spLocks noGrp="1"/>
          </p:cNvSpPr>
          <p:nvPr>
            <p:ph idx="1"/>
          </p:nvPr>
        </p:nvSpPr>
        <p:spPr/>
        <p:txBody>
          <a:bodyPr/>
          <a:lstStyle/>
          <a:p>
            <a:r>
              <a:rPr lang="en-US" b="1" dirty="0"/>
              <a:t>Genesis 15 </a:t>
            </a:r>
            <a:r>
              <a:rPr lang="en-US" dirty="0"/>
              <a:t>The first illustration in Scripture of one actually “passing through pieces of flesh” when making a covenant</a:t>
            </a:r>
          </a:p>
          <a:p>
            <a:r>
              <a:rPr lang="en-US" dirty="0"/>
              <a:t>God cuts Covenant with Abram promising him to be a great nation</a:t>
            </a:r>
          </a:p>
          <a:p>
            <a:r>
              <a:rPr lang="en-US" b="1" dirty="0"/>
              <a:t>Gen. 15:1-8  </a:t>
            </a:r>
            <a:r>
              <a:rPr lang="en-US" dirty="0"/>
              <a:t>Setting: Abram still has not had a child, so he suggests that Eliezer, his servant from Damascus, be his heir.</a:t>
            </a:r>
          </a:p>
          <a:p>
            <a:r>
              <a:rPr lang="en-US" dirty="0"/>
              <a:t>God’s answer to that suggestion? No</a:t>
            </a:r>
          </a:p>
          <a:p>
            <a:r>
              <a:rPr lang="en-US" dirty="0"/>
              <a:t>Then God gives Abram specific instructions and illustrations</a:t>
            </a:r>
          </a:p>
          <a:p>
            <a:r>
              <a:rPr lang="en-US" dirty="0"/>
              <a:t>First He showed him the stars as an illustration of how many descendants he would have, even though as of yet he had none. He promises him the land.</a:t>
            </a:r>
          </a:p>
          <a:p>
            <a:r>
              <a:rPr lang="en-US" dirty="0"/>
              <a:t>Then God cuts Covenant with Abram so that he will KNOW</a:t>
            </a:r>
          </a:p>
        </p:txBody>
      </p:sp>
    </p:spTree>
    <p:extLst>
      <p:ext uri="{BB962C8B-B14F-4D97-AF65-F5344CB8AC3E}">
        <p14:creationId xmlns:p14="http://schemas.microsoft.com/office/powerpoint/2010/main" val="2876424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E194A-3A94-C3C2-7F69-4F3A9990DA94}"/>
              </a:ext>
            </a:extLst>
          </p:cNvPr>
          <p:cNvSpPr>
            <a:spLocks noGrp="1"/>
          </p:cNvSpPr>
          <p:nvPr>
            <p:ph type="title"/>
          </p:nvPr>
        </p:nvSpPr>
        <p:spPr/>
        <p:txBody>
          <a:bodyPr/>
          <a:lstStyle/>
          <a:p>
            <a:r>
              <a:rPr lang="en-US" dirty="0"/>
              <a:t>Abram’s Salvation</a:t>
            </a:r>
          </a:p>
        </p:txBody>
      </p:sp>
      <p:sp>
        <p:nvSpPr>
          <p:cNvPr id="3" name="Content Placeholder 2">
            <a:extLst>
              <a:ext uri="{FF2B5EF4-FFF2-40B4-BE49-F238E27FC236}">
                <a16:creationId xmlns:a16="http://schemas.microsoft.com/office/drawing/2014/main" id="{7057DDD9-3E6E-2138-1E8A-000D7BD28D32}"/>
              </a:ext>
            </a:extLst>
          </p:cNvPr>
          <p:cNvSpPr>
            <a:spLocks noGrp="1"/>
          </p:cNvSpPr>
          <p:nvPr>
            <p:ph idx="1"/>
          </p:nvPr>
        </p:nvSpPr>
        <p:spPr/>
        <p:txBody>
          <a:bodyPr/>
          <a:lstStyle/>
          <a:p>
            <a:r>
              <a:rPr lang="en-US" dirty="0"/>
              <a:t>Abram believed God and it was reckoned to him as righteousness</a:t>
            </a:r>
          </a:p>
          <a:p>
            <a:r>
              <a:rPr lang="en-US" dirty="0"/>
              <a:t>How do we know that Abram really believed?</a:t>
            </a:r>
          </a:p>
          <a:p>
            <a:r>
              <a:rPr lang="en-US" dirty="0"/>
              <a:t>He DID what God told him to do by bringing the heifer, goat, ram and birds</a:t>
            </a:r>
          </a:p>
          <a:p>
            <a:r>
              <a:rPr lang="en-US" dirty="0"/>
              <a:t>He DID what God told him to do with the animals</a:t>
            </a:r>
          </a:p>
          <a:p>
            <a:r>
              <a:rPr lang="en-US" dirty="0"/>
              <a:t>Hebrew word for believe, AMAN ,  “carries with it the idea of an unqualified committal of oneself to another”</a:t>
            </a:r>
          </a:p>
          <a:p>
            <a:r>
              <a:rPr lang="en-US" dirty="0"/>
              <a:t>“Divine promises are not wishful hopes; they are guaranteed realities that call forth trust.”    </a:t>
            </a:r>
            <a:r>
              <a:rPr lang="en-US" dirty="0" err="1"/>
              <a:t>Biblehub</a:t>
            </a:r>
            <a:endParaRPr lang="en-US" dirty="0"/>
          </a:p>
          <a:p>
            <a:r>
              <a:rPr lang="en-US" dirty="0"/>
              <a:t>Salvation has been and always will be by faith in what God HAS already done.</a:t>
            </a:r>
          </a:p>
        </p:txBody>
      </p:sp>
    </p:spTree>
    <p:extLst>
      <p:ext uri="{BB962C8B-B14F-4D97-AF65-F5344CB8AC3E}">
        <p14:creationId xmlns:p14="http://schemas.microsoft.com/office/powerpoint/2010/main" val="4042315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4F9C0-2AD8-6826-2996-A602306CFD8C}"/>
              </a:ext>
            </a:extLst>
          </p:cNvPr>
          <p:cNvSpPr>
            <a:spLocks noGrp="1"/>
          </p:cNvSpPr>
          <p:nvPr>
            <p:ph type="title"/>
          </p:nvPr>
        </p:nvSpPr>
        <p:spPr/>
        <p:txBody>
          <a:bodyPr/>
          <a:lstStyle/>
          <a:p>
            <a:r>
              <a:rPr lang="en-US" dirty="0"/>
              <a:t>“Seed”</a:t>
            </a:r>
          </a:p>
        </p:txBody>
      </p:sp>
      <p:sp>
        <p:nvSpPr>
          <p:cNvPr id="3" name="Content Placeholder 2">
            <a:extLst>
              <a:ext uri="{FF2B5EF4-FFF2-40B4-BE49-F238E27FC236}">
                <a16:creationId xmlns:a16="http://schemas.microsoft.com/office/drawing/2014/main" id="{42C39AA0-A3A7-90C0-3AA3-F881E660D86B}"/>
              </a:ext>
            </a:extLst>
          </p:cNvPr>
          <p:cNvSpPr>
            <a:spLocks noGrp="1"/>
          </p:cNvSpPr>
          <p:nvPr>
            <p:ph idx="1"/>
          </p:nvPr>
        </p:nvSpPr>
        <p:spPr/>
        <p:txBody>
          <a:bodyPr/>
          <a:lstStyle/>
          <a:p>
            <a:r>
              <a:rPr lang="en-US" b="1" dirty="0"/>
              <a:t>Gal. 3:8 </a:t>
            </a:r>
            <a:r>
              <a:rPr lang="en-US" dirty="0"/>
              <a:t>says GOD preached the gospel to Abraham when He said, “All nations will be blessed in you.”    How was that preaching the gospel?</a:t>
            </a:r>
          </a:p>
          <a:p>
            <a:r>
              <a:rPr lang="en-US" b="1" dirty="0"/>
              <a:t>Gal. 3:16 </a:t>
            </a:r>
            <a:r>
              <a:rPr lang="en-US" dirty="0"/>
              <a:t>The promises were spoken to Abraham and to his “seed”. He does not say, “And to seeds,” as referring to many, but rather to one, “And to your seed,” that is, Christ.</a:t>
            </a:r>
          </a:p>
          <a:p>
            <a:r>
              <a:rPr lang="en-US" dirty="0"/>
              <a:t>Christ came through Abraham’s seed, through Isaac and Jacob. Christ blessed the nations by His life, death, and resurrection</a:t>
            </a:r>
          </a:p>
          <a:p>
            <a:r>
              <a:rPr lang="en-US" b="1" dirty="0"/>
              <a:t>Rom. 4:1-3 </a:t>
            </a:r>
            <a:r>
              <a:rPr lang="en-US" dirty="0"/>
              <a:t>Abraham was justified by faith</a:t>
            </a:r>
          </a:p>
          <a:p>
            <a:r>
              <a:rPr lang="en-US" dirty="0"/>
              <a:t>Justified means to be put in right standing with God.</a:t>
            </a:r>
          </a:p>
          <a:p>
            <a:r>
              <a:rPr lang="en-US" dirty="0"/>
              <a:t>Faith, in the coming Seed of Christ, that God preached to Abraham, saved him</a:t>
            </a:r>
          </a:p>
        </p:txBody>
      </p:sp>
    </p:spTree>
    <p:extLst>
      <p:ext uri="{BB962C8B-B14F-4D97-AF65-F5344CB8AC3E}">
        <p14:creationId xmlns:p14="http://schemas.microsoft.com/office/powerpoint/2010/main" val="1600995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16338-B9C4-86DB-BF85-1830684ECE4B}"/>
              </a:ext>
            </a:extLst>
          </p:cNvPr>
          <p:cNvSpPr>
            <a:spLocks noGrp="1"/>
          </p:cNvSpPr>
          <p:nvPr>
            <p:ph type="title"/>
          </p:nvPr>
        </p:nvSpPr>
        <p:spPr/>
        <p:txBody>
          <a:bodyPr/>
          <a:lstStyle/>
          <a:p>
            <a:r>
              <a:rPr lang="en-US" dirty="0"/>
              <a:t>Smoking Oven and Flaming Torch</a:t>
            </a:r>
          </a:p>
        </p:txBody>
      </p:sp>
      <p:sp>
        <p:nvSpPr>
          <p:cNvPr id="3" name="Content Placeholder 2">
            <a:extLst>
              <a:ext uri="{FF2B5EF4-FFF2-40B4-BE49-F238E27FC236}">
                <a16:creationId xmlns:a16="http://schemas.microsoft.com/office/drawing/2014/main" id="{50B0DF91-BB7B-AC52-40CC-758E1454452C}"/>
              </a:ext>
            </a:extLst>
          </p:cNvPr>
          <p:cNvSpPr>
            <a:spLocks noGrp="1"/>
          </p:cNvSpPr>
          <p:nvPr>
            <p:ph idx="1"/>
          </p:nvPr>
        </p:nvSpPr>
        <p:spPr/>
        <p:txBody>
          <a:bodyPr/>
          <a:lstStyle/>
          <a:p>
            <a:r>
              <a:rPr lang="en-US" b="1" dirty="0"/>
              <a:t>Gen. 15:17  </a:t>
            </a:r>
            <a:r>
              <a:rPr lang="en-US" dirty="0"/>
              <a:t>It was very dark</a:t>
            </a:r>
          </a:p>
          <a:p>
            <a:r>
              <a:rPr lang="en-US" dirty="0"/>
              <a:t>A smoking oven and a flaming torch passed between the pieces of flesh</a:t>
            </a:r>
          </a:p>
          <a:p>
            <a:r>
              <a:rPr lang="en-US" dirty="0"/>
              <a:t>Who was the smoking oven and flaming torch?</a:t>
            </a:r>
          </a:p>
          <a:p>
            <a:r>
              <a:rPr lang="en-US" dirty="0"/>
              <a:t>Smoking oven  possibly signified the Holy Spirit</a:t>
            </a:r>
          </a:p>
          <a:p>
            <a:r>
              <a:rPr lang="en-US" dirty="0"/>
              <a:t>Flaming torch possibly signified Jesus Christ</a:t>
            </a:r>
          </a:p>
          <a:p>
            <a:r>
              <a:rPr lang="en-US" dirty="0"/>
              <a:t>Importance: GOD was the one who “Cut” Covenant with Abram</a:t>
            </a:r>
          </a:p>
          <a:p>
            <a:r>
              <a:rPr lang="en-US" dirty="0"/>
              <a:t>GOD was the one who initiated redemption for mankind and solved our sin problem</a:t>
            </a:r>
          </a:p>
        </p:txBody>
      </p:sp>
    </p:spTree>
    <p:extLst>
      <p:ext uri="{BB962C8B-B14F-4D97-AF65-F5344CB8AC3E}">
        <p14:creationId xmlns:p14="http://schemas.microsoft.com/office/powerpoint/2010/main" val="643173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A945C-B7FB-3993-0612-2B4B8B15E90E}"/>
              </a:ext>
            </a:extLst>
          </p:cNvPr>
          <p:cNvSpPr>
            <a:spLocks noGrp="1"/>
          </p:cNvSpPr>
          <p:nvPr>
            <p:ph type="title"/>
          </p:nvPr>
        </p:nvSpPr>
        <p:spPr/>
        <p:txBody>
          <a:bodyPr/>
          <a:lstStyle/>
          <a:p>
            <a:r>
              <a:rPr lang="en-US" dirty="0"/>
              <a:t>Jesus the Sacrifice for Sin</a:t>
            </a:r>
          </a:p>
        </p:txBody>
      </p:sp>
      <p:sp>
        <p:nvSpPr>
          <p:cNvPr id="3" name="Content Placeholder 2">
            <a:extLst>
              <a:ext uri="{FF2B5EF4-FFF2-40B4-BE49-F238E27FC236}">
                <a16:creationId xmlns:a16="http://schemas.microsoft.com/office/drawing/2014/main" id="{07326963-0854-C415-37AC-9C4626627030}"/>
              </a:ext>
            </a:extLst>
          </p:cNvPr>
          <p:cNvSpPr>
            <a:spLocks noGrp="1"/>
          </p:cNvSpPr>
          <p:nvPr>
            <p:ph idx="1"/>
          </p:nvPr>
        </p:nvSpPr>
        <p:spPr/>
        <p:txBody>
          <a:bodyPr>
            <a:normAutofit fontScale="92500"/>
          </a:bodyPr>
          <a:lstStyle/>
          <a:p>
            <a:r>
              <a:rPr lang="en-US" b="1" dirty="0"/>
              <a:t>Mal. 3:1 </a:t>
            </a:r>
            <a:r>
              <a:rPr lang="en-US" dirty="0"/>
              <a:t>Jesus is the messenger of the covenant</a:t>
            </a:r>
          </a:p>
          <a:p>
            <a:r>
              <a:rPr lang="en-US" b="1" dirty="0"/>
              <a:t>John 1:29 </a:t>
            </a:r>
            <a:r>
              <a:rPr lang="en-US" dirty="0"/>
              <a:t>John the Baptist calls Him, “The Lamb of God who takes away the sin of the world.”    Lamb was a sacrificial animal</a:t>
            </a:r>
          </a:p>
          <a:p>
            <a:r>
              <a:rPr lang="en-US" b="1" dirty="0"/>
              <a:t>I Cor. 5:7 </a:t>
            </a:r>
            <a:r>
              <a:rPr lang="en-US" dirty="0"/>
              <a:t>Jesus IS our Passover Lamb who HAS BEEN sacrificed.</a:t>
            </a:r>
          </a:p>
          <a:p>
            <a:r>
              <a:rPr lang="en-US" dirty="0"/>
              <a:t>Jesus is pictured as the “pieces of flesh” that are passed through</a:t>
            </a:r>
          </a:p>
          <a:p>
            <a:r>
              <a:rPr lang="en-US" b="1" dirty="0"/>
              <a:t>Matt. 26:17-29; Luke 22:7 </a:t>
            </a:r>
            <a:r>
              <a:rPr lang="en-US" dirty="0"/>
              <a:t>Jesus instituted the New Covenant on the first day of Unleavened Bread: the day on which the Passover lamb had to be sacrificed</a:t>
            </a:r>
          </a:p>
          <a:p>
            <a:r>
              <a:rPr lang="en-US" dirty="0"/>
              <a:t>He broke the bread – His body broken for me</a:t>
            </a:r>
          </a:p>
          <a:p>
            <a:r>
              <a:rPr lang="en-US" dirty="0"/>
              <a:t>He said the cup represented – His blood, poured out for many for the forgiveness of sin.</a:t>
            </a:r>
          </a:p>
          <a:p>
            <a:r>
              <a:rPr lang="en-US" dirty="0"/>
              <a:t>Covenant Meal – took place at Passover</a:t>
            </a:r>
          </a:p>
        </p:txBody>
      </p:sp>
    </p:spTree>
    <p:extLst>
      <p:ext uri="{BB962C8B-B14F-4D97-AF65-F5344CB8AC3E}">
        <p14:creationId xmlns:p14="http://schemas.microsoft.com/office/powerpoint/2010/main" val="3184893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A6CBA-2C75-4128-0B03-CAA8A7AEA10F}"/>
              </a:ext>
            </a:extLst>
          </p:cNvPr>
          <p:cNvSpPr>
            <a:spLocks noGrp="1"/>
          </p:cNvSpPr>
          <p:nvPr>
            <p:ph type="title"/>
          </p:nvPr>
        </p:nvSpPr>
        <p:spPr/>
        <p:txBody>
          <a:bodyPr/>
          <a:lstStyle/>
          <a:p>
            <a:r>
              <a:rPr lang="en-US" dirty="0"/>
              <a:t>Passover</a:t>
            </a:r>
          </a:p>
        </p:txBody>
      </p:sp>
      <p:sp>
        <p:nvSpPr>
          <p:cNvPr id="3" name="Content Placeholder 2">
            <a:extLst>
              <a:ext uri="{FF2B5EF4-FFF2-40B4-BE49-F238E27FC236}">
                <a16:creationId xmlns:a16="http://schemas.microsoft.com/office/drawing/2014/main" id="{1932EB06-B41A-C8A7-8313-68C1720B444A}"/>
              </a:ext>
            </a:extLst>
          </p:cNvPr>
          <p:cNvSpPr>
            <a:spLocks noGrp="1"/>
          </p:cNvSpPr>
          <p:nvPr>
            <p:ph idx="1"/>
          </p:nvPr>
        </p:nvSpPr>
        <p:spPr/>
        <p:txBody>
          <a:bodyPr/>
          <a:lstStyle/>
          <a:p>
            <a:r>
              <a:rPr lang="en-US" b="1" dirty="0"/>
              <a:t>Exodus 12  </a:t>
            </a:r>
            <a:r>
              <a:rPr lang="en-US" dirty="0"/>
              <a:t>Passover Lamb must be killed and eaten the same night and its blood must be put over the door posts of the house.</a:t>
            </a:r>
          </a:p>
          <a:p>
            <a:r>
              <a:rPr lang="en-US" dirty="0"/>
              <a:t>If the angel saw the blood on the door posts, it would PASS OVER the house and not destroy the firstborn male.</a:t>
            </a:r>
          </a:p>
          <a:p>
            <a:r>
              <a:rPr lang="en-US" dirty="0"/>
              <a:t>Jesus: Son. Firstborn. Only Son of God.</a:t>
            </a:r>
          </a:p>
          <a:p>
            <a:r>
              <a:rPr lang="en-US" dirty="0"/>
              <a:t>Jesus. The Lamb of God, sacrificed for me</a:t>
            </a:r>
          </a:p>
          <a:p>
            <a:r>
              <a:rPr lang="en-US" dirty="0"/>
              <a:t>Jesus. The blood that was shed for me for the forgiveness of sin</a:t>
            </a:r>
          </a:p>
          <a:p>
            <a:r>
              <a:rPr lang="en-US" dirty="0"/>
              <a:t>Communion is our “Passover Meal” when we remember His death.</a:t>
            </a:r>
          </a:p>
          <a:p>
            <a:r>
              <a:rPr lang="en-US"/>
              <a:t>Communion is </a:t>
            </a:r>
            <a:r>
              <a:rPr lang="en-US" dirty="0"/>
              <a:t>when we are to remember our salvation, God’s provision of His Son, when we passed between the pieces of His flesh at salvation.</a:t>
            </a:r>
          </a:p>
        </p:txBody>
      </p:sp>
    </p:spTree>
    <p:extLst>
      <p:ext uri="{BB962C8B-B14F-4D97-AF65-F5344CB8AC3E}">
        <p14:creationId xmlns:p14="http://schemas.microsoft.com/office/powerpoint/2010/main" val="942676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B3D01-64BB-F0A0-BB5B-03D015D49CBD}"/>
              </a:ext>
            </a:extLst>
          </p:cNvPr>
          <p:cNvSpPr>
            <a:spLocks noGrp="1"/>
          </p:cNvSpPr>
          <p:nvPr>
            <p:ph type="title"/>
          </p:nvPr>
        </p:nvSpPr>
        <p:spPr/>
        <p:txBody>
          <a:bodyPr/>
          <a:lstStyle/>
          <a:p>
            <a:r>
              <a:rPr lang="en-US" dirty="0"/>
              <a:t>His Flesh     The Veil</a:t>
            </a:r>
          </a:p>
        </p:txBody>
      </p:sp>
      <p:sp>
        <p:nvSpPr>
          <p:cNvPr id="3" name="Content Placeholder 2">
            <a:extLst>
              <a:ext uri="{FF2B5EF4-FFF2-40B4-BE49-F238E27FC236}">
                <a16:creationId xmlns:a16="http://schemas.microsoft.com/office/drawing/2014/main" id="{FE74EEE8-49F4-73E2-3EEF-948EA28989B4}"/>
              </a:ext>
            </a:extLst>
          </p:cNvPr>
          <p:cNvSpPr>
            <a:spLocks noGrp="1"/>
          </p:cNvSpPr>
          <p:nvPr>
            <p:ph idx="1"/>
          </p:nvPr>
        </p:nvSpPr>
        <p:spPr/>
        <p:txBody>
          <a:bodyPr/>
          <a:lstStyle/>
          <a:p>
            <a:r>
              <a:rPr lang="en-US" b="1" dirty="0"/>
              <a:t>Matt. 27:45-51 </a:t>
            </a:r>
            <a:r>
              <a:rPr lang="en-US" dirty="0"/>
              <a:t>When Jesus died on the cross, the veil in the Temple was torn from top to bottom.</a:t>
            </a:r>
          </a:p>
          <a:p>
            <a:r>
              <a:rPr lang="en-US" b="1" dirty="0"/>
              <a:t>Veil: </a:t>
            </a:r>
            <a:r>
              <a:rPr lang="en-US" dirty="0"/>
              <a:t>Separated the Holy Place from the Holy of Holies</a:t>
            </a:r>
          </a:p>
          <a:p>
            <a:r>
              <a:rPr lang="en-US" dirty="0"/>
              <a:t>Holy of Holies was where God’s presence resided, between the cherubim, over the Mercy Seat</a:t>
            </a:r>
          </a:p>
          <a:p>
            <a:r>
              <a:rPr lang="en-US" dirty="0"/>
              <a:t>The veil separated man from God</a:t>
            </a:r>
          </a:p>
          <a:p>
            <a:r>
              <a:rPr lang="en-US" b="1" dirty="0"/>
              <a:t>John 14:6 </a:t>
            </a:r>
            <a:r>
              <a:rPr lang="en-US" dirty="0"/>
              <a:t>Jesus said He is THE way, THE truth and THE life</a:t>
            </a:r>
          </a:p>
          <a:p>
            <a:r>
              <a:rPr lang="en-US" dirty="0"/>
              <a:t>The Way: the Cross   The Truth – The Word    The Life – the Lamb</a:t>
            </a:r>
          </a:p>
          <a:p>
            <a:r>
              <a:rPr lang="en-US" b="1" dirty="0"/>
              <a:t>Heb. 10:19-20 </a:t>
            </a:r>
            <a:r>
              <a:rPr lang="en-US" dirty="0"/>
              <a:t>We have confidence now, to enter His presence because we enter “through the veil” His flesh at salvation</a:t>
            </a:r>
          </a:p>
        </p:txBody>
      </p:sp>
    </p:spTree>
    <p:extLst>
      <p:ext uri="{BB962C8B-B14F-4D97-AF65-F5344CB8AC3E}">
        <p14:creationId xmlns:p14="http://schemas.microsoft.com/office/powerpoint/2010/main" val="2731062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87</TotalTime>
  <Words>1123</Words>
  <Application>Microsoft Office PowerPoint</Application>
  <PresentationFormat>Widescreen</PresentationFormat>
  <Paragraphs>80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Trebuchet MS</vt:lpstr>
      <vt:lpstr>Wingdings 3</vt:lpstr>
      <vt:lpstr>Facet</vt:lpstr>
      <vt:lpstr>Covenant</vt:lpstr>
      <vt:lpstr>Review</vt:lpstr>
      <vt:lpstr>Walking Through the Pieces</vt:lpstr>
      <vt:lpstr>Abram’s Salvation</vt:lpstr>
      <vt:lpstr>“Seed”</vt:lpstr>
      <vt:lpstr>Smoking Oven and Flaming Torch</vt:lpstr>
      <vt:lpstr>Jesus the Sacrifice for Sin</vt:lpstr>
      <vt:lpstr>Passover</vt:lpstr>
      <vt:lpstr>His Flesh     The Veil</vt:lpstr>
      <vt:lpstr>Walk into Death</vt:lpstr>
      <vt:lpstr>Cost of Salvation - Discipleship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19</cp:revision>
  <dcterms:created xsi:type="dcterms:W3CDTF">2026-03-25T15:05:33Z</dcterms:created>
  <dcterms:modified xsi:type="dcterms:W3CDTF">2026-03-25T17:04:59Z</dcterms:modified>
</cp:coreProperties>
</file>