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75" d="100"/>
          <a:sy n="75" d="100"/>
        </p:scale>
        <p:origin x="97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6928F36-6A19-4C11-9A6B-49FEA1F52704}"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64F9EA-E47F-4C86-A73F-527BF8F463A5}" type="slidenum">
              <a:rPr lang="en-US" smtClean="0"/>
              <a:t>‹#›</a:t>
            </a:fld>
            <a:endParaRPr lang="en-US"/>
          </a:p>
        </p:txBody>
      </p:sp>
    </p:spTree>
    <p:extLst>
      <p:ext uri="{BB962C8B-B14F-4D97-AF65-F5344CB8AC3E}">
        <p14:creationId xmlns:p14="http://schemas.microsoft.com/office/powerpoint/2010/main" val="3350725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6928F36-6A19-4C11-9A6B-49FEA1F52704}"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64F9EA-E47F-4C86-A73F-527BF8F463A5}" type="slidenum">
              <a:rPr lang="en-US" smtClean="0"/>
              <a:t>‹#›</a:t>
            </a:fld>
            <a:endParaRPr lang="en-US"/>
          </a:p>
        </p:txBody>
      </p:sp>
    </p:spTree>
    <p:extLst>
      <p:ext uri="{BB962C8B-B14F-4D97-AF65-F5344CB8AC3E}">
        <p14:creationId xmlns:p14="http://schemas.microsoft.com/office/powerpoint/2010/main" val="3304808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6928F36-6A19-4C11-9A6B-49FEA1F52704}"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64F9EA-E47F-4C86-A73F-527BF8F463A5}"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2119130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6928F36-6A19-4C11-9A6B-49FEA1F52704}"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64F9EA-E47F-4C86-A73F-527BF8F463A5}" type="slidenum">
              <a:rPr lang="en-US" smtClean="0"/>
              <a:t>‹#›</a:t>
            </a:fld>
            <a:endParaRPr lang="en-US"/>
          </a:p>
        </p:txBody>
      </p:sp>
    </p:spTree>
    <p:extLst>
      <p:ext uri="{BB962C8B-B14F-4D97-AF65-F5344CB8AC3E}">
        <p14:creationId xmlns:p14="http://schemas.microsoft.com/office/powerpoint/2010/main" val="14922312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6928F36-6A19-4C11-9A6B-49FEA1F52704}"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64F9EA-E47F-4C86-A73F-527BF8F463A5}"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337204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6928F36-6A19-4C11-9A6B-49FEA1F52704}"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64F9EA-E47F-4C86-A73F-527BF8F463A5}" type="slidenum">
              <a:rPr lang="en-US" smtClean="0"/>
              <a:t>‹#›</a:t>
            </a:fld>
            <a:endParaRPr lang="en-US"/>
          </a:p>
        </p:txBody>
      </p:sp>
    </p:spTree>
    <p:extLst>
      <p:ext uri="{BB962C8B-B14F-4D97-AF65-F5344CB8AC3E}">
        <p14:creationId xmlns:p14="http://schemas.microsoft.com/office/powerpoint/2010/main" val="29351725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928F36-6A19-4C11-9A6B-49FEA1F52704}"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64F9EA-E47F-4C86-A73F-527BF8F463A5}" type="slidenum">
              <a:rPr lang="en-US" smtClean="0"/>
              <a:t>‹#›</a:t>
            </a:fld>
            <a:endParaRPr lang="en-US"/>
          </a:p>
        </p:txBody>
      </p:sp>
    </p:spTree>
    <p:extLst>
      <p:ext uri="{BB962C8B-B14F-4D97-AF65-F5344CB8AC3E}">
        <p14:creationId xmlns:p14="http://schemas.microsoft.com/office/powerpoint/2010/main" val="2634153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928F36-6A19-4C11-9A6B-49FEA1F52704}"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64F9EA-E47F-4C86-A73F-527BF8F463A5}" type="slidenum">
              <a:rPr lang="en-US" smtClean="0"/>
              <a:t>‹#›</a:t>
            </a:fld>
            <a:endParaRPr lang="en-US"/>
          </a:p>
        </p:txBody>
      </p:sp>
    </p:spTree>
    <p:extLst>
      <p:ext uri="{BB962C8B-B14F-4D97-AF65-F5344CB8AC3E}">
        <p14:creationId xmlns:p14="http://schemas.microsoft.com/office/powerpoint/2010/main" val="2358747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928F36-6A19-4C11-9A6B-49FEA1F52704}"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64F9EA-E47F-4C86-A73F-527BF8F463A5}" type="slidenum">
              <a:rPr lang="en-US" smtClean="0"/>
              <a:t>‹#›</a:t>
            </a:fld>
            <a:endParaRPr lang="en-US"/>
          </a:p>
        </p:txBody>
      </p:sp>
    </p:spTree>
    <p:extLst>
      <p:ext uri="{BB962C8B-B14F-4D97-AF65-F5344CB8AC3E}">
        <p14:creationId xmlns:p14="http://schemas.microsoft.com/office/powerpoint/2010/main" val="787198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6928F36-6A19-4C11-9A6B-49FEA1F52704}"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64F9EA-E47F-4C86-A73F-527BF8F463A5}" type="slidenum">
              <a:rPr lang="en-US" smtClean="0"/>
              <a:t>‹#›</a:t>
            </a:fld>
            <a:endParaRPr lang="en-US"/>
          </a:p>
        </p:txBody>
      </p:sp>
    </p:spTree>
    <p:extLst>
      <p:ext uri="{BB962C8B-B14F-4D97-AF65-F5344CB8AC3E}">
        <p14:creationId xmlns:p14="http://schemas.microsoft.com/office/powerpoint/2010/main" val="3040001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6928F36-6A19-4C11-9A6B-49FEA1F52704}" type="datetimeFigureOut">
              <a:rPr lang="en-US" smtClean="0"/>
              <a:t>4/28/2026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64F9EA-E47F-4C86-A73F-527BF8F463A5}" type="slidenum">
              <a:rPr lang="en-US" smtClean="0"/>
              <a:t>‹#›</a:t>
            </a:fld>
            <a:endParaRPr lang="en-US"/>
          </a:p>
        </p:txBody>
      </p:sp>
    </p:spTree>
    <p:extLst>
      <p:ext uri="{BB962C8B-B14F-4D97-AF65-F5344CB8AC3E}">
        <p14:creationId xmlns:p14="http://schemas.microsoft.com/office/powerpoint/2010/main" val="556506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6928F36-6A19-4C11-9A6B-49FEA1F52704}" type="datetimeFigureOut">
              <a:rPr lang="en-US" smtClean="0"/>
              <a:t>4/28/2026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64F9EA-E47F-4C86-A73F-527BF8F463A5}" type="slidenum">
              <a:rPr lang="en-US" smtClean="0"/>
              <a:t>‹#›</a:t>
            </a:fld>
            <a:endParaRPr lang="en-US"/>
          </a:p>
        </p:txBody>
      </p:sp>
    </p:spTree>
    <p:extLst>
      <p:ext uri="{BB962C8B-B14F-4D97-AF65-F5344CB8AC3E}">
        <p14:creationId xmlns:p14="http://schemas.microsoft.com/office/powerpoint/2010/main" val="1413343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6928F36-6A19-4C11-9A6B-49FEA1F52704}" type="datetimeFigureOut">
              <a:rPr lang="en-US" smtClean="0"/>
              <a:t>4/28/2026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64F9EA-E47F-4C86-A73F-527BF8F463A5}" type="slidenum">
              <a:rPr lang="en-US" smtClean="0"/>
              <a:t>‹#›</a:t>
            </a:fld>
            <a:endParaRPr lang="en-US"/>
          </a:p>
        </p:txBody>
      </p:sp>
    </p:spTree>
    <p:extLst>
      <p:ext uri="{BB962C8B-B14F-4D97-AF65-F5344CB8AC3E}">
        <p14:creationId xmlns:p14="http://schemas.microsoft.com/office/powerpoint/2010/main" val="964176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928F36-6A19-4C11-9A6B-49FEA1F52704}" type="datetimeFigureOut">
              <a:rPr lang="en-US" smtClean="0"/>
              <a:t>4/28/2026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64F9EA-E47F-4C86-A73F-527BF8F463A5}" type="slidenum">
              <a:rPr lang="en-US" smtClean="0"/>
              <a:t>‹#›</a:t>
            </a:fld>
            <a:endParaRPr lang="en-US"/>
          </a:p>
        </p:txBody>
      </p:sp>
    </p:spTree>
    <p:extLst>
      <p:ext uri="{BB962C8B-B14F-4D97-AF65-F5344CB8AC3E}">
        <p14:creationId xmlns:p14="http://schemas.microsoft.com/office/powerpoint/2010/main" val="613090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6928F36-6A19-4C11-9A6B-49FEA1F52704}" type="datetimeFigureOut">
              <a:rPr lang="en-US" smtClean="0"/>
              <a:t>4/28/2026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64F9EA-E47F-4C86-A73F-527BF8F463A5}" type="slidenum">
              <a:rPr lang="en-US" smtClean="0"/>
              <a:t>‹#›</a:t>
            </a:fld>
            <a:endParaRPr lang="en-US"/>
          </a:p>
        </p:txBody>
      </p:sp>
    </p:spTree>
    <p:extLst>
      <p:ext uri="{BB962C8B-B14F-4D97-AF65-F5344CB8AC3E}">
        <p14:creationId xmlns:p14="http://schemas.microsoft.com/office/powerpoint/2010/main" val="3882752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928F36-6A19-4C11-9A6B-49FEA1F52704}" type="datetimeFigureOut">
              <a:rPr lang="en-US" smtClean="0"/>
              <a:t>4/28/2026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64F9EA-E47F-4C86-A73F-527BF8F463A5}" type="slidenum">
              <a:rPr lang="en-US" smtClean="0"/>
              <a:t>‹#›</a:t>
            </a:fld>
            <a:endParaRPr lang="en-US"/>
          </a:p>
        </p:txBody>
      </p:sp>
    </p:spTree>
    <p:extLst>
      <p:ext uri="{BB962C8B-B14F-4D97-AF65-F5344CB8AC3E}">
        <p14:creationId xmlns:p14="http://schemas.microsoft.com/office/powerpoint/2010/main" val="3103137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6928F36-6A19-4C11-9A6B-49FEA1F52704}" type="datetimeFigureOut">
              <a:rPr lang="en-US" smtClean="0"/>
              <a:t>4/28/2026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664F9EA-E47F-4C86-A73F-527BF8F463A5}" type="slidenum">
              <a:rPr lang="en-US" smtClean="0"/>
              <a:t>‹#›</a:t>
            </a:fld>
            <a:endParaRPr lang="en-US"/>
          </a:p>
        </p:txBody>
      </p:sp>
    </p:spTree>
    <p:extLst>
      <p:ext uri="{BB962C8B-B14F-4D97-AF65-F5344CB8AC3E}">
        <p14:creationId xmlns:p14="http://schemas.microsoft.com/office/powerpoint/2010/main" val="18771567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F13EC-AAFF-0345-621C-629E40854E02}"/>
              </a:ext>
            </a:extLst>
          </p:cNvPr>
          <p:cNvSpPr>
            <a:spLocks noGrp="1"/>
          </p:cNvSpPr>
          <p:nvPr>
            <p:ph type="ctrTitle"/>
          </p:nvPr>
        </p:nvSpPr>
        <p:spPr/>
        <p:txBody>
          <a:bodyPr/>
          <a:lstStyle/>
          <a:p>
            <a:r>
              <a:rPr lang="en-US" dirty="0"/>
              <a:t>Covenant</a:t>
            </a:r>
          </a:p>
        </p:txBody>
      </p:sp>
      <p:sp>
        <p:nvSpPr>
          <p:cNvPr id="3" name="Subtitle 2">
            <a:extLst>
              <a:ext uri="{FF2B5EF4-FFF2-40B4-BE49-F238E27FC236}">
                <a16:creationId xmlns:a16="http://schemas.microsoft.com/office/drawing/2014/main" id="{06B7A836-97B7-49F3-6014-527950989084}"/>
              </a:ext>
            </a:extLst>
          </p:cNvPr>
          <p:cNvSpPr>
            <a:spLocks noGrp="1"/>
          </p:cNvSpPr>
          <p:nvPr>
            <p:ph type="subTitle" idx="1"/>
          </p:nvPr>
        </p:nvSpPr>
        <p:spPr/>
        <p:txBody>
          <a:bodyPr/>
          <a:lstStyle/>
          <a:p>
            <a:r>
              <a:rPr lang="en-US" dirty="0"/>
              <a:t>Lesson 10</a:t>
            </a:r>
          </a:p>
        </p:txBody>
      </p:sp>
    </p:spTree>
    <p:extLst>
      <p:ext uri="{BB962C8B-B14F-4D97-AF65-F5344CB8AC3E}">
        <p14:creationId xmlns:p14="http://schemas.microsoft.com/office/powerpoint/2010/main" val="15726840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DE267-934F-80FA-FBE6-ADF27ACABF8B}"/>
              </a:ext>
            </a:extLst>
          </p:cNvPr>
          <p:cNvSpPr>
            <a:spLocks noGrp="1"/>
          </p:cNvSpPr>
          <p:nvPr>
            <p:ph type="title"/>
          </p:nvPr>
        </p:nvSpPr>
        <p:spPr/>
        <p:txBody>
          <a:bodyPr/>
          <a:lstStyle/>
          <a:p>
            <a:r>
              <a:rPr lang="en-US" dirty="0"/>
              <a:t>“Takes Away” “Put Away” </a:t>
            </a:r>
          </a:p>
        </p:txBody>
      </p:sp>
      <p:sp>
        <p:nvSpPr>
          <p:cNvPr id="3" name="Content Placeholder 2">
            <a:extLst>
              <a:ext uri="{FF2B5EF4-FFF2-40B4-BE49-F238E27FC236}">
                <a16:creationId xmlns:a16="http://schemas.microsoft.com/office/drawing/2014/main" id="{DABEA33C-C6DF-D300-D0D7-DC0F04FD8279}"/>
              </a:ext>
            </a:extLst>
          </p:cNvPr>
          <p:cNvSpPr>
            <a:spLocks noGrp="1"/>
          </p:cNvSpPr>
          <p:nvPr>
            <p:ph idx="1"/>
          </p:nvPr>
        </p:nvSpPr>
        <p:spPr/>
        <p:txBody>
          <a:bodyPr/>
          <a:lstStyle/>
          <a:p>
            <a:r>
              <a:rPr lang="en-US" b="1" dirty="0"/>
              <a:t>Heb. 9:26 </a:t>
            </a:r>
            <a:r>
              <a:rPr lang="en-US" dirty="0"/>
              <a:t>Jesus’ sacrifice of Himself </a:t>
            </a:r>
            <a:r>
              <a:rPr lang="en-US" b="1" dirty="0"/>
              <a:t>put away </a:t>
            </a:r>
            <a:r>
              <a:rPr lang="en-US" dirty="0"/>
              <a:t>sin</a:t>
            </a:r>
          </a:p>
          <a:p>
            <a:r>
              <a:rPr lang="en-US" b="1" dirty="0"/>
              <a:t>Heb. 10:4 </a:t>
            </a:r>
            <a:r>
              <a:rPr lang="en-US" dirty="0"/>
              <a:t>The blood of bulls and goats can never </a:t>
            </a:r>
            <a:r>
              <a:rPr lang="en-US" b="1" dirty="0"/>
              <a:t>take away </a:t>
            </a:r>
            <a:r>
              <a:rPr lang="en-US" dirty="0"/>
              <a:t>sins</a:t>
            </a:r>
          </a:p>
          <a:p>
            <a:r>
              <a:rPr lang="en-US" b="1" dirty="0"/>
              <a:t>Heb. 10:9 </a:t>
            </a:r>
            <a:r>
              <a:rPr lang="en-US" dirty="0"/>
              <a:t>Jesus </a:t>
            </a:r>
            <a:r>
              <a:rPr lang="en-US" b="1" dirty="0"/>
              <a:t>takes away </a:t>
            </a:r>
            <a:r>
              <a:rPr lang="en-US" dirty="0"/>
              <a:t>the first in order to establish the second</a:t>
            </a:r>
          </a:p>
          <a:p>
            <a:r>
              <a:rPr lang="en-US" b="1" dirty="0"/>
              <a:t>Heb. 10:11 </a:t>
            </a:r>
            <a:r>
              <a:rPr lang="en-US" dirty="0"/>
              <a:t>Priests offer the same sacrifices which can never </a:t>
            </a:r>
            <a:r>
              <a:rPr lang="en-US" b="1" dirty="0"/>
              <a:t>take away </a:t>
            </a:r>
            <a:r>
              <a:rPr lang="en-US" dirty="0"/>
              <a:t>sins</a:t>
            </a:r>
          </a:p>
          <a:p>
            <a:r>
              <a:rPr lang="en-US" dirty="0"/>
              <a:t>“In </a:t>
            </a:r>
            <a:r>
              <a:rPr lang="en-US" b="1" dirty="0"/>
              <a:t>10:9 </a:t>
            </a:r>
            <a:r>
              <a:rPr lang="en-US" dirty="0"/>
              <a:t>the verb signals the decisive setting aside of the Levitical system through the once-for-all sacrifice of Jesus. The term thus bridges violent, removal and theological displacement. What the cross accomplished in history simultaneously annulled obsolete rituals. One is lawfully removed so the superior may stand.”   </a:t>
            </a:r>
            <a:r>
              <a:rPr lang="en-US" dirty="0" err="1"/>
              <a:t>Biblehub</a:t>
            </a:r>
            <a:endParaRPr lang="en-US" dirty="0"/>
          </a:p>
        </p:txBody>
      </p:sp>
    </p:spTree>
    <p:extLst>
      <p:ext uri="{BB962C8B-B14F-4D97-AF65-F5344CB8AC3E}">
        <p14:creationId xmlns:p14="http://schemas.microsoft.com/office/powerpoint/2010/main" val="694221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468F8-B31A-A442-0419-F91D49BF1CFE}"/>
              </a:ext>
            </a:extLst>
          </p:cNvPr>
          <p:cNvSpPr>
            <a:spLocks noGrp="1"/>
          </p:cNvSpPr>
          <p:nvPr>
            <p:ph type="title"/>
          </p:nvPr>
        </p:nvSpPr>
        <p:spPr/>
        <p:txBody>
          <a:bodyPr/>
          <a:lstStyle/>
          <a:p>
            <a:r>
              <a:rPr lang="en-US" dirty="0"/>
              <a:t>Is “take away” the same as “covered”?</a:t>
            </a:r>
          </a:p>
        </p:txBody>
      </p:sp>
      <p:sp>
        <p:nvSpPr>
          <p:cNvPr id="3" name="Content Placeholder 2">
            <a:extLst>
              <a:ext uri="{FF2B5EF4-FFF2-40B4-BE49-F238E27FC236}">
                <a16:creationId xmlns:a16="http://schemas.microsoft.com/office/drawing/2014/main" id="{5E8C2E1B-CD3A-162A-B77D-82040F025CDD}"/>
              </a:ext>
            </a:extLst>
          </p:cNvPr>
          <p:cNvSpPr>
            <a:spLocks noGrp="1"/>
          </p:cNvSpPr>
          <p:nvPr>
            <p:ph idx="1"/>
          </p:nvPr>
        </p:nvSpPr>
        <p:spPr/>
        <p:txBody>
          <a:bodyPr/>
          <a:lstStyle/>
          <a:p>
            <a:r>
              <a:rPr lang="en-US" dirty="0"/>
              <a:t>Why is it so important that we understand that Christ has taken our sins away and not just “covered” them with His blood?</a:t>
            </a:r>
          </a:p>
          <a:p>
            <a:r>
              <a:rPr lang="en-US" dirty="0"/>
              <a:t>“Each occurrence of ‘take away’ in Hebrews points to the greater removal accomplished at Calvary which is worked out daily by Holy Spirit, ensuring nothing can prevent His saving plan from reaching its destination.”</a:t>
            </a:r>
          </a:p>
          <a:p>
            <a:r>
              <a:rPr lang="en-US" dirty="0"/>
              <a:t>What is this “daily working out”?  </a:t>
            </a:r>
            <a:r>
              <a:rPr lang="en-US" b="1" dirty="0"/>
              <a:t>Phil. 2:12</a:t>
            </a:r>
          </a:p>
          <a:p>
            <a:r>
              <a:rPr lang="en-US" dirty="0"/>
              <a:t>Our new heart, our new mind in the New Covenant.   BETTER</a:t>
            </a:r>
          </a:p>
          <a:p>
            <a:r>
              <a:rPr lang="en-US" dirty="0"/>
              <a:t>Jesus ushered in a New Age, a New Time reference for all the world</a:t>
            </a:r>
          </a:p>
          <a:p>
            <a:r>
              <a:rPr lang="en-US" dirty="0"/>
              <a:t>The New Covenant: AD vs. BC</a:t>
            </a:r>
          </a:p>
        </p:txBody>
      </p:sp>
    </p:spTree>
    <p:extLst>
      <p:ext uri="{BB962C8B-B14F-4D97-AF65-F5344CB8AC3E}">
        <p14:creationId xmlns:p14="http://schemas.microsoft.com/office/powerpoint/2010/main" val="4034859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B2B53-A23C-AE44-7CB0-F7522B778329}"/>
              </a:ext>
            </a:extLst>
          </p:cNvPr>
          <p:cNvSpPr>
            <a:spLocks noGrp="1"/>
          </p:cNvSpPr>
          <p:nvPr>
            <p:ph type="title"/>
          </p:nvPr>
        </p:nvSpPr>
        <p:spPr/>
        <p:txBody>
          <a:bodyPr/>
          <a:lstStyle/>
          <a:p>
            <a:r>
              <a:rPr lang="en-US" dirty="0"/>
              <a:t>Hebrews 10:11-18</a:t>
            </a:r>
          </a:p>
        </p:txBody>
      </p:sp>
      <p:sp>
        <p:nvSpPr>
          <p:cNvPr id="3" name="Content Placeholder 2">
            <a:extLst>
              <a:ext uri="{FF2B5EF4-FFF2-40B4-BE49-F238E27FC236}">
                <a16:creationId xmlns:a16="http://schemas.microsoft.com/office/drawing/2014/main" id="{08D14504-8E23-1CAF-B350-A5FC1A95973A}"/>
              </a:ext>
            </a:extLst>
          </p:cNvPr>
          <p:cNvSpPr>
            <a:spLocks noGrp="1"/>
          </p:cNvSpPr>
          <p:nvPr>
            <p:ph idx="1"/>
          </p:nvPr>
        </p:nvSpPr>
        <p:spPr/>
        <p:txBody>
          <a:bodyPr/>
          <a:lstStyle/>
          <a:p>
            <a:r>
              <a:rPr lang="en-US" b="1" dirty="0"/>
              <a:t>Vs. 11 </a:t>
            </a:r>
            <a:r>
              <a:rPr lang="en-US" dirty="0"/>
              <a:t>This “take away” means to remove something that hinders</a:t>
            </a:r>
          </a:p>
          <a:p>
            <a:r>
              <a:rPr lang="en-US" dirty="0"/>
              <a:t>Every priest stands, daily, ministering and offering. No end</a:t>
            </a:r>
          </a:p>
          <a:p>
            <a:r>
              <a:rPr lang="en-US" dirty="0"/>
              <a:t>BUT HE: offered ONE sacrifice. For ALL time. </a:t>
            </a:r>
          </a:p>
          <a:p>
            <a:r>
              <a:rPr lang="en-US" dirty="0"/>
              <a:t>Jesus SAT DOWN. Finished. Complete. Perfected for all time.</a:t>
            </a:r>
          </a:p>
          <a:p>
            <a:r>
              <a:rPr lang="en-US" dirty="0"/>
              <a:t>For whom? Those who ARE sanctified. Saints. Believers.</a:t>
            </a:r>
          </a:p>
          <a:p>
            <a:r>
              <a:rPr lang="en-US" dirty="0"/>
              <a:t>When will His enemies be made a footstool for His feet?</a:t>
            </a:r>
          </a:p>
          <a:p>
            <a:r>
              <a:rPr lang="en-US" dirty="0"/>
              <a:t>Jesus’ 2</a:t>
            </a:r>
            <a:r>
              <a:rPr lang="en-US" baseline="30000" dirty="0"/>
              <a:t>nd</a:t>
            </a:r>
            <a:r>
              <a:rPr lang="en-US" dirty="0"/>
              <a:t> coming. He’s waiting too. Just like us</a:t>
            </a:r>
          </a:p>
          <a:p>
            <a:r>
              <a:rPr lang="en-US" b="1" dirty="0"/>
              <a:t>Vs. 16 </a:t>
            </a:r>
            <a:r>
              <a:rPr lang="en-US" dirty="0"/>
              <a:t>“After those days” means when? This quotes </a:t>
            </a:r>
            <a:r>
              <a:rPr lang="en-US" b="1" dirty="0"/>
              <a:t>Jer. 31:33-34</a:t>
            </a:r>
          </a:p>
          <a:p>
            <a:r>
              <a:rPr lang="en-US" dirty="0"/>
              <a:t>New Covenant. </a:t>
            </a:r>
            <a:r>
              <a:rPr lang="en-US" b="1" dirty="0"/>
              <a:t>Vs. 18 </a:t>
            </a:r>
            <a:r>
              <a:rPr lang="en-US" dirty="0"/>
              <a:t>says there IS forgiveness of sins. No more remembering and no more offering for sin.   Accomplished at the cross of Calvary</a:t>
            </a:r>
          </a:p>
        </p:txBody>
      </p:sp>
    </p:spTree>
    <p:extLst>
      <p:ext uri="{BB962C8B-B14F-4D97-AF65-F5344CB8AC3E}">
        <p14:creationId xmlns:p14="http://schemas.microsoft.com/office/powerpoint/2010/main" val="3788523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C1B43-3823-A09A-14A7-8C7507ADEE87}"/>
              </a:ext>
            </a:extLst>
          </p:cNvPr>
          <p:cNvSpPr>
            <a:spLocks noGrp="1"/>
          </p:cNvSpPr>
          <p:nvPr>
            <p:ph type="title"/>
          </p:nvPr>
        </p:nvSpPr>
        <p:spPr/>
        <p:txBody>
          <a:bodyPr/>
          <a:lstStyle/>
          <a:p>
            <a:r>
              <a:rPr lang="en-US" dirty="0"/>
              <a:t>Hebrews 10:19-25</a:t>
            </a:r>
          </a:p>
        </p:txBody>
      </p:sp>
      <p:sp>
        <p:nvSpPr>
          <p:cNvPr id="3" name="Content Placeholder 2">
            <a:extLst>
              <a:ext uri="{FF2B5EF4-FFF2-40B4-BE49-F238E27FC236}">
                <a16:creationId xmlns:a16="http://schemas.microsoft.com/office/drawing/2014/main" id="{266A2D30-6D09-A646-8574-D271BC51422D}"/>
              </a:ext>
            </a:extLst>
          </p:cNvPr>
          <p:cNvSpPr>
            <a:spLocks noGrp="1"/>
          </p:cNvSpPr>
          <p:nvPr>
            <p:ph idx="1"/>
          </p:nvPr>
        </p:nvSpPr>
        <p:spPr/>
        <p:txBody>
          <a:bodyPr/>
          <a:lstStyle/>
          <a:p>
            <a:r>
              <a:rPr lang="en-US" b="1" dirty="0"/>
              <a:t>Therefore:</a:t>
            </a:r>
            <a:r>
              <a:rPr lang="en-US" dirty="0"/>
              <a:t> Because of what Jesus did. Stop those Temple sacrifices!!!</a:t>
            </a:r>
          </a:p>
          <a:p>
            <a:r>
              <a:rPr lang="en-US" dirty="0"/>
              <a:t>Believers. ALL believers, can enter into the presence of God</a:t>
            </a:r>
          </a:p>
          <a:p>
            <a:r>
              <a:rPr lang="en-US" dirty="0"/>
              <a:t>He IS the living way to God because of what He did in His flesh, the veil</a:t>
            </a:r>
          </a:p>
          <a:p>
            <a:r>
              <a:rPr lang="en-US" dirty="0"/>
              <a:t>On the cross, at His death, the veil was rent in two from top to bottom</a:t>
            </a:r>
          </a:p>
          <a:p>
            <a:r>
              <a:rPr lang="en-US" dirty="0"/>
              <a:t>God gave a visual for all to see. The Old is gone, the New has come</a:t>
            </a:r>
          </a:p>
          <a:p>
            <a:r>
              <a:rPr lang="en-US" b="1" dirty="0"/>
              <a:t>Vs. 21 “Since” </a:t>
            </a:r>
            <a:r>
              <a:rPr lang="en-US" dirty="0"/>
              <a:t>– now because of what Jesus did……instructions follow</a:t>
            </a:r>
          </a:p>
          <a:p>
            <a:r>
              <a:rPr lang="en-US" b="1" dirty="0"/>
              <a:t>Draw near </a:t>
            </a:r>
            <a:r>
              <a:rPr lang="en-US" dirty="0"/>
              <a:t>with a sincere heart, a clear and cleansed conscience</a:t>
            </a:r>
          </a:p>
          <a:p>
            <a:r>
              <a:rPr lang="en-US" b="1" dirty="0"/>
              <a:t>Hold fast </a:t>
            </a:r>
            <a:r>
              <a:rPr lang="en-US" dirty="0"/>
              <a:t>the confession of your faith. </a:t>
            </a:r>
            <a:r>
              <a:rPr lang="en-US" b="1" dirty="0"/>
              <a:t>Hope</a:t>
            </a:r>
            <a:r>
              <a:rPr lang="en-US" dirty="0"/>
              <a:t> in Christ. </a:t>
            </a:r>
            <a:r>
              <a:rPr lang="en-US" b="1" dirty="0"/>
              <a:t>Don’t waver</a:t>
            </a:r>
          </a:p>
          <a:p>
            <a:r>
              <a:rPr lang="en-US" b="1" dirty="0"/>
              <a:t>Stimulate </a:t>
            </a:r>
            <a:r>
              <a:rPr lang="en-US" dirty="0"/>
              <a:t>one another to love and good deeds and meet together to </a:t>
            </a:r>
            <a:r>
              <a:rPr lang="en-US" b="1" dirty="0"/>
              <a:t>encourage</a:t>
            </a:r>
            <a:r>
              <a:rPr lang="en-US" dirty="0"/>
              <a:t> one another. He IS coming again!</a:t>
            </a:r>
          </a:p>
        </p:txBody>
      </p:sp>
    </p:spTree>
    <p:extLst>
      <p:ext uri="{BB962C8B-B14F-4D97-AF65-F5344CB8AC3E}">
        <p14:creationId xmlns:p14="http://schemas.microsoft.com/office/powerpoint/2010/main" val="2469880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AB405-A42C-614F-7384-B1596E61EF5C}"/>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B6DE9001-9456-8619-855A-F002AED55A22}"/>
              </a:ext>
            </a:extLst>
          </p:cNvPr>
          <p:cNvSpPr>
            <a:spLocks noGrp="1"/>
          </p:cNvSpPr>
          <p:nvPr>
            <p:ph idx="1"/>
          </p:nvPr>
        </p:nvSpPr>
        <p:spPr/>
        <p:txBody>
          <a:bodyPr/>
          <a:lstStyle/>
          <a:p>
            <a:r>
              <a:rPr lang="en-US" dirty="0"/>
              <a:t>IF I am a believer I HAVE a new heart. A new mind. I can have a clear conscience because my sin is taken away. My heart is no longer wicked.</a:t>
            </a:r>
          </a:p>
          <a:p>
            <a:r>
              <a:rPr lang="en-US" dirty="0"/>
              <a:t>I CAN enter into God’s presence confidently and know that He hears me</a:t>
            </a:r>
          </a:p>
          <a:p>
            <a:r>
              <a:rPr lang="en-US" dirty="0"/>
              <a:t>The Law is still God’s standard of holiness, but because Jesus fulfilled it and sent His Holy Spirit to indwell me, I fulfill it too.</a:t>
            </a:r>
          </a:p>
          <a:p>
            <a:r>
              <a:rPr lang="en-US" dirty="0"/>
              <a:t>I am commanded to gather with other believers for my own well being and encouragement and to exercise my spiritual gift/gifts (Romans 12)</a:t>
            </a:r>
          </a:p>
          <a:p>
            <a:r>
              <a:rPr lang="en-US" dirty="0"/>
              <a:t>“Church” isn’t optional. “One another” isn’t something you can do alone</a:t>
            </a:r>
          </a:p>
          <a:p>
            <a:r>
              <a:rPr lang="en-US" dirty="0"/>
              <a:t>Christians are FOR the city, FOR the culture, FOR their place in this world</a:t>
            </a:r>
          </a:p>
          <a:p>
            <a:r>
              <a:rPr lang="en-US" dirty="0"/>
              <a:t>Good deeds and love spread outward so the world may know we are Christ’s</a:t>
            </a:r>
          </a:p>
        </p:txBody>
      </p:sp>
    </p:spTree>
    <p:extLst>
      <p:ext uri="{BB962C8B-B14F-4D97-AF65-F5344CB8AC3E}">
        <p14:creationId xmlns:p14="http://schemas.microsoft.com/office/powerpoint/2010/main" val="1813010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82F6C-590E-472C-4CDC-554F258A055B}"/>
              </a:ext>
            </a:extLst>
          </p:cNvPr>
          <p:cNvSpPr>
            <a:spLocks noGrp="1"/>
          </p:cNvSpPr>
          <p:nvPr>
            <p:ph type="title"/>
          </p:nvPr>
        </p:nvSpPr>
        <p:spPr/>
        <p:txBody>
          <a:bodyPr/>
          <a:lstStyle/>
          <a:p>
            <a:r>
              <a:rPr lang="en-US" dirty="0"/>
              <a:t>Hebrews 9:1-7</a:t>
            </a:r>
          </a:p>
        </p:txBody>
      </p:sp>
      <p:sp>
        <p:nvSpPr>
          <p:cNvPr id="3" name="Content Placeholder 2">
            <a:extLst>
              <a:ext uri="{FF2B5EF4-FFF2-40B4-BE49-F238E27FC236}">
                <a16:creationId xmlns:a16="http://schemas.microsoft.com/office/drawing/2014/main" id="{90410318-13D7-FE35-8EA2-4B1556B6A7CA}"/>
              </a:ext>
            </a:extLst>
          </p:cNvPr>
          <p:cNvSpPr>
            <a:spLocks noGrp="1"/>
          </p:cNvSpPr>
          <p:nvPr>
            <p:ph idx="1"/>
          </p:nvPr>
        </p:nvSpPr>
        <p:spPr/>
        <p:txBody>
          <a:bodyPr>
            <a:normAutofit/>
          </a:bodyPr>
          <a:lstStyle/>
          <a:p>
            <a:r>
              <a:rPr lang="en-US" dirty="0"/>
              <a:t>First Covenant references the Old Covenant or the Law</a:t>
            </a:r>
          </a:p>
          <a:p>
            <a:r>
              <a:rPr lang="en-US" dirty="0"/>
              <a:t>Regulations for worship in the earthly sanctuary</a:t>
            </a:r>
          </a:p>
          <a:p>
            <a:r>
              <a:rPr lang="en-US" dirty="0"/>
              <a:t>The earthly sanctuary was where God met with His people ON EARTH</a:t>
            </a:r>
          </a:p>
          <a:p>
            <a:r>
              <a:rPr lang="en-US" dirty="0"/>
              <a:t>Outer Tabernacle: The Holy Place – lampstand, table of showbread, incense</a:t>
            </a:r>
          </a:p>
          <a:p>
            <a:r>
              <a:rPr lang="en-US" b="1" dirty="0"/>
              <a:t>Vs. 4 </a:t>
            </a:r>
            <a:r>
              <a:rPr lang="en-US" dirty="0"/>
              <a:t>“altar of incense” should be translated censer which goes with the High Priest into The Holy of Holies on the Day of Atonement once a year</a:t>
            </a:r>
          </a:p>
          <a:p>
            <a:r>
              <a:rPr lang="en-US" dirty="0"/>
              <a:t>Behind the Veil – where the Ark of the Covenant was located. God’s presence</a:t>
            </a:r>
          </a:p>
          <a:p>
            <a:r>
              <a:rPr lang="en-US" dirty="0"/>
              <a:t>Ark contained: Aaron’s rod that budded, manna, stone tablets/the Law</a:t>
            </a:r>
          </a:p>
          <a:p>
            <a:r>
              <a:rPr lang="en-US" dirty="0"/>
              <a:t>The Mercy Seat covered the ark and God’s presence dwelt between the angels</a:t>
            </a:r>
          </a:p>
          <a:p>
            <a:pPr marL="0" indent="0">
              <a:buNone/>
            </a:pPr>
            <a:endParaRPr lang="en-US" dirty="0"/>
          </a:p>
        </p:txBody>
      </p:sp>
    </p:spTree>
    <p:extLst>
      <p:ext uri="{BB962C8B-B14F-4D97-AF65-F5344CB8AC3E}">
        <p14:creationId xmlns:p14="http://schemas.microsoft.com/office/powerpoint/2010/main" val="570818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D99C6-86C8-9D3A-6B53-7A80C696F25D}"/>
              </a:ext>
            </a:extLst>
          </p:cNvPr>
          <p:cNvSpPr>
            <a:spLocks noGrp="1"/>
          </p:cNvSpPr>
          <p:nvPr>
            <p:ph type="title"/>
          </p:nvPr>
        </p:nvSpPr>
        <p:spPr/>
        <p:txBody>
          <a:bodyPr/>
          <a:lstStyle/>
          <a:p>
            <a:r>
              <a:rPr lang="en-US" dirty="0"/>
              <a:t>Holy of Holies</a:t>
            </a:r>
          </a:p>
        </p:txBody>
      </p:sp>
      <p:sp>
        <p:nvSpPr>
          <p:cNvPr id="3" name="Content Placeholder 2">
            <a:extLst>
              <a:ext uri="{FF2B5EF4-FFF2-40B4-BE49-F238E27FC236}">
                <a16:creationId xmlns:a16="http://schemas.microsoft.com/office/drawing/2014/main" id="{0E32F67E-6F83-5C83-1ADA-9330011E52B6}"/>
              </a:ext>
            </a:extLst>
          </p:cNvPr>
          <p:cNvSpPr>
            <a:spLocks noGrp="1"/>
          </p:cNvSpPr>
          <p:nvPr>
            <p:ph idx="1"/>
          </p:nvPr>
        </p:nvSpPr>
        <p:spPr/>
        <p:txBody>
          <a:bodyPr/>
          <a:lstStyle/>
          <a:p>
            <a:r>
              <a:rPr lang="en-US" dirty="0"/>
              <a:t>High Priest entered AFTER offering a blood sacrifice for his sins and the peoples’ sins of omission </a:t>
            </a:r>
          </a:p>
          <a:p>
            <a:r>
              <a:rPr lang="en-US" dirty="0"/>
              <a:t>No one could enter without blood (of bulls and goats)</a:t>
            </a:r>
          </a:p>
          <a:p>
            <a:r>
              <a:rPr lang="en-US" dirty="0"/>
              <a:t>Only ONE could enter… into the presence of God</a:t>
            </a:r>
          </a:p>
          <a:p>
            <a:r>
              <a:rPr lang="en-US" dirty="0"/>
              <a:t>Only once a year…..into the presence of God</a:t>
            </a:r>
          </a:p>
          <a:p>
            <a:r>
              <a:rPr lang="en-US" dirty="0"/>
              <a:t>Only for sins committed in ignorance</a:t>
            </a:r>
          </a:p>
          <a:p>
            <a:r>
              <a:rPr lang="en-US" dirty="0"/>
              <a:t>Sin offerings for knowingly committed offenses were offered in the outer Tabernacle daily but never gave them a clean conscience. Needed “better”</a:t>
            </a:r>
          </a:p>
          <a:p>
            <a:r>
              <a:rPr lang="en-US" dirty="0"/>
              <a:t>There was NO offering for deliberate sin. Those people were cut off from God and Israel.</a:t>
            </a:r>
          </a:p>
          <a:p>
            <a:endParaRPr lang="en-US" dirty="0"/>
          </a:p>
        </p:txBody>
      </p:sp>
    </p:spTree>
    <p:extLst>
      <p:ext uri="{BB962C8B-B14F-4D97-AF65-F5344CB8AC3E}">
        <p14:creationId xmlns:p14="http://schemas.microsoft.com/office/powerpoint/2010/main" val="1277975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D27CC-4E74-B0DD-21B1-5273E4B457F1}"/>
              </a:ext>
            </a:extLst>
          </p:cNvPr>
          <p:cNvSpPr>
            <a:spLocks noGrp="1"/>
          </p:cNvSpPr>
          <p:nvPr>
            <p:ph type="title"/>
          </p:nvPr>
        </p:nvSpPr>
        <p:spPr/>
        <p:txBody>
          <a:bodyPr/>
          <a:lstStyle/>
          <a:p>
            <a:r>
              <a:rPr lang="en-US" dirty="0"/>
              <a:t>Hebrews 9:8-10</a:t>
            </a:r>
          </a:p>
        </p:txBody>
      </p:sp>
      <p:sp>
        <p:nvSpPr>
          <p:cNvPr id="3" name="Content Placeholder 2">
            <a:extLst>
              <a:ext uri="{FF2B5EF4-FFF2-40B4-BE49-F238E27FC236}">
                <a16:creationId xmlns:a16="http://schemas.microsoft.com/office/drawing/2014/main" id="{C3E284A5-15A6-DBFA-A6FF-B57CE2744710}"/>
              </a:ext>
            </a:extLst>
          </p:cNvPr>
          <p:cNvSpPr>
            <a:spLocks noGrp="1"/>
          </p:cNvSpPr>
          <p:nvPr>
            <p:ph idx="1"/>
          </p:nvPr>
        </p:nvSpPr>
        <p:spPr/>
        <p:txBody>
          <a:bodyPr>
            <a:normAutofit lnSpcReduction="10000"/>
          </a:bodyPr>
          <a:lstStyle/>
          <a:p>
            <a:r>
              <a:rPr lang="en-US" b="1" dirty="0"/>
              <a:t>Vs. 8 </a:t>
            </a:r>
            <a:r>
              <a:rPr lang="en-US" dirty="0"/>
              <a:t>Why does the author say, “The Holy Spirit is signifying this…”?</a:t>
            </a:r>
          </a:p>
          <a:p>
            <a:r>
              <a:rPr lang="en-US" dirty="0"/>
              <a:t>Why reference the “Holy Spirit”?</a:t>
            </a:r>
          </a:p>
          <a:p>
            <a:r>
              <a:rPr lang="en-US" dirty="0"/>
              <a:t>What was in “the holy place”?   </a:t>
            </a:r>
          </a:p>
          <a:p>
            <a:r>
              <a:rPr lang="en-US" dirty="0"/>
              <a:t>The presence of God…..and the way into THAT has not yet been disclosed WHILE the outer tabernacle is still standing (which it was until 70AD)</a:t>
            </a:r>
          </a:p>
          <a:p>
            <a:r>
              <a:rPr lang="en-US" dirty="0"/>
              <a:t>Hebrews is written between 60AD and 70AD</a:t>
            </a:r>
          </a:p>
          <a:p>
            <a:r>
              <a:rPr lang="en-US" dirty="0"/>
              <a:t>Levitical system of worship is still going on…..though it shouldn’t be</a:t>
            </a:r>
          </a:p>
          <a:p>
            <a:r>
              <a:rPr lang="en-US" dirty="0"/>
              <a:t>The author is gently giving timely information to the Hebrew people. This time of the Old Covenant is PAST! Now it’s only a “symbol”.</a:t>
            </a:r>
          </a:p>
          <a:p>
            <a:r>
              <a:rPr lang="en-US" dirty="0"/>
              <a:t>A time of reformation HAS COME, which DOES make the worshiper perfect in conscience. The old sacrifices and gifts can’t! BETTER COVENANT!!!</a:t>
            </a:r>
          </a:p>
        </p:txBody>
      </p:sp>
    </p:spTree>
    <p:extLst>
      <p:ext uri="{BB962C8B-B14F-4D97-AF65-F5344CB8AC3E}">
        <p14:creationId xmlns:p14="http://schemas.microsoft.com/office/powerpoint/2010/main" val="2870109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D31087-5C8B-E49B-C54A-DC4B9EEA327B}"/>
              </a:ext>
            </a:extLst>
          </p:cNvPr>
          <p:cNvSpPr>
            <a:spLocks noGrp="1"/>
          </p:cNvSpPr>
          <p:nvPr>
            <p:ph type="title"/>
          </p:nvPr>
        </p:nvSpPr>
        <p:spPr/>
        <p:txBody>
          <a:bodyPr/>
          <a:lstStyle/>
          <a:p>
            <a:r>
              <a:rPr lang="en-US" dirty="0"/>
              <a:t>Hebrews 9:11-14</a:t>
            </a:r>
          </a:p>
        </p:txBody>
      </p:sp>
      <p:sp>
        <p:nvSpPr>
          <p:cNvPr id="3" name="Content Placeholder 2">
            <a:extLst>
              <a:ext uri="{FF2B5EF4-FFF2-40B4-BE49-F238E27FC236}">
                <a16:creationId xmlns:a16="http://schemas.microsoft.com/office/drawing/2014/main" id="{BFEF0882-F168-5451-0529-C24AAF062398}"/>
              </a:ext>
            </a:extLst>
          </p:cNvPr>
          <p:cNvSpPr>
            <a:spLocks noGrp="1"/>
          </p:cNvSpPr>
          <p:nvPr>
            <p:ph idx="1"/>
          </p:nvPr>
        </p:nvSpPr>
        <p:spPr/>
        <p:txBody>
          <a:bodyPr/>
          <a:lstStyle/>
          <a:p>
            <a:r>
              <a:rPr lang="en-US" b="1" dirty="0"/>
              <a:t>“But when Christ appeared” </a:t>
            </a:r>
            <a:r>
              <a:rPr lang="en-US" dirty="0"/>
              <a:t>THIS is the time of reformation in </a:t>
            </a:r>
            <a:r>
              <a:rPr lang="en-US" b="1" dirty="0"/>
              <a:t>vs. 10</a:t>
            </a:r>
          </a:p>
          <a:p>
            <a:r>
              <a:rPr lang="en-US" dirty="0"/>
              <a:t>He appears “as a high priest of good things to come”. The New Covenant</a:t>
            </a:r>
          </a:p>
          <a:p>
            <a:r>
              <a:rPr lang="en-US" dirty="0"/>
              <a:t>He IS mankind’s High Priest. Not just the Jews. He is from the tribe of Judah, not Levi and He enters through His own blood, not the blood of bulls and goats which can NEVER take away sins. His blood is BETTER</a:t>
            </a:r>
          </a:p>
          <a:p>
            <a:r>
              <a:rPr lang="en-US" dirty="0"/>
              <a:t>He enters through the greater and more perfect tabernacle NOT made with hands because it is in heaven (so is nothing in heaven made with hands?)</a:t>
            </a:r>
          </a:p>
          <a:p>
            <a:r>
              <a:rPr lang="en-US" dirty="0"/>
              <a:t>He enters ONCE for ALL having obtained:  Finished. Done. Completed.</a:t>
            </a:r>
          </a:p>
          <a:p>
            <a:r>
              <a:rPr lang="en-US" dirty="0"/>
              <a:t>He obtained eternal redemption. No more once a year or daily.  BETTER!</a:t>
            </a:r>
          </a:p>
          <a:p>
            <a:r>
              <a:rPr lang="en-US" dirty="0"/>
              <a:t>He IS able to cleanse our conscience from sin through the Holy Spirit.</a:t>
            </a:r>
          </a:p>
        </p:txBody>
      </p:sp>
    </p:spTree>
    <p:extLst>
      <p:ext uri="{BB962C8B-B14F-4D97-AF65-F5344CB8AC3E}">
        <p14:creationId xmlns:p14="http://schemas.microsoft.com/office/powerpoint/2010/main" val="3071997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5C862-0C14-1108-CD75-EF20AD6D7468}"/>
              </a:ext>
            </a:extLst>
          </p:cNvPr>
          <p:cNvSpPr>
            <a:spLocks noGrp="1"/>
          </p:cNvSpPr>
          <p:nvPr>
            <p:ph type="title"/>
          </p:nvPr>
        </p:nvSpPr>
        <p:spPr/>
        <p:txBody>
          <a:bodyPr/>
          <a:lstStyle/>
          <a:p>
            <a:r>
              <a:rPr lang="en-US" dirty="0"/>
              <a:t>Hebrews 9:15-22</a:t>
            </a:r>
          </a:p>
        </p:txBody>
      </p:sp>
      <p:sp>
        <p:nvSpPr>
          <p:cNvPr id="3" name="Content Placeholder 2">
            <a:extLst>
              <a:ext uri="{FF2B5EF4-FFF2-40B4-BE49-F238E27FC236}">
                <a16:creationId xmlns:a16="http://schemas.microsoft.com/office/drawing/2014/main" id="{7EFEA856-1D0A-1673-041A-67108F75B981}"/>
              </a:ext>
            </a:extLst>
          </p:cNvPr>
          <p:cNvSpPr>
            <a:spLocks noGrp="1"/>
          </p:cNvSpPr>
          <p:nvPr>
            <p:ph idx="1"/>
          </p:nvPr>
        </p:nvSpPr>
        <p:spPr/>
        <p:txBody>
          <a:bodyPr/>
          <a:lstStyle/>
          <a:p>
            <a:r>
              <a:rPr lang="en-US" b="1" dirty="0"/>
              <a:t>“For this reason”: </a:t>
            </a:r>
            <a:r>
              <a:rPr lang="en-US" dirty="0"/>
              <a:t>Our conscience is cleansed so we can serve the living God</a:t>
            </a:r>
          </a:p>
          <a:p>
            <a:r>
              <a:rPr lang="en-US" dirty="0"/>
              <a:t>Jesus is the mediator of the New Covenant – BETTER</a:t>
            </a:r>
          </a:p>
          <a:p>
            <a:r>
              <a:rPr lang="en-US" dirty="0"/>
              <a:t>The promise can now be received – the eternal inheritance</a:t>
            </a:r>
          </a:p>
          <a:p>
            <a:r>
              <a:rPr lang="en-US" dirty="0"/>
              <a:t>An inheritance is received when the “will” is ratified due to the death of the one giving the inheritance. But a death must occur to enact the will.</a:t>
            </a:r>
          </a:p>
          <a:p>
            <a:r>
              <a:rPr lang="en-US" dirty="0"/>
              <a:t>The first covenant; the Law, was inaugurated with blood (death)</a:t>
            </a:r>
          </a:p>
          <a:p>
            <a:r>
              <a:rPr lang="en-US" dirty="0"/>
              <a:t>Moses sprinkled both the Tabernacle and all the vessels of the ministry with blood.</a:t>
            </a:r>
          </a:p>
          <a:p>
            <a:r>
              <a:rPr lang="en-US" dirty="0"/>
              <a:t>“All things are cleansed with blood. No blood. No forgiveness.”</a:t>
            </a:r>
          </a:p>
        </p:txBody>
      </p:sp>
    </p:spTree>
    <p:extLst>
      <p:ext uri="{BB962C8B-B14F-4D97-AF65-F5344CB8AC3E}">
        <p14:creationId xmlns:p14="http://schemas.microsoft.com/office/powerpoint/2010/main" val="4104373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EE7A0-2944-3FD0-A2F7-159777AD85E4}"/>
              </a:ext>
            </a:extLst>
          </p:cNvPr>
          <p:cNvSpPr>
            <a:spLocks noGrp="1"/>
          </p:cNvSpPr>
          <p:nvPr>
            <p:ph type="title"/>
          </p:nvPr>
        </p:nvSpPr>
        <p:spPr/>
        <p:txBody>
          <a:bodyPr/>
          <a:lstStyle/>
          <a:p>
            <a:r>
              <a:rPr lang="en-US" dirty="0"/>
              <a:t>Hebrews 9:23-28</a:t>
            </a:r>
          </a:p>
        </p:txBody>
      </p:sp>
      <p:sp>
        <p:nvSpPr>
          <p:cNvPr id="3" name="Content Placeholder 2">
            <a:extLst>
              <a:ext uri="{FF2B5EF4-FFF2-40B4-BE49-F238E27FC236}">
                <a16:creationId xmlns:a16="http://schemas.microsoft.com/office/drawing/2014/main" id="{A3B18E14-59E3-BA12-00AE-0E38E5B45A44}"/>
              </a:ext>
            </a:extLst>
          </p:cNvPr>
          <p:cNvSpPr>
            <a:spLocks noGrp="1"/>
          </p:cNvSpPr>
          <p:nvPr>
            <p:ph idx="1"/>
          </p:nvPr>
        </p:nvSpPr>
        <p:spPr/>
        <p:txBody>
          <a:bodyPr/>
          <a:lstStyle/>
          <a:p>
            <a:r>
              <a:rPr lang="en-US" b="1" dirty="0"/>
              <a:t>Therefore:</a:t>
            </a:r>
            <a:r>
              <a:rPr lang="en-US" dirty="0"/>
              <a:t> the copies of the things in the earthly Tabernacle, a mere copy of the true one, had to be cleansed with blood just like the things in the heavenly one</a:t>
            </a:r>
          </a:p>
          <a:p>
            <a:r>
              <a:rPr lang="en-US" b="1" dirty="0"/>
              <a:t>BUT:</a:t>
            </a:r>
            <a:r>
              <a:rPr lang="en-US" dirty="0"/>
              <a:t> the heavenly things had to be cleansed with BETTER blood. Perfect blood because heaven is perfect. </a:t>
            </a:r>
          </a:p>
          <a:p>
            <a:r>
              <a:rPr lang="en-US" dirty="0"/>
              <a:t>Christ entered into heaven itself. Once. For all. With perfect blood. Never to offer His blood again. He has put away sin by the sacrifice of Himself.</a:t>
            </a:r>
          </a:p>
          <a:p>
            <a:r>
              <a:rPr lang="en-US" dirty="0"/>
              <a:t>Judgment is once for man.  Christ’s sin offering is once, for all time.</a:t>
            </a:r>
          </a:p>
          <a:p>
            <a:r>
              <a:rPr lang="en-US" dirty="0"/>
              <a:t>When He returns, He will not reference sin to those who eagerly await Him</a:t>
            </a:r>
          </a:p>
          <a:p>
            <a:r>
              <a:rPr lang="en-US" dirty="0"/>
              <a:t>His 2</a:t>
            </a:r>
            <a:r>
              <a:rPr lang="en-US" baseline="30000" dirty="0"/>
              <a:t>nd</a:t>
            </a:r>
            <a:r>
              <a:rPr lang="en-US" dirty="0"/>
              <a:t> coming, for those that eagerly await Him, is for salvation.</a:t>
            </a:r>
          </a:p>
        </p:txBody>
      </p:sp>
    </p:spTree>
    <p:extLst>
      <p:ext uri="{BB962C8B-B14F-4D97-AF65-F5344CB8AC3E}">
        <p14:creationId xmlns:p14="http://schemas.microsoft.com/office/powerpoint/2010/main" val="1008437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5F10F-0E79-EE56-4EFE-88BC18834D2B}"/>
              </a:ext>
            </a:extLst>
          </p:cNvPr>
          <p:cNvSpPr>
            <a:spLocks noGrp="1"/>
          </p:cNvSpPr>
          <p:nvPr>
            <p:ph type="title"/>
          </p:nvPr>
        </p:nvSpPr>
        <p:spPr/>
        <p:txBody>
          <a:bodyPr/>
          <a:lstStyle/>
          <a:p>
            <a:r>
              <a:rPr lang="en-US" dirty="0"/>
              <a:t>Hebrews 10:1-4</a:t>
            </a:r>
          </a:p>
        </p:txBody>
      </p:sp>
      <p:sp>
        <p:nvSpPr>
          <p:cNvPr id="3" name="Content Placeholder 2">
            <a:extLst>
              <a:ext uri="{FF2B5EF4-FFF2-40B4-BE49-F238E27FC236}">
                <a16:creationId xmlns:a16="http://schemas.microsoft.com/office/drawing/2014/main" id="{353D8365-03C1-838A-4D2B-8387FDC19612}"/>
              </a:ext>
            </a:extLst>
          </p:cNvPr>
          <p:cNvSpPr>
            <a:spLocks noGrp="1"/>
          </p:cNvSpPr>
          <p:nvPr>
            <p:ph idx="1"/>
          </p:nvPr>
        </p:nvSpPr>
        <p:spPr/>
        <p:txBody>
          <a:bodyPr/>
          <a:lstStyle/>
          <a:p>
            <a:r>
              <a:rPr lang="en-US" dirty="0"/>
              <a:t>The Old. The Law, was only a shadow of good things to come</a:t>
            </a:r>
          </a:p>
          <a:p>
            <a:r>
              <a:rPr lang="en-US" dirty="0"/>
              <a:t>Shadows project the “real” but are NOT the reality</a:t>
            </a:r>
          </a:p>
          <a:p>
            <a:r>
              <a:rPr lang="en-US" dirty="0"/>
              <a:t>The worshippers under the Law still had a consciousness of sins. Every. Year!</a:t>
            </a:r>
          </a:p>
          <a:p>
            <a:r>
              <a:rPr lang="en-US" dirty="0"/>
              <a:t>Their yearly sacrifices could never “take away sins”</a:t>
            </a:r>
          </a:p>
          <a:p>
            <a:r>
              <a:rPr lang="en-US" dirty="0"/>
              <a:t>The Law could not eradicate guilt – only cover the offense</a:t>
            </a:r>
          </a:p>
          <a:p>
            <a:r>
              <a:rPr lang="en-US" dirty="0"/>
              <a:t>Jesus removes sin and “what God removes STAYS removed”.</a:t>
            </a:r>
          </a:p>
          <a:p>
            <a:r>
              <a:rPr lang="en-US" dirty="0"/>
              <a:t>The Law could not “make perfect” those who draw near</a:t>
            </a:r>
          </a:p>
          <a:p>
            <a:r>
              <a:rPr lang="en-US" dirty="0"/>
              <a:t>Who are “those that draw near”?</a:t>
            </a:r>
          </a:p>
          <a:p>
            <a:r>
              <a:rPr lang="en-US" dirty="0"/>
              <a:t>People. Believers. “Make perfect” is to bring to completion (pirate’s telescope)</a:t>
            </a:r>
          </a:p>
        </p:txBody>
      </p:sp>
    </p:spTree>
    <p:extLst>
      <p:ext uri="{BB962C8B-B14F-4D97-AF65-F5344CB8AC3E}">
        <p14:creationId xmlns:p14="http://schemas.microsoft.com/office/powerpoint/2010/main" val="3723459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2F361-09E2-9F79-239E-38B799463F59}"/>
              </a:ext>
            </a:extLst>
          </p:cNvPr>
          <p:cNvSpPr>
            <a:spLocks noGrp="1"/>
          </p:cNvSpPr>
          <p:nvPr>
            <p:ph type="title"/>
          </p:nvPr>
        </p:nvSpPr>
        <p:spPr/>
        <p:txBody>
          <a:bodyPr/>
          <a:lstStyle/>
          <a:p>
            <a:r>
              <a:rPr lang="en-US" dirty="0"/>
              <a:t>Hebrews 10:5-10</a:t>
            </a:r>
          </a:p>
        </p:txBody>
      </p:sp>
      <p:sp>
        <p:nvSpPr>
          <p:cNvPr id="3" name="Content Placeholder 2">
            <a:extLst>
              <a:ext uri="{FF2B5EF4-FFF2-40B4-BE49-F238E27FC236}">
                <a16:creationId xmlns:a16="http://schemas.microsoft.com/office/drawing/2014/main" id="{4D8E96FA-8B6C-BA3D-FF20-CFF70E300CB8}"/>
              </a:ext>
            </a:extLst>
          </p:cNvPr>
          <p:cNvSpPr>
            <a:spLocks noGrp="1"/>
          </p:cNvSpPr>
          <p:nvPr>
            <p:ph idx="1"/>
          </p:nvPr>
        </p:nvSpPr>
        <p:spPr/>
        <p:txBody>
          <a:bodyPr/>
          <a:lstStyle/>
          <a:p>
            <a:r>
              <a:rPr lang="en-US" b="1" dirty="0"/>
              <a:t>Therefore: </a:t>
            </a:r>
            <a:r>
              <a:rPr lang="en-US" dirty="0"/>
              <a:t>since the blood of bulls and goats can’t take away sin</a:t>
            </a:r>
          </a:p>
          <a:p>
            <a:r>
              <a:rPr lang="en-US" dirty="0"/>
              <a:t>When He comes into the world. Who? Jesus Christ. Time has now changed</a:t>
            </a:r>
          </a:p>
          <a:p>
            <a:r>
              <a:rPr lang="en-US" dirty="0"/>
              <a:t>He takes away the first – The Law/Old – in order to establish the second.</a:t>
            </a:r>
          </a:p>
          <a:p>
            <a:r>
              <a:rPr lang="en-US" dirty="0"/>
              <a:t>“By this will”: Will of the Father. His plan from the foundation of the world</a:t>
            </a:r>
          </a:p>
          <a:p>
            <a:r>
              <a:rPr lang="en-US" dirty="0"/>
              <a:t>His body was prepared, before the foundation of the world, to provide our sanctification. Complete. Once for all.</a:t>
            </a:r>
          </a:p>
          <a:p>
            <a:r>
              <a:rPr lang="en-US" dirty="0"/>
              <a:t>Sanctification happens at salvation, and the transformation continues until we get our glorified body in heaven.</a:t>
            </a:r>
          </a:p>
          <a:p>
            <a:endParaRPr lang="en-US" dirty="0"/>
          </a:p>
        </p:txBody>
      </p:sp>
    </p:spTree>
    <p:extLst>
      <p:ext uri="{BB962C8B-B14F-4D97-AF65-F5344CB8AC3E}">
        <p14:creationId xmlns:p14="http://schemas.microsoft.com/office/powerpoint/2010/main" val="759946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134</TotalTime>
  <Words>1646</Words>
  <Application>Microsoft Office PowerPoint</Application>
  <PresentationFormat>Widescreen</PresentationFormat>
  <Paragraphs>109</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Trebuchet MS</vt:lpstr>
      <vt:lpstr>Wingdings 3</vt:lpstr>
      <vt:lpstr>Facet</vt:lpstr>
      <vt:lpstr>Covenant</vt:lpstr>
      <vt:lpstr>Hebrews 9:1-7</vt:lpstr>
      <vt:lpstr>Holy of Holies</vt:lpstr>
      <vt:lpstr>Hebrews 9:8-10</vt:lpstr>
      <vt:lpstr>Hebrews 9:11-14</vt:lpstr>
      <vt:lpstr>Hebrews 9:15-22</vt:lpstr>
      <vt:lpstr>Hebrews 9:23-28</vt:lpstr>
      <vt:lpstr>Hebrews 10:1-4</vt:lpstr>
      <vt:lpstr>Hebrews 10:5-10</vt:lpstr>
      <vt:lpstr>“Takes Away” “Put Away” </vt:lpstr>
      <vt:lpstr>Is “take away” the same as “covered”?</vt:lpstr>
      <vt:lpstr>Hebrews 10:11-18</vt:lpstr>
      <vt:lpstr>Hebrews 10:19-25</vt:lpstr>
      <vt:lpstr>Application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29</cp:revision>
  <dcterms:created xsi:type="dcterms:W3CDTF">2026-04-28T12:13:45Z</dcterms:created>
  <dcterms:modified xsi:type="dcterms:W3CDTF">2026-04-28T14:28:21Z</dcterms:modified>
</cp:coreProperties>
</file>