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958101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3513042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50631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993028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772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463558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24366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2465799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1381883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F9ABB6-1877-4A7D-8F4F-E0976FB38FA3}"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2358087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F9ABB6-1877-4A7D-8F4F-E0976FB38FA3}"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21398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F9ABB6-1877-4A7D-8F4F-E0976FB38FA3}" type="datetimeFigureOut">
              <a:rPr lang="en-US" smtClean="0"/>
              <a:t>3/11/2026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1428265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F9ABB6-1877-4A7D-8F4F-E0976FB38FA3}" type="datetimeFigureOut">
              <a:rPr lang="en-US" smtClean="0"/>
              <a:t>3/11/2026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2975906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F9ABB6-1877-4A7D-8F4F-E0976FB38FA3}" type="datetimeFigureOut">
              <a:rPr lang="en-US" smtClean="0"/>
              <a:t>3/11/2026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313370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F9ABB6-1877-4A7D-8F4F-E0976FB38FA3}"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460251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F9ABB6-1877-4A7D-8F4F-E0976FB38FA3}"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29970-565E-4BC3-906C-B004BCC6F614}" type="slidenum">
              <a:rPr lang="en-US" smtClean="0"/>
              <a:t>‹#›</a:t>
            </a:fld>
            <a:endParaRPr lang="en-US"/>
          </a:p>
        </p:txBody>
      </p:sp>
    </p:spTree>
    <p:extLst>
      <p:ext uri="{BB962C8B-B14F-4D97-AF65-F5344CB8AC3E}">
        <p14:creationId xmlns:p14="http://schemas.microsoft.com/office/powerpoint/2010/main" val="3281473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4F9ABB6-1877-4A7D-8F4F-E0976FB38FA3}" type="datetimeFigureOut">
              <a:rPr lang="en-US" smtClean="0"/>
              <a:t>3/11/2026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3D29970-565E-4BC3-906C-B004BCC6F614}" type="slidenum">
              <a:rPr lang="en-US" smtClean="0"/>
              <a:t>‹#›</a:t>
            </a:fld>
            <a:endParaRPr lang="en-US"/>
          </a:p>
        </p:txBody>
      </p:sp>
    </p:spTree>
    <p:extLst>
      <p:ext uri="{BB962C8B-B14F-4D97-AF65-F5344CB8AC3E}">
        <p14:creationId xmlns:p14="http://schemas.microsoft.com/office/powerpoint/2010/main" val="7326860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970D2-0EAE-40ED-1D93-549BB32036C5}"/>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19BEA4B2-574E-FBCF-5AE4-90C18115028E}"/>
              </a:ext>
            </a:extLst>
          </p:cNvPr>
          <p:cNvSpPr>
            <a:spLocks noGrp="1"/>
          </p:cNvSpPr>
          <p:nvPr>
            <p:ph type="subTitle" idx="1"/>
          </p:nvPr>
        </p:nvSpPr>
        <p:spPr/>
        <p:txBody>
          <a:bodyPr/>
          <a:lstStyle/>
          <a:p>
            <a:r>
              <a:rPr lang="en-US" dirty="0"/>
              <a:t>Lesson 4</a:t>
            </a:r>
          </a:p>
        </p:txBody>
      </p:sp>
    </p:spTree>
    <p:extLst>
      <p:ext uri="{BB962C8B-B14F-4D97-AF65-F5344CB8AC3E}">
        <p14:creationId xmlns:p14="http://schemas.microsoft.com/office/powerpoint/2010/main" val="3084869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8F6F8-3FC7-230D-3DBC-AA40DB2ADE80}"/>
              </a:ext>
            </a:extLst>
          </p:cNvPr>
          <p:cNvSpPr>
            <a:spLocks noGrp="1"/>
          </p:cNvSpPr>
          <p:nvPr>
            <p:ph type="title"/>
          </p:nvPr>
        </p:nvSpPr>
        <p:spPr/>
        <p:txBody>
          <a:bodyPr/>
          <a:lstStyle/>
          <a:p>
            <a:r>
              <a:rPr lang="en-US" dirty="0"/>
              <a:t>Relationship between “Faith”/ “Obey”</a:t>
            </a:r>
          </a:p>
        </p:txBody>
      </p:sp>
      <p:sp>
        <p:nvSpPr>
          <p:cNvPr id="3" name="Content Placeholder 2">
            <a:extLst>
              <a:ext uri="{FF2B5EF4-FFF2-40B4-BE49-F238E27FC236}">
                <a16:creationId xmlns:a16="http://schemas.microsoft.com/office/drawing/2014/main" id="{45B594FA-B8C3-8100-5C2F-38B84287E224}"/>
              </a:ext>
            </a:extLst>
          </p:cNvPr>
          <p:cNvSpPr>
            <a:spLocks noGrp="1"/>
          </p:cNvSpPr>
          <p:nvPr>
            <p:ph idx="1"/>
          </p:nvPr>
        </p:nvSpPr>
        <p:spPr/>
        <p:txBody>
          <a:bodyPr/>
          <a:lstStyle/>
          <a:p>
            <a:r>
              <a:rPr lang="en-US" b="1" dirty="0"/>
              <a:t>“Belief” </a:t>
            </a:r>
            <a:r>
              <a:rPr lang="en-US" dirty="0"/>
              <a:t>and </a:t>
            </a:r>
            <a:r>
              <a:rPr lang="en-US" b="1" dirty="0"/>
              <a:t>“Faith” </a:t>
            </a:r>
            <a:r>
              <a:rPr lang="en-US" dirty="0"/>
              <a:t>are the same word in Greek: </a:t>
            </a:r>
            <a:r>
              <a:rPr lang="en-US" dirty="0" err="1"/>
              <a:t>pistis</a:t>
            </a:r>
            <a:r>
              <a:rPr lang="en-US" dirty="0"/>
              <a:t> – a firm conviction which results in a personal surrender and a conduct inspired by that surrender.  (Vines)</a:t>
            </a:r>
          </a:p>
          <a:p>
            <a:r>
              <a:rPr lang="en-US" dirty="0"/>
              <a:t>It involves behavior.  </a:t>
            </a:r>
          </a:p>
          <a:p>
            <a:r>
              <a:rPr lang="en-US" dirty="0"/>
              <a:t>“Believe” is the verb: </a:t>
            </a:r>
            <a:r>
              <a:rPr lang="en-US" dirty="0" err="1"/>
              <a:t>pisteuo</a:t>
            </a:r>
            <a:r>
              <a:rPr lang="en-US" dirty="0"/>
              <a:t> – same basic definition, but with action</a:t>
            </a:r>
          </a:p>
          <a:p>
            <a:r>
              <a:rPr lang="en-US" b="1" dirty="0"/>
              <a:t>Acts 6:7 </a:t>
            </a:r>
            <a:r>
              <a:rPr lang="en-US" dirty="0"/>
              <a:t>A great many PRIESTS were becoming obedient to the faith</a:t>
            </a:r>
          </a:p>
          <a:p>
            <a:r>
              <a:rPr lang="en-US" dirty="0"/>
              <a:t>If one has faith, then obedience is a by-product</a:t>
            </a:r>
          </a:p>
          <a:p>
            <a:r>
              <a:rPr lang="en-US" b="1" dirty="0"/>
              <a:t>Rom. 2:8; 2 Thess. 1:8 </a:t>
            </a:r>
            <a:r>
              <a:rPr lang="en-US" dirty="0"/>
              <a:t>These people are opposite of those who obey</a:t>
            </a:r>
          </a:p>
        </p:txBody>
      </p:sp>
    </p:spTree>
    <p:extLst>
      <p:ext uri="{BB962C8B-B14F-4D97-AF65-F5344CB8AC3E}">
        <p14:creationId xmlns:p14="http://schemas.microsoft.com/office/powerpoint/2010/main" val="3918095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25DFF-453A-456B-2041-EAC0A300E66C}"/>
              </a:ext>
            </a:extLst>
          </p:cNvPr>
          <p:cNvSpPr>
            <a:spLocks noGrp="1"/>
          </p:cNvSpPr>
          <p:nvPr>
            <p:ph type="title"/>
          </p:nvPr>
        </p:nvSpPr>
        <p:spPr/>
        <p:txBody>
          <a:bodyPr/>
          <a:lstStyle/>
          <a:p>
            <a:r>
              <a:rPr lang="en-US" dirty="0"/>
              <a:t>Rest</a:t>
            </a:r>
          </a:p>
        </p:txBody>
      </p:sp>
      <p:sp>
        <p:nvSpPr>
          <p:cNvPr id="3" name="Content Placeholder 2">
            <a:extLst>
              <a:ext uri="{FF2B5EF4-FFF2-40B4-BE49-F238E27FC236}">
                <a16:creationId xmlns:a16="http://schemas.microsoft.com/office/drawing/2014/main" id="{80403A37-BB06-640E-3CB7-CA3EC6B8B22A}"/>
              </a:ext>
            </a:extLst>
          </p:cNvPr>
          <p:cNvSpPr>
            <a:spLocks noGrp="1"/>
          </p:cNvSpPr>
          <p:nvPr>
            <p:ph idx="1"/>
          </p:nvPr>
        </p:nvSpPr>
        <p:spPr/>
        <p:txBody>
          <a:bodyPr/>
          <a:lstStyle/>
          <a:p>
            <a:r>
              <a:rPr lang="en-US" b="1" dirty="0"/>
              <a:t>Heb. 3:18-19 </a:t>
            </a:r>
            <a:r>
              <a:rPr lang="en-US" dirty="0"/>
              <a:t>Unbelief is equated with disobedience and disqualification from God’s rest</a:t>
            </a:r>
          </a:p>
          <a:p>
            <a:r>
              <a:rPr lang="en-US" b="1" dirty="0"/>
              <a:t>“Rest”: </a:t>
            </a:r>
            <a:r>
              <a:rPr lang="en-US" dirty="0" err="1"/>
              <a:t>katapausis</a:t>
            </a:r>
            <a:r>
              <a:rPr lang="en-US" dirty="0"/>
              <a:t> – Abode. The heavenly blessedness in which God dwells, and of which He has promised to make persevering believers in Christ partakers after the toils and trials of life on earth are ended.</a:t>
            </a:r>
          </a:p>
          <a:p>
            <a:r>
              <a:rPr lang="en-US" dirty="0"/>
              <a:t>“Unbelief blocks rest; faith appropriates it.” </a:t>
            </a:r>
            <a:r>
              <a:rPr lang="en-US" dirty="0" err="1"/>
              <a:t>Biblehub</a:t>
            </a:r>
            <a:endParaRPr lang="en-US" dirty="0"/>
          </a:p>
          <a:p>
            <a:r>
              <a:rPr lang="en-US" dirty="0"/>
              <a:t>Once we enter into salvation, our Covenant relationship with Christ, we have serious responsibilities and consequences that come with either obeying those commands…..or not.</a:t>
            </a:r>
          </a:p>
          <a:p>
            <a:r>
              <a:rPr lang="en-US" dirty="0"/>
              <a:t>May we never look at our Covenant with Christ the same ever again.</a:t>
            </a:r>
          </a:p>
        </p:txBody>
      </p:sp>
    </p:spTree>
    <p:extLst>
      <p:ext uri="{BB962C8B-B14F-4D97-AF65-F5344CB8AC3E}">
        <p14:creationId xmlns:p14="http://schemas.microsoft.com/office/powerpoint/2010/main" val="358162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E5735-15E3-DFE1-F204-187AE3F1ED45}"/>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015F065E-5B20-9E25-B12E-1DAF3E4EB1AB}"/>
              </a:ext>
            </a:extLst>
          </p:cNvPr>
          <p:cNvSpPr>
            <a:spLocks noGrp="1"/>
          </p:cNvSpPr>
          <p:nvPr>
            <p:ph idx="1"/>
          </p:nvPr>
        </p:nvSpPr>
        <p:spPr/>
        <p:txBody>
          <a:bodyPr/>
          <a:lstStyle/>
          <a:p>
            <a:r>
              <a:rPr lang="en-US" b="1" dirty="0"/>
              <a:t>Robes:</a:t>
            </a:r>
            <a:r>
              <a:rPr lang="en-US" dirty="0"/>
              <a:t> Covenant partners take on each other’s identity. The “two become one” and every other relationship and ambition are set aside.</a:t>
            </a:r>
          </a:p>
          <a:p>
            <a:r>
              <a:rPr lang="en-US" dirty="0"/>
              <a:t>Ex.  My will vs. God’s will.   My agenda vs. God’s agenda  What is best for my covenant partner, rather than what I think is best for me.</a:t>
            </a:r>
          </a:p>
          <a:p>
            <a:r>
              <a:rPr lang="en-US" dirty="0"/>
              <a:t>New Testament application: Believers have “put off” the old self and “put on” the new self just as Christ put on the robe of humanity when He took on flesh and blood.</a:t>
            </a:r>
          </a:p>
          <a:p>
            <a:r>
              <a:rPr lang="en-US" b="1" dirty="0"/>
              <a:t>Armor/weapons: </a:t>
            </a:r>
            <a:r>
              <a:rPr lang="en-US" dirty="0"/>
              <a:t>Covenant partners protect  and defend each other which typically extends to their families.</a:t>
            </a:r>
          </a:p>
          <a:p>
            <a:r>
              <a:rPr lang="en-US" dirty="0"/>
              <a:t>Prince Jonathan put his covenant relationship with Shepherd David above his relationship with his father, King Saul.</a:t>
            </a:r>
          </a:p>
        </p:txBody>
      </p:sp>
    </p:spTree>
    <p:extLst>
      <p:ext uri="{BB962C8B-B14F-4D97-AF65-F5344CB8AC3E}">
        <p14:creationId xmlns:p14="http://schemas.microsoft.com/office/powerpoint/2010/main" val="236765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7A9B7-C89E-EE50-D33A-EAD768750808}"/>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67075178-E102-E46F-EE2B-EAF036971A2A}"/>
              </a:ext>
            </a:extLst>
          </p:cNvPr>
          <p:cNvSpPr>
            <a:spLocks noGrp="1"/>
          </p:cNvSpPr>
          <p:nvPr>
            <p:ph idx="1"/>
          </p:nvPr>
        </p:nvSpPr>
        <p:spPr/>
        <p:txBody>
          <a:bodyPr/>
          <a:lstStyle/>
          <a:p>
            <a:r>
              <a:rPr lang="en-US" dirty="0"/>
              <a:t>DOES God protect and defend those in covenant relationship with Him?</a:t>
            </a:r>
          </a:p>
          <a:p>
            <a:r>
              <a:rPr lang="en-US" b="1" dirty="0"/>
              <a:t>How do you know?</a:t>
            </a:r>
          </a:p>
          <a:p>
            <a:r>
              <a:rPr lang="en-US" dirty="0"/>
              <a:t>Ex. Saul’s conversion – “Why are you persecuting ME?” </a:t>
            </a:r>
            <a:r>
              <a:rPr lang="en-US" b="1" dirty="0"/>
              <a:t>Acts 8-9</a:t>
            </a:r>
          </a:p>
          <a:p>
            <a:r>
              <a:rPr lang="en-US" b="1" dirty="0"/>
              <a:t>2 Thess. 1:3-10 </a:t>
            </a:r>
            <a:r>
              <a:rPr lang="en-US" dirty="0"/>
              <a:t>God will repay with affliction those who afflict believers</a:t>
            </a:r>
          </a:p>
          <a:p>
            <a:r>
              <a:rPr lang="en-US" b="1" dirty="0"/>
              <a:t>We MUST keep an eternal perspective regarding time.</a:t>
            </a:r>
          </a:p>
          <a:p>
            <a:r>
              <a:rPr lang="en-US" b="1" dirty="0"/>
              <a:t>Belts: </a:t>
            </a:r>
            <a:r>
              <a:rPr lang="en-US" dirty="0"/>
              <a:t>Symbolized strength </a:t>
            </a:r>
          </a:p>
          <a:p>
            <a:r>
              <a:rPr lang="en-US" b="1" dirty="0"/>
              <a:t>God’s strength is sufficient and available to His covenant partners</a:t>
            </a:r>
          </a:p>
          <a:p>
            <a:r>
              <a:rPr lang="en-US" b="1" dirty="0"/>
              <a:t>Sufficient: Conveys the settled assurance that what God supplies meets every true need: whether physical or spiritual. But from God’s perspective; not man’s. His sustaining grace is never exhausted.</a:t>
            </a:r>
          </a:p>
          <a:p>
            <a:endParaRPr lang="en-US" b="1" dirty="0"/>
          </a:p>
          <a:p>
            <a:endParaRPr lang="en-US" dirty="0"/>
          </a:p>
        </p:txBody>
      </p:sp>
    </p:spTree>
    <p:extLst>
      <p:ext uri="{BB962C8B-B14F-4D97-AF65-F5344CB8AC3E}">
        <p14:creationId xmlns:p14="http://schemas.microsoft.com/office/powerpoint/2010/main" val="270992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B2AAA-4BD7-0F08-E9B5-C35507655CB0}"/>
              </a:ext>
            </a:extLst>
          </p:cNvPr>
          <p:cNvSpPr>
            <a:spLocks noGrp="1"/>
          </p:cNvSpPr>
          <p:nvPr>
            <p:ph type="title"/>
          </p:nvPr>
        </p:nvSpPr>
        <p:spPr/>
        <p:txBody>
          <a:bodyPr/>
          <a:lstStyle/>
          <a:p>
            <a:r>
              <a:rPr lang="en-US" dirty="0"/>
              <a:t>Covenant in the Old Testament</a:t>
            </a:r>
          </a:p>
        </p:txBody>
      </p:sp>
      <p:sp>
        <p:nvSpPr>
          <p:cNvPr id="3" name="Content Placeholder 2">
            <a:extLst>
              <a:ext uri="{FF2B5EF4-FFF2-40B4-BE49-F238E27FC236}">
                <a16:creationId xmlns:a16="http://schemas.microsoft.com/office/drawing/2014/main" id="{07251FE1-6371-AE3C-FE39-AA870F3925E1}"/>
              </a:ext>
            </a:extLst>
          </p:cNvPr>
          <p:cNvSpPr>
            <a:spLocks noGrp="1"/>
          </p:cNvSpPr>
          <p:nvPr>
            <p:ph idx="1"/>
          </p:nvPr>
        </p:nvSpPr>
        <p:spPr/>
        <p:txBody>
          <a:bodyPr/>
          <a:lstStyle/>
          <a:p>
            <a:r>
              <a:rPr lang="en-US" b="1" dirty="0"/>
              <a:t>Gen. 15 </a:t>
            </a:r>
            <a:r>
              <a:rPr lang="en-US" dirty="0"/>
              <a:t>Abram </a:t>
            </a:r>
            <a:r>
              <a:rPr lang="en-US" b="1" dirty="0"/>
              <a:t>CUT </a:t>
            </a:r>
            <a:r>
              <a:rPr lang="en-US" dirty="0"/>
              <a:t>the animals in pieces. Lay them opposite each other, then God walked between the pieces of flesh and “</a:t>
            </a:r>
            <a:r>
              <a:rPr lang="en-US" b="1" dirty="0"/>
              <a:t>cut</a:t>
            </a:r>
            <a:r>
              <a:rPr lang="en-US" dirty="0"/>
              <a:t>” covenant with him.</a:t>
            </a:r>
          </a:p>
          <a:p>
            <a:r>
              <a:rPr lang="en-US" b="1" dirty="0"/>
              <a:t>Gen. 17:9-14 </a:t>
            </a:r>
            <a:r>
              <a:rPr lang="en-US" dirty="0"/>
              <a:t>Circumcision is the </a:t>
            </a:r>
            <a:r>
              <a:rPr lang="en-US" b="1" dirty="0"/>
              <a:t>sign</a:t>
            </a:r>
            <a:r>
              <a:rPr lang="en-US" dirty="0"/>
              <a:t>, the outward expression of covenant</a:t>
            </a:r>
          </a:p>
          <a:p>
            <a:r>
              <a:rPr lang="en-US" dirty="0"/>
              <a:t>Did this outward expression save him?   </a:t>
            </a:r>
            <a:r>
              <a:rPr lang="en-US" b="1" dirty="0"/>
              <a:t>Gen. 15:6</a:t>
            </a:r>
          </a:p>
          <a:p>
            <a:r>
              <a:rPr lang="en-US" dirty="0"/>
              <a:t>ALL of Abraham’s descendants were circumcised: circumcision symbolized the flesh closest to where his descendants came from.</a:t>
            </a:r>
          </a:p>
          <a:p>
            <a:r>
              <a:rPr lang="en-US" dirty="0"/>
              <a:t>No circumcision: cut off from his people because he broke covenant with God</a:t>
            </a:r>
          </a:p>
          <a:p>
            <a:r>
              <a:rPr lang="en-US" dirty="0"/>
              <a:t>Everlasting covenant with Abraham and his descendants so this was to be done forever.</a:t>
            </a:r>
          </a:p>
        </p:txBody>
      </p:sp>
    </p:spTree>
    <p:extLst>
      <p:ext uri="{BB962C8B-B14F-4D97-AF65-F5344CB8AC3E}">
        <p14:creationId xmlns:p14="http://schemas.microsoft.com/office/powerpoint/2010/main" val="328664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A3638-8B7E-AA33-39EA-4AD27CC6B4B4}"/>
              </a:ext>
            </a:extLst>
          </p:cNvPr>
          <p:cNvSpPr>
            <a:spLocks noGrp="1"/>
          </p:cNvSpPr>
          <p:nvPr>
            <p:ph type="title"/>
          </p:nvPr>
        </p:nvSpPr>
        <p:spPr/>
        <p:txBody>
          <a:bodyPr/>
          <a:lstStyle/>
          <a:p>
            <a:r>
              <a:rPr lang="en-US" dirty="0"/>
              <a:t>Moses</a:t>
            </a:r>
          </a:p>
        </p:txBody>
      </p:sp>
      <p:sp>
        <p:nvSpPr>
          <p:cNvPr id="3" name="Content Placeholder 2">
            <a:extLst>
              <a:ext uri="{FF2B5EF4-FFF2-40B4-BE49-F238E27FC236}">
                <a16:creationId xmlns:a16="http://schemas.microsoft.com/office/drawing/2014/main" id="{A570B3A1-94DE-DD23-55D5-B7C40B888579}"/>
              </a:ext>
            </a:extLst>
          </p:cNvPr>
          <p:cNvSpPr>
            <a:spLocks noGrp="1"/>
          </p:cNvSpPr>
          <p:nvPr>
            <p:ph idx="1"/>
          </p:nvPr>
        </p:nvSpPr>
        <p:spPr/>
        <p:txBody>
          <a:bodyPr/>
          <a:lstStyle/>
          <a:p>
            <a:r>
              <a:rPr lang="en-US" dirty="0"/>
              <a:t>Was Moses a descendant of Abraham?</a:t>
            </a:r>
          </a:p>
          <a:p>
            <a:r>
              <a:rPr lang="en-US" dirty="0"/>
              <a:t>Did he know, then, about covenant and the requirement of circumcision?</a:t>
            </a:r>
          </a:p>
          <a:p>
            <a:r>
              <a:rPr lang="en-US" b="1" dirty="0"/>
              <a:t>Ex. 4:24-26 </a:t>
            </a:r>
            <a:r>
              <a:rPr lang="en-US" dirty="0"/>
              <a:t>Zipporah was a Midianite, which was a descendant of Abraham, so she was also breaking covenant by not circumcising their son. She AND Moses, in theory, knew better. They willfully broke Covenant.</a:t>
            </a:r>
          </a:p>
          <a:p>
            <a:r>
              <a:rPr lang="en-US" b="1" dirty="0"/>
              <a:t>How seriously do WE take Covenant? </a:t>
            </a:r>
          </a:p>
          <a:p>
            <a:r>
              <a:rPr lang="en-US" b="1" dirty="0"/>
              <a:t>Do we believe God will actually DO what He has promised, whether it is blessing OR cursing?</a:t>
            </a:r>
          </a:p>
        </p:txBody>
      </p:sp>
    </p:spTree>
    <p:extLst>
      <p:ext uri="{BB962C8B-B14F-4D97-AF65-F5344CB8AC3E}">
        <p14:creationId xmlns:p14="http://schemas.microsoft.com/office/powerpoint/2010/main" val="486683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E5E39-6B37-E993-2BBB-E8D497ED5958}"/>
              </a:ext>
            </a:extLst>
          </p:cNvPr>
          <p:cNvSpPr>
            <a:spLocks noGrp="1"/>
          </p:cNvSpPr>
          <p:nvPr>
            <p:ph type="title"/>
          </p:nvPr>
        </p:nvSpPr>
        <p:spPr/>
        <p:txBody>
          <a:bodyPr/>
          <a:lstStyle/>
          <a:p>
            <a:r>
              <a:rPr lang="en-US" dirty="0"/>
              <a:t>Jonathan and David’s Covenant </a:t>
            </a:r>
          </a:p>
        </p:txBody>
      </p:sp>
      <p:sp>
        <p:nvSpPr>
          <p:cNvPr id="3" name="Content Placeholder 2">
            <a:extLst>
              <a:ext uri="{FF2B5EF4-FFF2-40B4-BE49-F238E27FC236}">
                <a16:creationId xmlns:a16="http://schemas.microsoft.com/office/drawing/2014/main" id="{F7E35698-D860-7566-1E2F-F5760FFF05B1}"/>
              </a:ext>
            </a:extLst>
          </p:cNvPr>
          <p:cNvSpPr>
            <a:spLocks noGrp="1"/>
          </p:cNvSpPr>
          <p:nvPr>
            <p:ph idx="1"/>
          </p:nvPr>
        </p:nvSpPr>
        <p:spPr/>
        <p:txBody>
          <a:bodyPr/>
          <a:lstStyle/>
          <a:p>
            <a:r>
              <a:rPr lang="en-US" b="1" dirty="0"/>
              <a:t>I Sam. 20  </a:t>
            </a:r>
            <a:r>
              <a:rPr lang="en-US" dirty="0"/>
              <a:t>Jonathan spoke of Covenant</a:t>
            </a:r>
          </a:p>
          <a:p>
            <a:r>
              <a:rPr lang="en-US" dirty="0"/>
              <a:t>“May the Lord require it at the hands of David’s enemies” NASB</a:t>
            </a:r>
          </a:p>
          <a:p>
            <a:r>
              <a:rPr lang="en-US" dirty="0"/>
              <a:t>“May the Lord take vengeance on David’s enemies” ESV</a:t>
            </a:r>
          </a:p>
          <a:p>
            <a:r>
              <a:rPr lang="en-US" dirty="0"/>
              <a:t>“May the Lord require it at the hands of David’s enemies” [that is, may the Lord hold them accountable for any harm they inflict on David]  AMP</a:t>
            </a:r>
          </a:p>
          <a:p>
            <a:r>
              <a:rPr lang="en-US" dirty="0"/>
              <a:t>How long was this covenant supposed to be?   Vs. 15</a:t>
            </a:r>
          </a:p>
          <a:p>
            <a:r>
              <a:rPr lang="en-US" dirty="0"/>
              <a:t>Between whom?    Vs. 42</a:t>
            </a:r>
          </a:p>
          <a:p>
            <a:r>
              <a:rPr lang="en-US" dirty="0"/>
              <a:t>King Saul was from the tribe of Benjamin. King David from the tribe of Judah</a:t>
            </a:r>
          </a:p>
          <a:p>
            <a:r>
              <a:rPr lang="en-US" dirty="0"/>
              <a:t>The Messiah’s prophecy of coming from the tribe of Judah, just fulfilled.</a:t>
            </a:r>
          </a:p>
          <a:p>
            <a:r>
              <a:rPr lang="en-US" dirty="0"/>
              <a:t>God is writing His story and giving us a glimpse into His forever plan</a:t>
            </a:r>
          </a:p>
          <a:p>
            <a:endParaRPr lang="en-US" dirty="0"/>
          </a:p>
        </p:txBody>
      </p:sp>
    </p:spTree>
    <p:extLst>
      <p:ext uri="{BB962C8B-B14F-4D97-AF65-F5344CB8AC3E}">
        <p14:creationId xmlns:p14="http://schemas.microsoft.com/office/powerpoint/2010/main" val="2868535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0E72E-B286-5B95-C682-6457464B428F}"/>
              </a:ext>
            </a:extLst>
          </p:cNvPr>
          <p:cNvSpPr>
            <a:spLocks noGrp="1"/>
          </p:cNvSpPr>
          <p:nvPr>
            <p:ph type="title"/>
          </p:nvPr>
        </p:nvSpPr>
        <p:spPr/>
        <p:txBody>
          <a:bodyPr/>
          <a:lstStyle/>
          <a:p>
            <a:r>
              <a:rPr lang="en-US" dirty="0"/>
              <a:t>God’s Covenant with Israel</a:t>
            </a:r>
          </a:p>
        </p:txBody>
      </p:sp>
      <p:sp>
        <p:nvSpPr>
          <p:cNvPr id="3" name="Content Placeholder 2">
            <a:extLst>
              <a:ext uri="{FF2B5EF4-FFF2-40B4-BE49-F238E27FC236}">
                <a16:creationId xmlns:a16="http://schemas.microsoft.com/office/drawing/2014/main" id="{5BA5ADEA-956A-4E71-1EBB-BE10AF3EF7BC}"/>
              </a:ext>
            </a:extLst>
          </p:cNvPr>
          <p:cNvSpPr>
            <a:spLocks noGrp="1"/>
          </p:cNvSpPr>
          <p:nvPr>
            <p:ph idx="1"/>
          </p:nvPr>
        </p:nvSpPr>
        <p:spPr/>
        <p:txBody>
          <a:bodyPr/>
          <a:lstStyle/>
          <a:p>
            <a:r>
              <a:rPr lang="en-US" b="1" dirty="0"/>
              <a:t>Ex. 24:1-11 </a:t>
            </a:r>
            <a:r>
              <a:rPr lang="en-US" dirty="0"/>
              <a:t>What WAS the Book of the Covenant mentioned in vs. 7-8?</a:t>
            </a:r>
          </a:p>
          <a:p>
            <a:r>
              <a:rPr lang="en-US" b="1" dirty="0"/>
              <a:t>Ex. 24:3 </a:t>
            </a:r>
            <a:r>
              <a:rPr lang="en-US" dirty="0"/>
              <a:t>The Ten Commandments, All that the Lord had said and all the ordinances</a:t>
            </a:r>
          </a:p>
          <a:p>
            <a:r>
              <a:rPr lang="en-US" b="1" dirty="0"/>
              <a:t>Heb. 9:18-20</a:t>
            </a:r>
            <a:r>
              <a:rPr lang="en-US" dirty="0"/>
              <a:t> Says Moses sprinkled the people AND the Book</a:t>
            </a:r>
          </a:p>
          <a:p>
            <a:r>
              <a:rPr lang="en-US" dirty="0"/>
              <a:t>Peoples’ response: “All that the Lord has said, we will do”</a:t>
            </a:r>
          </a:p>
          <a:p>
            <a:r>
              <a:rPr lang="en-US" dirty="0"/>
              <a:t>This is a conditional Covenant: “If you, THEN I….I Declare, But IF….”</a:t>
            </a:r>
          </a:p>
          <a:p>
            <a:r>
              <a:rPr lang="en-US" dirty="0"/>
              <a:t>There was never a concern that God would not keep His promise.</a:t>
            </a:r>
          </a:p>
          <a:p>
            <a:r>
              <a:rPr lang="en-US" b="1" dirty="0"/>
              <a:t>Deut. 30:15-20 </a:t>
            </a:r>
            <a:r>
              <a:rPr lang="en-US" dirty="0"/>
              <a:t>First generation of Israel broke the Covenant and died in the wilderness. The second was about to enter the Promised Land, after having buried their parents over a 40-year span. So, Moses is warning them.</a:t>
            </a:r>
          </a:p>
        </p:txBody>
      </p:sp>
    </p:spTree>
    <p:extLst>
      <p:ext uri="{BB962C8B-B14F-4D97-AF65-F5344CB8AC3E}">
        <p14:creationId xmlns:p14="http://schemas.microsoft.com/office/powerpoint/2010/main" val="3222582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715CB-65A8-613F-9D53-72BD44BB7E70}"/>
              </a:ext>
            </a:extLst>
          </p:cNvPr>
          <p:cNvSpPr>
            <a:spLocks noGrp="1"/>
          </p:cNvSpPr>
          <p:nvPr>
            <p:ph type="title"/>
          </p:nvPr>
        </p:nvSpPr>
        <p:spPr/>
        <p:txBody>
          <a:bodyPr/>
          <a:lstStyle/>
          <a:p>
            <a:r>
              <a:rPr lang="en-US" dirty="0"/>
              <a:t>Jeremiah</a:t>
            </a:r>
          </a:p>
        </p:txBody>
      </p:sp>
      <p:sp>
        <p:nvSpPr>
          <p:cNvPr id="3" name="Content Placeholder 2">
            <a:extLst>
              <a:ext uri="{FF2B5EF4-FFF2-40B4-BE49-F238E27FC236}">
                <a16:creationId xmlns:a16="http://schemas.microsoft.com/office/drawing/2014/main" id="{53131D8E-93E0-C269-B801-8F6ADBE93780}"/>
              </a:ext>
            </a:extLst>
          </p:cNvPr>
          <p:cNvSpPr>
            <a:spLocks noGrp="1"/>
          </p:cNvSpPr>
          <p:nvPr>
            <p:ph idx="1"/>
          </p:nvPr>
        </p:nvSpPr>
        <p:spPr/>
        <p:txBody>
          <a:bodyPr/>
          <a:lstStyle/>
          <a:p>
            <a:r>
              <a:rPr lang="en-US" dirty="0"/>
              <a:t>Context of the book of Jeremiah: Israel is about to be taken into captivity by the Babylonians for 70 years because of idolatry, disobedience and broken covenants. Jeremiah is sent to them to warn them that this is about to happen because……they broke Covenant.</a:t>
            </a:r>
          </a:p>
          <a:p>
            <a:r>
              <a:rPr lang="en-US" b="1" dirty="0"/>
              <a:t>Jer. 22:1-9 IF</a:t>
            </a:r>
            <a:r>
              <a:rPr lang="en-US" dirty="0"/>
              <a:t> they continued in disobedience, </a:t>
            </a:r>
            <a:r>
              <a:rPr lang="en-US" b="1" dirty="0"/>
              <a:t>THEN</a:t>
            </a:r>
            <a:r>
              <a:rPr lang="en-US" dirty="0"/>
              <a:t> God would do exactly as He promised through the Covenant</a:t>
            </a:r>
          </a:p>
          <a:p>
            <a:r>
              <a:rPr lang="en-US" b="1" dirty="0"/>
              <a:t>Jer. 34:8-22 </a:t>
            </a:r>
            <a:r>
              <a:rPr lang="en-US" dirty="0"/>
              <a:t>A Covenant had been “cut” by men promising to do what God required in setting slaves free after 7 years. Yet, they broke it. God now must judge by fulfilling His part of the agreement.</a:t>
            </a:r>
          </a:p>
          <a:p>
            <a:r>
              <a:rPr lang="en-US" dirty="0"/>
              <a:t>What if God had NOT kept His part of the Covenant? No judgment?</a:t>
            </a:r>
          </a:p>
          <a:p>
            <a:r>
              <a:rPr lang="en-US" dirty="0"/>
              <a:t>We always prefer mercy, yet God would be a Liar if He did not keep Covenant</a:t>
            </a:r>
          </a:p>
        </p:txBody>
      </p:sp>
    </p:spTree>
    <p:extLst>
      <p:ext uri="{BB962C8B-B14F-4D97-AF65-F5344CB8AC3E}">
        <p14:creationId xmlns:p14="http://schemas.microsoft.com/office/powerpoint/2010/main" val="3453306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114B3-2795-4E01-7CC0-67AA6302B04A}"/>
              </a:ext>
            </a:extLst>
          </p:cNvPr>
          <p:cNvSpPr>
            <a:spLocks noGrp="1"/>
          </p:cNvSpPr>
          <p:nvPr>
            <p:ph type="title"/>
          </p:nvPr>
        </p:nvSpPr>
        <p:spPr/>
        <p:txBody>
          <a:bodyPr/>
          <a:lstStyle/>
          <a:p>
            <a:r>
              <a:rPr lang="en-US" dirty="0"/>
              <a:t>How serious is Covenant?</a:t>
            </a:r>
          </a:p>
        </p:txBody>
      </p:sp>
      <p:sp>
        <p:nvSpPr>
          <p:cNvPr id="3" name="Content Placeholder 2">
            <a:extLst>
              <a:ext uri="{FF2B5EF4-FFF2-40B4-BE49-F238E27FC236}">
                <a16:creationId xmlns:a16="http://schemas.microsoft.com/office/drawing/2014/main" id="{A5936DB5-1CC0-3F12-3532-643D19A80A8D}"/>
              </a:ext>
            </a:extLst>
          </p:cNvPr>
          <p:cNvSpPr>
            <a:spLocks noGrp="1"/>
          </p:cNvSpPr>
          <p:nvPr>
            <p:ph idx="1"/>
          </p:nvPr>
        </p:nvSpPr>
        <p:spPr/>
        <p:txBody>
          <a:bodyPr/>
          <a:lstStyle/>
          <a:p>
            <a:r>
              <a:rPr lang="en-US" b="1" dirty="0"/>
              <a:t>Matt. 26:26-28</a:t>
            </a:r>
            <a:r>
              <a:rPr lang="en-US" dirty="0"/>
              <a:t> Jesus’ body and blood ARE the New Covenant</a:t>
            </a:r>
          </a:p>
          <a:p>
            <a:r>
              <a:rPr lang="en-US" dirty="0"/>
              <a:t>Broken bread – broken animals       Blood of His body – blood sprinkled</a:t>
            </a:r>
          </a:p>
          <a:p>
            <a:r>
              <a:rPr lang="en-US" b="1" dirty="0"/>
              <a:t>I Cor. 11:18-34 </a:t>
            </a:r>
            <a:r>
              <a:rPr lang="en-US" dirty="0"/>
              <a:t>We are to remember His death when we observe the Lord’s Supper.   Observe until He returns!! Not a suggestion, but an imperative</a:t>
            </a:r>
          </a:p>
          <a:p>
            <a:r>
              <a:rPr lang="en-US" dirty="0"/>
              <a:t>The Corinthian believers, BELIEVERS, were being irreverent towards communion and towards their fellow saints in their observance of this holy Covenant.</a:t>
            </a:r>
          </a:p>
          <a:p>
            <a:r>
              <a:rPr lang="en-US" dirty="0"/>
              <a:t>What was the result?  Why so harsh?</a:t>
            </a:r>
          </a:p>
          <a:p>
            <a:r>
              <a:rPr lang="en-US" dirty="0"/>
              <a:t>Weakness, sickness, illness, and death</a:t>
            </a:r>
          </a:p>
          <a:p>
            <a:r>
              <a:rPr lang="en-US" b="1" dirty="0"/>
              <a:t>Rom. 8:1 We ARE disciplined, but we aren’t condemned!!! </a:t>
            </a:r>
          </a:p>
          <a:p>
            <a:endParaRPr lang="en-US" dirty="0"/>
          </a:p>
        </p:txBody>
      </p:sp>
    </p:spTree>
    <p:extLst>
      <p:ext uri="{BB962C8B-B14F-4D97-AF65-F5344CB8AC3E}">
        <p14:creationId xmlns:p14="http://schemas.microsoft.com/office/powerpoint/2010/main" val="2530300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128</TotalTime>
  <Words>1176</Words>
  <Application>Microsoft Office PowerPoint</Application>
  <PresentationFormat>Widescreen</PresentationFormat>
  <Paragraphs>75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Trebuchet MS</vt:lpstr>
      <vt:lpstr>Wingdings 3</vt:lpstr>
      <vt:lpstr>Facet</vt:lpstr>
      <vt:lpstr>Covenant</vt:lpstr>
      <vt:lpstr>Review</vt:lpstr>
      <vt:lpstr>Review</vt:lpstr>
      <vt:lpstr>Covenant in the Old Testament</vt:lpstr>
      <vt:lpstr>Moses</vt:lpstr>
      <vt:lpstr>Jonathan and David’s Covenant </vt:lpstr>
      <vt:lpstr>God’s Covenant with Israel</vt:lpstr>
      <vt:lpstr>Jeremiah</vt:lpstr>
      <vt:lpstr>How serious is Covenant?</vt:lpstr>
      <vt:lpstr>Relationship between “Faith”/ “Obey”</vt:lpstr>
      <vt:lpstr>Rest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21</cp:revision>
  <dcterms:created xsi:type="dcterms:W3CDTF">2026-03-10T15:36:26Z</dcterms:created>
  <dcterms:modified xsi:type="dcterms:W3CDTF">2026-03-11T14:57:11Z</dcterms:modified>
</cp:coreProperties>
</file>