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3136573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4100364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91400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4101968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98357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1827885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4200138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29096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3229131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21C536-FD4A-4624-BF29-374407A4940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1205974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21C536-FD4A-4624-BF29-374407A4940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1607586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21C536-FD4A-4624-BF29-374407A49408}"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2182563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21C536-FD4A-4624-BF29-374407A49408}"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4005452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21C536-FD4A-4624-BF29-374407A49408}"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3907212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21C536-FD4A-4624-BF29-374407A4940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4024791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21C536-FD4A-4624-BF29-374407A4940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C5CD9A-F9C9-4D8D-B9BE-F61504EF1F58}" type="slidenum">
              <a:rPr lang="en-US" smtClean="0"/>
              <a:t>‹#›</a:t>
            </a:fld>
            <a:endParaRPr lang="en-US"/>
          </a:p>
        </p:txBody>
      </p:sp>
    </p:spTree>
    <p:extLst>
      <p:ext uri="{BB962C8B-B14F-4D97-AF65-F5344CB8AC3E}">
        <p14:creationId xmlns:p14="http://schemas.microsoft.com/office/powerpoint/2010/main" val="2773568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21C536-FD4A-4624-BF29-374407A49408}" type="datetimeFigureOut">
              <a:rPr lang="en-US" smtClean="0"/>
              <a:t>2/25/2026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6C5CD9A-F9C9-4D8D-B9BE-F61504EF1F58}" type="slidenum">
              <a:rPr lang="en-US" smtClean="0"/>
              <a:t>‹#›</a:t>
            </a:fld>
            <a:endParaRPr lang="en-US"/>
          </a:p>
        </p:txBody>
      </p:sp>
    </p:spTree>
    <p:extLst>
      <p:ext uri="{BB962C8B-B14F-4D97-AF65-F5344CB8AC3E}">
        <p14:creationId xmlns:p14="http://schemas.microsoft.com/office/powerpoint/2010/main" val="3518671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8FC4F-9294-58D2-F173-6280EF59B5EB}"/>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C2D211A2-30C2-8425-E068-099D7FA97117}"/>
              </a:ext>
            </a:extLst>
          </p:cNvPr>
          <p:cNvSpPr>
            <a:spLocks noGrp="1"/>
          </p:cNvSpPr>
          <p:nvPr>
            <p:ph type="subTitle" idx="1"/>
          </p:nvPr>
        </p:nvSpPr>
        <p:spPr/>
        <p:txBody>
          <a:bodyPr/>
          <a:lstStyle/>
          <a:p>
            <a:r>
              <a:rPr lang="en-US" dirty="0"/>
              <a:t>Lesson 3</a:t>
            </a:r>
          </a:p>
        </p:txBody>
      </p:sp>
    </p:spTree>
    <p:extLst>
      <p:ext uri="{BB962C8B-B14F-4D97-AF65-F5344CB8AC3E}">
        <p14:creationId xmlns:p14="http://schemas.microsoft.com/office/powerpoint/2010/main" val="1219089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EBE5-A5F1-B00E-FDAC-E8B045C96B10}"/>
              </a:ext>
            </a:extLst>
          </p:cNvPr>
          <p:cNvSpPr>
            <a:spLocks noGrp="1"/>
          </p:cNvSpPr>
          <p:nvPr>
            <p:ph type="title"/>
          </p:nvPr>
        </p:nvSpPr>
        <p:spPr/>
        <p:txBody>
          <a:bodyPr/>
          <a:lstStyle/>
          <a:p>
            <a:r>
              <a:rPr lang="en-US" dirty="0"/>
              <a:t>Philippians 4:13</a:t>
            </a:r>
          </a:p>
        </p:txBody>
      </p:sp>
      <p:sp>
        <p:nvSpPr>
          <p:cNvPr id="3" name="Content Placeholder 2">
            <a:extLst>
              <a:ext uri="{FF2B5EF4-FFF2-40B4-BE49-F238E27FC236}">
                <a16:creationId xmlns:a16="http://schemas.microsoft.com/office/drawing/2014/main" id="{3748DFCB-FD9A-8526-463A-199F13C527C5}"/>
              </a:ext>
            </a:extLst>
          </p:cNvPr>
          <p:cNvSpPr>
            <a:spLocks noGrp="1"/>
          </p:cNvSpPr>
          <p:nvPr>
            <p:ph idx="1"/>
          </p:nvPr>
        </p:nvSpPr>
        <p:spPr/>
        <p:txBody>
          <a:bodyPr/>
          <a:lstStyle/>
          <a:p>
            <a:r>
              <a:rPr lang="en-US" b="1" dirty="0"/>
              <a:t>Strengthen - “</a:t>
            </a:r>
            <a:r>
              <a:rPr lang="en-US" b="1" dirty="0" err="1"/>
              <a:t>Endunamoo</a:t>
            </a:r>
            <a:r>
              <a:rPr lang="en-US" b="1" dirty="0"/>
              <a:t>”</a:t>
            </a:r>
          </a:p>
          <a:p>
            <a:r>
              <a:rPr lang="en-US" dirty="0"/>
              <a:t>Portrays God-given empowerment that enables believers to fulfill divine purposes. In every occurrence the strengthening comes from the Lord, NEVER from human resolve alone, and it results in effective witness, endurance, or obedience.</a:t>
            </a:r>
          </a:p>
          <a:p>
            <a:r>
              <a:rPr lang="en-US" dirty="0"/>
              <a:t>Empowerment is </a:t>
            </a:r>
            <a:r>
              <a:rPr lang="en-US" b="1" dirty="0"/>
              <a:t>relational</a:t>
            </a:r>
            <a:r>
              <a:rPr lang="en-US" dirty="0"/>
              <a:t> rather than merely </a:t>
            </a:r>
            <a:r>
              <a:rPr lang="en-US" b="1" dirty="0"/>
              <a:t>mechanical</a:t>
            </a:r>
            <a:r>
              <a:rPr lang="en-US" dirty="0"/>
              <a:t> flowing from fellowship with the Lord.</a:t>
            </a:r>
          </a:p>
          <a:p>
            <a:r>
              <a:rPr lang="en-US" b="1" dirty="0"/>
              <a:t>THIS is the difference in our worldview. It is based on the truth of God’s Word which requires a Covenant relationship with Him, relying on His strength, not ours, to live it out</a:t>
            </a:r>
          </a:p>
        </p:txBody>
      </p:sp>
    </p:spTree>
    <p:extLst>
      <p:ext uri="{BB962C8B-B14F-4D97-AF65-F5344CB8AC3E}">
        <p14:creationId xmlns:p14="http://schemas.microsoft.com/office/powerpoint/2010/main" val="234746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43162-7C28-5928-017E-B94796807F1B}"/>
              </a:ext>
            </a:extLst>
          </p:cNvPr>
          <p:cNvSpPr>
            <a:spLocks noGrp="1"/>
          </p:cNvSpPr>
          <p:nvPr>
            <p:ph type="title"/>
          </p:nvPr>
        </p:nvSpPr>
        <p:spPr/>
        <p:txBody>
          <a:bodyPr/>
          <a:lstStyle/>
          <a:p>
            <a:r>
              <a:rPr lang="en-US" dirty="0"/>
              <a:t>The Belt</a:t>
            </a:r>
          </a:p>
        </p:txBody>
      </p:sp>
      <p:sp>
        <p:nvSpPr>
          <p:cNvPr id="3" name="Content Placeholder 2">
            <a:extLst>
              <a:ext uri="{FF2B5EF4-FFF2-40B4-BE49-F238E27FC236}">
                <a16:creationId xmlns:a16="http://schemas.microsoft.com/office/drawing/2014/main" id="{D2077BC2-89F5-6BA0-BA4A-853A04DDC311}"/>
              </a:ext>
            </a:extLst>
          </p:cNvPr>
          <p:cNvSpPr>
            <a:spLocks noGrp="1"/>
          </p:cNvSpPr>
          <p:nvPr>
            <p:ph idx="1"/>
          </p:nvPr>
        </p:nvSpPr>
        <p:spPr/>
        <p:txBody>
          <a:bodyPr/>
          <a:lstStyle/>
          <a:p>
            <a:r>
              <a:rPr lang="en-US" b="1" dirty="0"/>
              <a:t>2 Tim. 4:6-18 </a:t>
            </a:r>
            <a:r>
              <a:rPr lang="en-US" dirty="0"/>
              <a:t>Paul says the LORD strengthened him when others deserted</a:t>
            </a:r>
          </a:p>
          <a:p>
            <a:r>
              <a:rPr lang="en-US" b="1" dirty="0"/>
              <a:t>2 Cor. 12:1-10 </a:t>
            </a:r>
            <a:r>
              <a:rPr lang="en-US" dirty="0"/>
              <a:t>Paul was given a thorn in the flesh which he asked God to remove three times. God’s response:</a:t>
            </a:r>
          </a:p>
          <a:p>
            <a:r>
              <a:rPr lang="en-US" dirty="0"/>
              <a:t>“My grace is sufficient” “My power is made </a:t>
            </a:r>
            <a:r>
              <a:rPr lang="en-US" b="1" dirty="0"/>
              <a:t>perfect</a:t>
            </a:r>
            <a:r>
              <a:rPr lang="en-US" dirty="0"/>
              <a:t> in weakness”</a:t>
            </a:r>
          </a:p>
          <a:p>
            <a:r>
              <a:rPr lang="en-US" b="1" dirty="0"/>
              <a:t>Sufficient </a:t>
            </a:r>
            <a:r>
              <a:rPr lang="en-US" dirty="0"/>
              <a:t>– the word conveys the </a:t>
            </a:r>
            <a:r>
              <a:rPr lang="en-US" b="1" dirty="0"/>
              <a:t>settled assurance </a:t>
            </a:r>
            <a:r>
              <a:rPr lang="en-US" dirty="0"/>
              <a:t>that what God supplies – whether physical or spiritual – meets </a:t>
            </a:r>
            <a:r>
              <a:rPr lang="en-US" b="1" dirty="0"/>
              <a:t>every</a:t>
            </a:r>
            <a:r>
              <a:rPr lang="en-US" dirty="0"/>
              <a:t> true need. The word often appears in settings of perceived lack, emphasizing that sufficiency is defined by God’s perspective rather than human calculation. The sufficiency of grace is NOT a bare minimum but an overflowing adequacy that turns weakness into a stage for divine power.</a:t>
            </a:r>
          </a:p>
          <a:p>
            <a:r>
              <a:rPr lang="en-US" b="1" dirty="0"/>
              <a:t>Sustaining grace is never exhausted</a:t>
            </a:r>
          </a:p>
        </p:txBody>
      </p:sp>
    </p:spTree>
    <p:extLst>
      <p:ext uri="{BB962C8B-B14F-4D97-AF65-F5344CB8AC3E}">
        <p14:creationId xmlns:p14="http://schemas.microsoft.com/office/powerpoint/2010/main" val="2855439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EB4BC-7910-5E23-0121-6998CC2C756F}"/>
              </a:ext>
            </a:extLst>
          </p:cNvPr>
          <p:cNvSpPr>
            <a:spLocks noGrp="1"/>
          </p:cNvSpPr>
          <p:nvPr>
            <p:ph type="title"/>
          </p:nvPr>
        </p:nvSpPr>
        <p:spPr/>
        <p:txBody>
          <a:bodyPr/>
          <a:lstStyle/>
          <a:p>
            <a:r>
              <a:rPr lang="en-US" dirty="0"/>
              <a:t>My Covenant Responsibility </a:t>
            </a:r>
          </a:p>
        </p:txBody>
      </p:sp>
      <p:sp>
        <p:nvSpPr>
          <p:cNvPr id="3" name="Content Placeholder 2">
            <a:extLst>
              <a:ext uri="{FF2B5EF4-FFF2-40B4-BE49-F238E27FC236}">
                <a16:creationId xmlns:a16="http://schemas.microsoft.com/office/drawing/2014/main" id="{4AB59B61-7695-373D-02C5-79897D1E6624}"/>
              </a:ext>
            </a:extLst>
          </p:cNvPr>
          <p:cNvSpPr>
            <a:spLocks noGrp="1"/>
          </p:cNvSpPr>
          <p:nvPr>
            <p:ph idx="1"/>
          </p:nvPr>
        </p:nvSpPr>
        <p:spPr/>
        <p:txBody>
          <a:bodyPr/>
          <a:lstStyle/>
          <a:p>
            <a:r>
              <a:rPr lang="en-US" b="1" dirty="0"/>
              <a:t>John 15:7 and 16</a:t>
            </a:r>
          </a:p>
          <a:p>
            <a:r>
              <a:rPr lang="en-US" dirty="0"/>
              <a:t>Jesus said to </a:t>
            </a:r>
            <a:r>
              <a:rPr lang="en-US" b="1" dirty="0"/>
              <a:t>ask</a:t>
            </a:r>
            <a:r>
              <a:rPr lang="en-US" dirty="0"/>
              <a:t> the Father, in His name, as His representative, for whatever is needed for accomplishing His will, and it WILL be done.</a:t>
            </a:r>
          </a:p>
          <a:p>
            <a:r>
              <a:rPr lang="en-US" dirty="0"/>
              <a:t>Sometimes, God allows believers to be weak, so that His strength can be seen</a:t>
            </a:r>
          </a:p>
          <a:p>
            <a:r>
              <a:rPr lang="en-US" dirty="0"/>
              <a:t>Sometimes, God does NOT deliver.</a:t>
            </a:r>
          </a:p>
          <a:p>
            <a:r>
              <a:rPr lang="en-US" dirty="0"/>
              <a:t>When He </a:t>
            </a:r>
            <a:r>
              <a:rPr lang="en-US" b="1" dirty="0"/>
              <a:t>does not</a:t>
            </a:r>
            <a:r>
              <a:rPr lang="en-US" dirty="0"/>
              <a:t>, praise Him still. His purpose must be greater.</a:t>
            </a:r>
          </a:p>
          <a:p>
            <a:r>
              <a:rPr lang="en-US" dirty="0"/>
              <a:t>When He </a:t>
            </a:r>
            <a:r>
              <a:rPr lang="en-US" b="1" dirty="0"/>
              <a:t>does</a:t>
            </a:r>
            <a:r>
              <a:rPr lang="en-US" dirty="0"/>
              <a:t>, praise Him still, for He is our Covenant partner who loves, defends and delivers His own.</a:t>
            </a:r>
          </a:p>
          <a:p>
            <a:r>
              <a:rPr lang="en-US" b="1" dirty="0"/>
              <a:t>How am I living out my Covenant promise to HIM?</a:t>
            </a:r>
          </a:p>
        </p:txBody>
      </p:sp>
    </p:spTree>
    <p:extLst>
      <p:ext uri="{BB962C8B-B14F-4D97-AF65-F5344CB8AC3E}">
        <p14:creationId xmlns:p14="http://schemas.microsoft.com/office/powerpoint/2010/main" val="3553317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A499B-FA2E-74D2-CD8B-9497488CDADB}"/>
              </a:ext>
            </a:extLst>
          </p:cNvPr>
          <p:cNvSpPr>
            <a:spLocks noGrp="1"/>
          </p:cNvSpPr>
          <p:nvPr>
            <p:ph type="title"/>
          </p:nvPr>
        </p:nvSpPr>
        <p:spPr/>
        <p:txBody>
          <a:bodyPr/>
          <a:lstStyle/>
          <a:p>
            <a:r>
              <a:rPr lang="en-US" dirty="0"/>
              <a:t>Review</a:t>
            </a:r>
          </a:p>
        </p:txBody>
      </p:sp>
      <p:sp>
        <p:nvSpPr>
          <p:cNvPr id="3" name="Content Placeholder 2">
            <a:extLst>
              <a:ext uri="{FF2B5EF4-FFF2-40B4-BE49-F238E27FC236}">
                <a16:creationId xmlns:a16="http://schemas.microsoft.com/office/drawing/2014/main" id="{A5BDEF3E-92C0-219B-F687-5992E8635C2B}"/>
              </a:ext>
            </a:extLst>
          </p:cNvPr>
          <p:cNvSpPr>
            <a:spLocks noGrp="1"/>
          </p:cNvSpPr>
          <p:nvPr>
            <p:ph idx="1"/>
          </p:nvPr>
        </p:nvSpPr>
        <p:spPr/>
        <p:txBody>
          <a:bodyPr/>
          <a:lstStyle/>
          <a:p>
            <a:r>
              <a:rPr lang="en-US" b="1" dirty="0"/>
              <a:t>I Sam. 18:1-5</a:t>
            </a:r>
          </a:p>
          <a:p>
            <a:r>
              <a:rPr lang="en-US" dirty="0"/>
              <a:t>Prince Jonathan made/cut a covenant with David because he loved David as himself</a:t>
            </a:r>
          </a:p>
          <a:p>
            <a:r>
              <a:rPr lang="en-US" dirty="0"/>
              <a:t>He gave him his robe, armor, bow, sword and belt</a:t>
            </a:r>
          </a:p>
          <a:p>
            <a:r>
              <a:rPr lang="en-US" dirty="0"/>
              <a:t>They are now responsible for each other and their family members</a:t>
            </a:r>
          </a:p>
          <a:p>
            <a:r>
              <a:rPr lang="en-US" b="1" dirty="0"/>
              <a:t>Signifies:  </a:t>
            </a:r>
            <a:r>
              <a:rPr lang="en-US" dirty="0"/>
              <a:t>Robe – </a:t>
            </a:r>
            <a:r>
              <a:rPr lang="en-US" b="1" dirty="0"/>
              <a:t>identity</a:t>
            </a:r>
            <a:r>
              <a:rPr lang="en-US" dirty="0"/>
              <a:t>     Armor, bow, sword and belt – </a:t>
            </a:r>
            <a:r>
              <a:rPr lang="en-US" b="1" dirty="0"/>
              <a:t>defense</a:t>
            </a:r>
          </a:p>
          <a:p>
            <a:r>
              <a:rPr lang="en-US" b="1" dirty="0"/>
              <a:t>New Testament application:</a:t>
            </a:r>
          </a:p>
          <a:p>
            <a:r>
              <a:rPr lang="en-US" dirty="0"/>
              <a:t>Believers “put off” the old self and “put on” the new self” at salvation</a:t>
            </a:r>
          </a:p>
          <a:p>
            <a:r>
              <a:rPr lang="en-US" b="1" dirty="0"/>
              <a:t>We</a:t>
            </a:r>
            <a:r>
              <a:rPr lang="en-US" dirty="0"/>
              <a:t> are clothed now, with Christ</a:t>
            </a:r>
          </a:p>
          <a:p>
            <a:r>
              <a:rPr lang="en-US" b="1" dirty="0"/>
              <a:t>Christ</a:t>
            </a:r>
            <a:r>
              <a:rPr lang="en-US" dirty="0"/>
              <a:t> put on flesh, the robe of humanity, and paid the price for our sin</a:t>
            </a:r>
          </a:p>
        </p:txBody>
      </p:sp>
    </p:spTree>
    <p:extLst>
      <p:ext uri="{BB962C8B-B14F-4D97-AF65-F5344CB8AC3E}">
        <p14:creationId xmlns:p14="http://schemas.microsoft.com/office/powerpoint/2010/main" val="135711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C9EF7-E79F-8F9C-A61E-18AC94C2447F}"/>
              </a:ext>
            </a:extLst>
          </p:cNvPr>
          <p:cNvSpPr>
            <a:spLocks noGrp="1"/>
          </p:cNvSpPr>
          <p:nvPr>
            <p:ph type="title"/>
          </p:nvPr>
        </p:nvSpPr>
        <p:spPr/>
        <p:txBody>
          <a:bodyPr/>
          <a:lstStyle/>
          <a:p>
            <a:r>
              <a:rPr lang="en-US" dirty="0"/>
              <a:t>Armor/Weapons</a:t>
            </a:r>
          </a:p>
        </p:txBody>
      </p:sp>
      <p:sp>
        <p:nvSpPr>
          <p:cNvPr id="3" name="Content Placeholder 2">
            <a:extLst>
              <a:ext uri="{FF2B5EF4-FFF2-40B4-BE49-F238E27FC236}">
                <a16:creationId xmlns:a16="http://schemas.microsoft.com/office/drawing/2014/main" id="{F2B759B6-5726-7275-50FD-2C9ACAD79B56}"/>
              </a:ext>
            </a:extLst>
          </p:cNvPr>
          <p:cNvSpPr>
            <a:spLocks noGrp="1"/>
          </p:cNvSpPr>
          <p:nvPr>
            <p:ph idx="1"/>
          </p:nvPr>
        </p:nvSpPr>
        <p:spPr/>
        <p:txBody>
          <a:bodyPr/>
          <a:lstStyle/>
          <a:p>
            <a:r>
              <a:rPr lang="en-US" b="1" dirty="0"/>
              <a:t>I Sam. 18-20    </a:t>
            </a:r>
            <a:r>
              <a:rPr lang="en-US" dirty="0"/>
              <a:t>Jonathan considers David as his Covenant partner and protects HIM over even himself, from King Saul. David superseded blood family</a:t>
            </a:r>
          </a:p>
          <a:p>
            <a:r>
              <a:rPr lang="en-US" b="1" dirty="0"/>
              <a:t>Ps. 105:8-15 </a:t>
            </a:r>
            <a:r>
              <a:rPr lang="en-US" dirty="0"/>
              <a:t>God remembered His covenant with Abraham regarding the land</a:t>
            </a:r>
          </a:p>
          <a:p>
            <a:r>
              <a:rPr lang="en-US" dirty="0"/>
              <a:t>He reproved kings and warned about touching His prophets</a:t>
            </a:r>
          </a:p>
          <a:p>
            <a:r>
              <a:rPr lang="en-US" b="1" dirty="0"/>
              <a:t>ALL</a:t>
            </a:r>
            <a:r>
              <a:rPr lang="en-US" dirty="0"/>
              <a:t> nations that come against Israel will be judged by God</a:t>
            </a:r>
          </a:p>
          <a:p>
            <a:r>
              <a:rPr lang="en-US" dirty="0"/>
              <a:t>So why were they in captivity in Egypt for 400 years?</a:t>
            </a:r>
          </a:p>
          <a:p>
            <a:r>
              <a:rPr lang="en-US" b="1" dirty="0"/>
              <a:t>Gen. 15:12-13 </a:t>
            </a:r>
            <a:r>
              <a:rPr lang="en-US" dirty="0"/>
              <a:t>Part of the promise to Abram was enslavement in Egypt</a:t>
            </a:r>
          </a:p>
          <a:p>
            <a:r>
              <a:rPr lang="en-US" dirty="0"/>
              <a:t>The rest of the Psalm tells what He did to Egypt WHILE they were being judged in “a land not their own” due to their own disobedience</a:t>
            </a:r>
          </a:p>
          <a:p>
            <a:pPr marL="0" indent="0">
              <a:buNone/>
            </a:pPr>
            <a:endParaRPr lang="en-US" dirty="0"/>
          </a:p>
          <a:p>
            <a:endParaRPr lang="en-US" dirty="0"/>
          </a:p>
        </p:txBody>
      </p:sp>
    </p:spTree>
    <p:extLst>
      <p:ext uri="{BB962C8B-B14F-4D97-AF65-F5344CB8AC3E}">
        <p14:creationId xmlns:p14="http://schemas.microsoft.com/office/powerpoint/2010/main" val="408936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DEA20-623B-FB9E-922A-FDF90D5740AB}"/>
              </a:ext>
            </a:extLst>
          </p:cNvPr>
          <p:cNvSpPr>
            <a:spLocks noGrp="1"/>
          </p:cNvSpPr>
          <p:nvPr>
            <p:ph type="title"/>
          </p:nvPr>
        </p:nvSpPr>
        <p:spPr/>
        <p:txBody>
          <a:bodyPr/>
          <a:lstStyle/>
          <a:p>
            <a:r>
              <a:rPr lang="en-US" dirty="0"/>
              <a:t>Armor/Weapons</a:t>
            </a:r>
          </a:p>
        </p:txBody>
      </p:sp>
      <p:sp>
        <p:nvSpPr>
          <p:cNvPr id="3" name="Content Placeholder 2">
            <a:extLst>
              <a:ext uri="{FF2B5EF4-FFF2-40B4-BE49-F238E27FC236}">
                <a16:creationId xmlns:a16="http://schemas.microsoft.com/office/drawing/2014/main" id="{C64CC95B-1991-2F05-1CB6-A3516177A3AC}"/>
              </a:ext>
            </a:extLst>
          </p:cNvPr>
          <p:cNvSpPr>
            <a:spLocks noGrp="1"/>
          </p:cNvSpPr>
          <p:nvPr>
            <p:ph idx="1"/>
          </p:nvPr>
        </p:nvSpPr>
        <p:spPr/>
        <p:txBody>
          <a:bodyPr/>
          <a:lstStyle/>
          <a:p>
            <a:r>
              <a:rPr lang="en-US" b="1" dirty="0"/>
              <a:t>Acts 8 – 9  </a:t>
            </a:r>
            <a:r>
              <a:rPr lang="en-US" dirty="0"/>
              <a:t>Jesus appears to Saul on his way to Damascus and accuses him of persecuting HIM. Jesus sees His followers as members of His own body.</a:t>
            </a:r>
          </a:p>
          <a:p>
            <a:r>
              <a:rPr lang="en-US" dirty="0"/>
              <a:t>Believers’ enemies are His enemies</a:t>
            </a:r>
          </a:p>
          <a:p>
            <a:r>
              <a:rPr lang="en-US" dirty="0"/>
              <a:t>But what about those that Saul had already killed? Where was Jesus then? What about Jonathan?? He DIED? Did David fail in keeping Covenant because he didn’t prevent Jonathan’s death?</a:t>
            </a:r>
          </a:p>
          <a:p>
            <a:r>
              <a:rPr lang="en-US" b="1" dirty="0"/>
              <a:t>Why do bad things happen to good/faithful followers of Jesus Christ?</a:t>
            </a:r>
          </a:p>
          <a:p>
            <a:r>
              <a:rPr lang="en-US" b="1" dirty="0"/>
              <a:t>God will not always relieve the suffering. That is part of the consequences of The Fall. BUT. There IS coming a Day. THE DAY. When He rights all wrong</a:t>
            </a:r>
          </a:p>
          <a:p>
            <a:r>
              <a:rPr lang="en-US" b="1" dirty="0"/>
              <a:t>IF He does not step in in OUR timing, remember, He DID step in when He willingly put Himself on the cross for sin that WE committed.</a:t>
            </a:r>
          </a:p>
          <a:p>
            <a:endParaRPr lang="en-US" b="1" dirty="0"/>
          </a:p>
        </p:txBody>
      </p:sp>
    </p:spTree>
    <p:extLst>
      <p:ext uri="{BB962C8B-B14F-4D97-AF65-F5344CB8AC3E}">
        <p14:creationId xmlns:p14="http://schemas.microsoft.com/office/powerpoint/2010/main" val="365520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120DE-9338-79F7-38C7-44C541A8D3AF}"/>
              </a:ext>
            </a:extLst>
          </p:cNvPr>
          <p:cNvSpPr>
            <a:spLocks noGrp="1"/>
          </p:cNvSpPr>
          <p:nvPr>
            <p:ph type="title"/>
          </p:nvPr>
        </p:nvSpPr>
        <p:spPr/>
        <p:txBody>
          <a:bodyPr/>
          <a:lstStyle/>
          <a:p>
            <a:r>
              <a:rPr lang="en-US" dirty="0"/>
              <a:t>Armor/Weapons</a:t>
            </a:r>
          </a:p>
        </p:txBody>
      </p:sp>
      <p:sp>
        <p:nvSpPr>
          <p:cNvPr id="3" name="Content Placeholder 2">
            <a:extLst>
              <a:ext uri="{FF2B5EF4-FFF2-40B4-BE49-F238E27FC236}">
                <a16:creationId xmlns:a16="http://schemas.microsoft.com/office/drawing/2014/main" id="{1DAE4F84-7FAC-0F7A-1804-6CF007D92BDD}"/>
              </a:ext>
            </a:extLst>
          </p:cNvPr>
          <p:cNvSpPr>
            <a:spLocks noGrp="1"/>
          </p:cNvSpPr>
          <p:nvPr>
            <p:ph idx="1"/>
          </p:nvPr>
        </p:nvSpPr>
        <p:spPr/>
        <p:txBody>
          <a:bodyPr/>
          <a:lstStyle/>
          <a:p>
            <a:r>
              <a:rPr lang="en-US" b="1" dirty="0"/>
              <a:t>2 Thess. 1:3-10 </a:t>
            </a:r>
            <a:r>
              <a:rPr lang="en-US" dirty="0"/>
              <a:t>God WILL repay with affliction those who afflict believers</a:t>
            </a:r>
          </a:p>
          <a:p>
            <a:r>
              <a:rPr lang="en-US" dirty="0"/>
              <a:t>What kind of afflictions were the Thessalonian believers experiencing?</a:t>
            </a:r>
          </a:p>
          <a:p>
            <a:r>
              <a:rPr lang="en-US" b="1" dirty="0"/>
              <a:t>Acts 17 </a:t>
            </a:r>
            <a:r>
              <a:rPr lang="en-US" dirty="0"/>
              <a:t>gives the story of a mob rushing Jason’s house in order to grab Paul and Silas. When they couldn’t find them, the Jews and people of the city took Jason and other fellow believers and had them jailed on the charge that they were proclaiming a king other than Caesar. King Jesus.</a:t>
            </a:r>
          </a:p>
          <a:p>
            <a:r>
              <a:rPr lang="en-US" dirty="0"/>
              <a:t>OTHER BELIEVERS rescued Paul and Silas and snuck them out of the city</a:t>
            </a:r>
          </a:p>
          <a:p>
            <a:r>
              <a:rPr lang="en-US" dirty="0"/>
              <a:t>Scripture tells us the Thessalonians </a:t>
            </a:r>
            <a:r>
              <a:rPr lang="en-US" b="1" dirty="0"/>
              <a:t>endured</a:t>
            </a:r>
            <a:r>
              <a:rPr lang="en-US" dirty="0"/>
              <a:t> the persecutions. God promised to deliver them at the coming of </a:t>
            </a:r>
            <a:r>
              <a:rPr lang="en-US"/>
              <a:t>the Lord……which </a:t>
            </a:r>
            <a:r>
              <a:rPr lang="en-US" dirty="0"/>
              <a:t>still has not happened</a:t>
            </a:r>
          </a:p>
          <a:p>
            <a:r>
              <a:rPr lang="en-US" b="1" dirty="0"/>
              <a:t>Eternal perspective</a:t>
            </a:r>
            <a:r>
              <a:rPr lang="en-US" dirty="0"/>
              <a:t>. “Your will be done on earth as it is in heaven”</a:t>
            </a:r>
          </a:p>
          <a:p>
            <a:endParaRPr lang="en-US" dirty="0"/>
          </a:p>
        </p:txBody>
      </p:sp>
    </p:spTree>
    <p:extLst>
      <p:ext uri="{BB962C8B-B14F-4D97-AF65-F5344CB8AC3E}">
        <p14:creationId xmlns:p14="http://schemas.microsoft.com/office/powerpoint/2010/main" val="1542034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9B767-F396-93B4-FF87-C451CDB8D1C7}"/>
              </a:ext>
            </a:extLst>
          </p:cNvPr>
          <p:cNvSpPr>
            <a:spLocks noGrp="1"/>
          </p:cNvSpPr>
          <p:nvPr>
            <p:ph type="title"/>
          </p:nvPr>
        </p:nvSpPr>
        <p:spPr/>
        <p:txBody>
          <a:bodyPr/>
          <a:lstStyle/>
          <a:p>
            <a:r>
              <a:rPr lang="en-US" dirty="0"/>
              <a:t>Our Response to our Enemies</a:t>
            </a:r>
          </a:p>
        </p:txBody>
      </p:sp>
      <p:sp>
        <p:nvSpPr>
          <p:cNvPr id="3" name="Content Placeholder 2">
            <a:extLst>
              <a:ext uri="{FF2B5EF4-FFF2-40B4-BE49-F238E27FC236}">
                <a16:creationId xmlns:a16="http://schemas.microsoft.com/office/drawing/2014/main" id="{99871F43-A257-5FF3-6484-726A250739AD}"/>
              </a:ext>
            </a:extLst>
          </p:cNvPr>
          <p:cNvSpPr>
            <a:spLocks noGrp="1"/>
          </p:cNvSpPr>
          <p:nvPr>
            <p:ph idx="1"/>
          </p:nvPr>
        </p:nvSpPr>
        <p:spPr/>
        <p:txBody>
          <a:bodyPr/>
          <a:lstStyle/>
          <a:p>
            <a:r>
              <a:rPr lang="en-US" b="1" dirty="0"/>
              <a:t>Rom. 12:14,17-21; Matt. 5:43-48  </a:t>
            </a:r>
            <a:r>
              <a:rPr lang="en-US" dirty="0"/>
              <a:t>We are to BLESS the ones who persecute us and LOVE our enemies</a:t>
            </a:r>
          </a:p>
          <a:p>
            <a:r>
              <a:rPr lang="en-US" b="1" dirty="0"/>
              <a:t>Rom. 12:20 </a:t>
            </a:r>
            <a:r>
              <a:rPr lang="en-US" dirty="0"/>
              <a:t>How does this “heap burning coals on his head”?</a:t>
            </a:r>
          </a:p>
          <a:p>
            <a:r>
              <a:rPr lang="en-US" dirty="0"/>
              <a:t>Coals were their only source of heat. Fire. If those coals went out, they got them started again by someone who still had burning coals. It was a kindness</a:t>
            </a:r>
          </a:p>
          <a:p>
            <a:r>
              <a:rPr lang="en-US" b="1" dirty="0"/>
              <a:t>Matt. 5:48 </a:t>
            </a:r>
            <a:r>
              <a:rPr lang="en-US" dirty="0"/>
              <a:t>Be perfect as your heavenly Father is perfect</a:t>
            </a:r>
          </a:p>
          <a:p>
            <a:r>
              <a:rPr lang="en-US" dirty="0"/>
              <a:t>“</a:t>
            </a:r>
            <a:r>
              <a:rPr lang="en-US" dirty="0" err="1"/>
              <a:t>teleios</a:t>
            </a:r>
            <a:r>
              <a:rPr lang="en-US" dirty="0"/>
              <a:t>”: reaching its end goal – its intended purpose, usually illustrated by a pirate’s telescope, unfolding one stage at a time to function at full-strength</a:t>
            </a:r>
          </a:p>
          <a:p>
            <a:r>
              <a:rPr lang="en-US" b="1" dirty="0"/>
              <a:t>Why does the world hate Christ and therefore hates you?</a:t>
            </a:r>
          </a:p>
          <a:p>
            <a:r>
              <a:rPr lang="en-US" b="1" dirty="0"/>
              <a:t>John 15:12-25 </a:t>
            </a:r>
            <a:r>
              <a:rPr lang="en-US" dirty="0"/>
              <a:t>“They do not know the One who sent Me”</a:t>
            </a:r>
          </a:p>
          <a:p>
            <a:endParaRPr lang="en-US" dirty="0"/>
          </a:p>
        </p:txBody>
      </p:sp>
    </p:spTree>
    <p:extLst>
      <p:ext uri="{BB962C8B-B14F-4D97-AF65-F5344CB8AC3E}">
        <p14:creationId xmlns:p14="http://schemas.microsoft.com/office/powerpoint/2010/main" val="158575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0C6A9-D018-76D1-4C1F-71C469EB3C8A}"/>
              </a:ext>
            </a:extLst>
          </p:cNvPr>
          <p:cNvSpPr>
            <a:spLocks noGrp="1"/>
          </p:cNvSpPr>
          <p:nvPr>
            <p:ph type="title"/>
          </p:nvPr>
        </p:nvSpPr>
        <p:spPr/>
        <p:txBody>
          <a:bodyPr/>
          <a:lstStyle/>
          <a:p>
            <a:r>
              <a:rPr lang="en-US" dirty="0"/>
              <a:t>Believers’ Responsibility</a:t>
            </a:r>
          </a:p>
        </p:txBody>
      </p:sp>
      <p:sp>
        <p:nvSpPr>
          <p:cNvPr id="3" name="Content Placeholder 2">
            <a:extLst>
              <a:ext uri="{FF2B5EF4-FFF2-40B4-BE49-F238E27FC236}">
                <a16:creationId xmlns:a16="http://schemas.microsoft.com/office/drawing/2014/main" id="{4796B94E-C9EC-AAFC-AF2D-D7FB9C0202ED}"/>
              </a:ext>
            </a:extLst>
          </p:cNvPr>
          <p:cNvSpPr>
            <a:spLocks noGrp="1"/>
          </p:cNvSpPr>
          <p:nvPr>
            <p:ph idx="1"/>
          </p:nvPr>
        </p:nvSpPr>
        <p:spPr/>
        <p:txBody>
          <a:bodyPr/>
          <a:lstStyle/>
          <a:p>
            <a:r>
              <a:rPr lang="en-US" b="1" dirty="0"/>
              <a:t>I John 2:15-17 </a:t>
            </a:r>
            <a:r>
              <a:rPr lang="en-US" dirty="0"/>
              <a:t>Believers should not love the world or the things IN the world</a:t>
            </a:r>
          </a:p>
          <a:p>
            <a:r>
              <a:rPr lang="en-US" dirty="0"/>
              <a:t>The lust/desires of the flesh</a:t>
            </a:r>
          </a:p>
          <a:p>
            <a:r>
              <a:rPr lang="en-US" dirty="0"/>
              <a:t>The lust/desires of the eyes</a:t>
            </a:r>
          </a:p>
          <a:p>
            <a:r>
              <a:rPr lang="en-US" dirty="0"/>
              <a:t>The boastful pride of life – anything that leads to arrogance, pride in self, presumption, and boasting.</a:t>
            </a:r>
          </a:p>
          <a:p>
            <a:r>
              <a:rPr lang="en-US" b="1" dirty="0"/>
              <a:t>“lust”: </a:t>
            </a:r>
            <a:r>
              <a:rPr lang="en-US" dirty="0"/>
              <a:t>unchecked desire to violent action</a:t>
            </a:r>
          </a:p>
          <a:p>
            <a:r>
              <a:rPr lang="en-US" b="1" dirty="0"/>
              <a:t>Love:</a:t>
            </a:r>
            <a:r>
              <a:rPr lang="en-US" dirty="0"/>
              <a:t> </a:t>
            </a:r>
            <a:r>
              <a:rPr lang="en-US" dirty="0" err="1"/>
              <a:t>Agapao</a:t>
            </a:r>
            <a:r>
              <a:rPr lang="en-US" dirty="0"/>
              <a:t> – embracing God’s will and obeying through HIS power, preferring what HE prefers. This is “God-type” love</a:t>
            </a:r>
          </a:p>
          <a:p>
            <a:r>
              <a:rPr lang="en-US" b="1" dirty="0"/>
              <a:t>James 4:1-4 </a:t>
            </a:r>
            <a:r>
              <a:rPr lang="en-US" dirty="0"/>
              <a:t>Friendship with the world is enmity with God</a:t>
            </a:r>
          </a:p>
          <a:p>
            <a:r>
              <a:rPr lang="en-US" dirty="0"/>
              <a:t>Enmity was in the Garden. </a:t>
            </a:r>
            <a:r>
              <a:rPr lang="en-US" b="1" dirty="0"/>
              <a:t>Enmity exposes deliberation and intent.</a:t>
            </a:r>
          </a:p>
        </p:txBody>
      </p:sp>
    </p:spTree>
    <p:extLst>
      <p:ext uri="{BB962C8B-B14F-4D97-AF65-F5344CB8AC3E}">
        <p14:creationId xmlns:p14="http://schemas.microsoft.com/office/powerpoint/2010/main" val="1734045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BC047-2D93-328C-36B8-FB6C1E147E3F}"/>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00455C83-D163-2137-4D11-AE99FDE0C293}"/>
              </a:ext>
            </a:extLst>
          </p:cNvPr>
          <p:cNvSpPr>
            <a:spLocks noGrp="1"/>
          </p:cNvSpPr>
          <p:nvPr>
            <p:ph idx="1"/>
          </p:nvPr>
        </p:nvSpPr>
        <p:spPr/>
        <p:txBody>
          <a:bodyPr/>
          <a:lstStyle/>
          <a:p>
            <a:r>
              <a:rPr lang="en-US" b="1" dirty="0"/>
              <a:t>How </a:t>
            </a:r>
            <a:r>
              <a:rPr lang="en-US" dirty="0"/>
              <a:t>do we adopt the world’s philosophies, morals, goals, thinking, and looking like the world?</a:t>
            </a:r>
          </a:p>
          <a:p>
            <a:r>
              <a:rPr lang="en-US" b="1" dirty="0"/>
              <a:t>How</a:t>
            </a:r>
            <a:r>
              <a:rPr lang="en-US" dirty="0"/>
              <a:t> can I “</a:t>
            </a:r>
            <a:r>
              <a:rPr lang="en-US" dirty="0" err="1"/>
              <a:t>agapao</a:t>
            </a:r>
            <a:r>
              <a:rPr lang="en-US" dirty="0"/>
              <a:t>” the world?</a:t>
            </a:r>
          </a:p>
          <a:p>
            <a:r>
              <a:rPr lang="en-US" dirty="0"/>
              <a:t>God SO LOVED the world – How do I “actively do what the Lord prefers” in my actions toward the world?</a:t>
            </a:r>
          </a:p>
          <a:p>
            <a:r>
              <a:rPr lang="en-US" b="1" dirty="0"/>
              <a:t>What </a:t>
            </a:r>
            <a:r>
              <a:rPr lang="en-US" dirty="0"/>
              <a:t>does love like this look like? In my family, in my neighborhood, in my church, among my friends, at work, in my daily walk of life?</a:t>
            </a:r>
          </a:p>
          <a:p>
            <a:r>
              <a:rPr lang="en-US" dirty="0"/>
              <a:t>If a nation opposed Israel, </a:t>
            </a:r>
            <a:r>
              <a:rPr lang="en-US" dirty="0" err="1"/>
              <a:t>Covenantally</a:t>
            </a:r>
            <a:r>
              <a:rPr lang="en-US" dirty="0"/>
              <a:t>, they were opposing God’s redemptive plan. </a:t>
            </a:r>
            <a:r>
              <a:rPr lang="en-US" b="1" dirty="0"/>
              <a:t>This is the seriousness of Covenant. </a:t>
            </a:r>
          </a:p>
          <a:p>
            <a:r>
              <a:rPr lang="en-US" b="1" dirty="0"/>
              <a:t>God’s Redeemer came through the nation of Israel.</a:t>
            </a:r>
          </a:p>
        </p:txBody>
      </p:sp>
    </p:spTree>
    <p:extLst>
      <p:ext uri="{BB962C8B-B14F-4D97-AF65-F5344CB8AC3E}">
        <p14:creationId xmlns:p14="http://schemas.microsoft.com/office/powerpoint/2010/main" val="2263187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3456D-2A5B-9D6D-04F8-352B9624F918}"/>
              </a:ext>
            </a:extLst>
          </p:cNvPr>
          <p:cNvSpPr>
            <a:spLocks noGrp="1"/>
          </p:cNvSpPr>
          <p:nvPr>
            <p:ph type="title"/>
          </p:nvPr>
        </p:nvSpPr>
        <p:spPr/>
        <p:txBody>
          <a:bodyPr/>
          <a:lstStyle/>
          <a:p>
            <a:r>
              <a:rPr lang="en-US" dirty="0"/>
              <a:t>The Belt</a:t>
            </a:r>
          </a:p>
        </p:txBody>
      </p:sp>
      <p:sp>
        <p:nvSpPr>
          <p:cNvPr id="3" name="Content Placeholder 2">
            <a:extLst>
              <a:ext uri="{FF2B5EF4-FFF2-40B4-BE49-F238E27FC236}">
                <a16:creationId xmlns:a16="http://schemas.microsoft.com/office/drawing/2014/main" id="{C19A8786-6303-C15C-140B-5CECD6079FB8}"/>
              </a:ext>
            </a:extLst>
          </p:cNvPr>
          <p:cNvSpPr>
            <a:spLocks noGrp="1"/>
          </p:cNvSpPr>
          <p:nvPr>
            <p:ph idx="1"/>
          </p:nvPr>
        </p:nvSpPr>
        <p:spPr/>
        <p:txBody>
          <a:bodyPr/>
          <a:lstStyle/>
          <a:p>
            <a:r>
              <a:rPr lang="en-US" dirty="0"/>
              <a:t>Probably symbolizes a man’s strength, therefore, exchanging belts meant the covenant partner gave the other HIS strength.</a:t>
            </a:r>
          </a:p>
          <a:p>
            <a:r>
              <a:rPr lang="en-US" b="1" dirty="0"/>
              <a:t>Is. 40:31 </a:t>
            </a:r>
            <a:r>
              <a:rPr lang="en-US" dirty="0"/>
              <a:t>Those who “wait” on the Lord…..</a:t>
            </a:r>
          </a:p>
          <a:p>
            <a:r>
              <a:rPr lang="en-US" dirty="0"/>
              <a:t>Wait: “</a:t>
            </a:r>
            <a:r>
              <a:rPr lang="en-US" dirty="0" err="1"/>
              <a:t>qavah</a:t>
            </a:r>
            <a:r>
              <a:rPr lang="en-US" dirty="0"/>
              <a:t>” to eagerly wait in expectation. “Faith knows no weariness” (</a:t>
            </a:r>
            <a:r>
              <a:rPr lang="en-US" dirty="0" err="1"/>
              <a:t>Ellicot</a:t>
            </a:r>
            <a:r>
              <a:rPr lang="en-US" dirty="0"/>
              <a:t>)   “Wait” is a verb. It requires action</a:t>
            </a:r>
          </a:p>
          <a:p>
            <a:r>
              <a:rPr lang="en-US" dirty="0"/>
              <a:t>“</a:t>
            </a:r>
            <a:r>
              <a:rPr lang="en-US" b="1" dirty="0"/>
              <a:t>Expect</a:t>
            </a:r>
            <a:r>
              <a:rPr lang="en-US" dirty="0"/>
              <a:t> deliverance through His aid, putting trust in Him” (Barnes)</a:t>
            </a:r>
          </a:p>
          <a:p>
            <a:r>
              <a:rPr lang="en-US" b="1" dirty="0"/>
              <a:t>Promise: </a:t>
            </a:r>
            <a:r>
              <a:rPr lang="en-US" dirty="0"/>
              <a:t>We will gain new strength, mount up with wings like eagles, run and not get tired, walk and not become weary. THIS is what waiting looks like</a:t>
            </a:r>
          </a:p>
          <a:p>
            <a:r>
              <a:rPr lang="en-US" b="1" dirty="0"/>
              <a:t>Phil 4:13 </a:t>
            </a:r>
            <a:r>
              <a:rPr lang="en-US" dirty="0"/>
              <a:t>Christ strengthens us. “To make strong, to empower, to impart ability </a:t>
            </a:r>
          </a:p>
        </p:txBody>
      </p:sp>
    </p:spTree>
    <p:extLst>
      <p:ext uri="{BB962C8B-B14F-4D97-AF65-F5344CB8AC3E}">
        <p14:creationId xmlns:p14="http://schemas.microsoft.com/office/powerpoint/2010/main" val="930416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168</TotalTime>
  <Words>1340</Words>
  <Application>Microsoft Office PowerPoint</Application>
  <PresentationFormat>Widescreen</PresentationFormat>
  <Paragraphs>84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vt:lpstr>
      <vt:lpstr>Covenant</vt:lpstr>
      <vt:lpstr>Review</vt:lpstr>
      <vt:lpstr>Armor/Weapons</vt:lpstr>
      <vt:lpstr>Armor/Weapons</vt:lpstr>
      <vt:lpstr>Armor/Weapons</vt:lpstr>
      <vt:lpstr>Our Response to our Enemies</vt:lpstr>
      <vt:lpstr>Believers’ Responsibility</vt:lpstr>
      <vt:lpstr>Application</vt:lpstr>
      <vt:lpstr>The Belt</vt:lpstr>
      <vt:lpstr>Philippians 4:13</vt:lpstr>
      <vt:lpstr>The Belt</vt:lpstr>
      <vt:lpstr>My Covenant Responsibility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32</cp:revision>
  <dcterms:created xsi:type="dcterms:W3CDTF">2026-02-25T11:37:15Z</dcterms:created>
  <dcterms:modified xsi:type="dcterms:W3CDTF">2026-02-25T14:26:06Z</dcterms:modified>
</cp:coreProperties>
</file>