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8CCD7B-D8F5-40D8-A11E-E0E10875BCF4}"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3797236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8CCD7B-D8F5-40D8-A11E-E0E10875BCF4}"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2785666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8CCD7B-D8F5-40D8-A11E-E0E10875BCF4}"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5B4A5-F413-4470-9FB2-3AA34B023F5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87947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8CCD7B-D8F5-40D8-A11E-E0E10875BCF4}"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15431632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8CCD7B-D8F5-40D8-A11E-E0E10875BCF4}"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5B4A5-F413-4470-9FB2-3AA34B023F5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91009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8CCD7B-D8F5-40D8-A11E-E0E10875BCF4}"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3851376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8CCD7B-D8F5-40D8-A11E-E0E10875BCF4}"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33911482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8CCD7B-D8F5-40D8-A11E-E0E10875BCF4}"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453818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8CCD7B-D8F5-40D8-A11E-E0E10875BCF4}"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3263826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8CCD7B-D8F5-40D8-A11E-E0E10875BCF4}" type="datetimeFigureOut">
              <a:rPr lang="en-US" smtClean="0"/>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4033541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8CCD7B-D8F5-40D8-A11E-E0E10875BCF4}" type="datetimeFigureOut">
              <a:rPr lang="en-US" smtClean="0"/>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3956113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8CCD7B-D8F5-40D8-A11E-E0E10875BCF4}" type="datetimeFigureOut">
              <a:rPr lang="en-US" smtClean="0"/>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3586913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8CCD7B-D8F5-40D8-A11E-E0E10875BCF4}" type="datetimeFigureOut">
              <a:rPr lang="en-US" smtClean="0"/>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4011557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8CCD7B-D8F5-40D8-A11E-E0E10875BCF4}" type="datetimeFigureOut">
              <a:rPr lang="en-US" smtClean="0"/>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3154760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8CCD7B-D8F5-40D8-A11E-E0E10875BCF4}" type="datetimeFigureOut">
              <a:rPr lang="en-US" smtClean="0"/>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3603734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8CCD7B-D8F5-40D8-A11E-E0E10875BCF4}" type="datetimeFigureOut">
              <a:rPr lang="en-US" smtClean="0"/>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75B4A5-F413-4470-9FB2-3AA34B023F53}" type="slidenum">
              <a:rPr lang="en-US" smtClean="0"/>
              <a:t>‹#›</a:t>
            </a:fld>
            <a:endParaRPr lang="en-US"/>
          </a:p>
        </p:txBody>
      </p:sp>
    </p:spTree>
    <p:extLst>
      <p:ext uri="{BB962C8B-B14F-4D97-AF65-F5344CB8AC3E}">
        <p14:creationId xmlns:p14="http://schemas.microsoft.com/office/powerpoint/2010/main" val="9548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78CCD7B-D8F5-40D8-A11E-E0E10875BCF4}" type="datetimeFigureOut">
              <a:rPr lang="en-US" smtClean="0"/>
              <a:t>2/18/2026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775B4A5-F413-4470-9FB2-3AA34B023F53}" type="slidenum">
              <a:rPr lang="en-US" smtClean="0"/>
              <a:t>‹#›</a:t>
            </a:fld>
            <a:endParaRPr lang="en-US"/>
          </a:p>
        </p:txBody>
      </p:sp>
    </p:spTree>
    <p:extLst>
      <p:ext uri="{BB962C8B-B14F-4D97-AF65-F5344CB8AC3E}">
        <p14:creationId xmlns:p14="http://schemas.microsoft.com/office/powerpoint/2010/main" val="38780408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31C84-5060-AC00-3DCB-5CE7216D857B}"/>
              </a:ext>
            </a:extLst>
          </p:cNvPr>
          <p:cNvSpPr>
            <a:spLocks noGrp="1"/>
          </p:cNvSpPr>
          <p:nvPr>
            <p:ph type="ctrTitle"/>
          </p:nvPr>
        </p:nvSpPr>
        <p:spPr/>
        <p:txBody>
          <a:bodyPr/>
          <a:lstStyle/>
          <a:p>
            <a:r>
              <a:rPr lang="en-US" dirty="0"/>
              <a:t>Covenant</a:t>
            </a:r>
          </a:p>
        </p:txBody>
      </p:sp>
      <p:sp>
        <p:nvSpPr>
          <p:cNvPr id="3" name="Subtitle 2">
            <a:extLst>
              <a:ext uri="{FF2B5EF4-FFF2-40B4-BE49-F238E27FC236}">
                <a16:creationId xmlns:a16="http://schemas.microsoft.com/office/drawing/2014/main" id="{2ED2D158-8326-2BC9-7788-CE3B0766D64F}"/>
              </a:ext>
            </a:extLst>
          </p:cNvPr>
          <p:cNvSpPr>
            <a:spLocks noGrp="1"/>
          </p:cNvSpPr>
          <p:nvPr>
            <p:ph type="subTitle" idx="1"/>
          </p:nvPr>
        </p:nvSpPr>
        <p:spPr/>
        <p:txBody>
          <a:bodyPr/>
          <a:lstStyle/>
          <a:p>
            <a:r>
              <a:rPr lang="en-US" dirty="0"/>
              <a:t>Lesson 2</a:t>
            </a:r>
          </a:p>
        </p:txBody>
      </p:sp>
    </p:spTree>
    <p:extLst>
      <p:ext uri="{BB962C8B-B14F-4D97-AF65-F5344CB8AC3E}">
        <p14:creationId xmlns:p14="http://schemas.microsoft.com/office/powerpoint/2010/main" val="1055288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8A48C-E915-077A-CCED-776447459773}"/>
              </a:ext>
            </a:extLst>
          </p:cNvPr>
          <p:cNvSpPr>
            <a:spLocks noGrp="1"/>
          </p:cNvSpPr>
          <p:nvPr>
            <p:ph type="title"/>
          </p:nvPr>
        </p:nvSpPr>
        <p:spPr/>
        <p:txBody>
          <a:bodyPr/>
          <a:lstStyle/>
          <a:p>
            <a:r>
              <a:rPr lang="en-US" dirty="0"/>
              <a:t>Our Old Self</a:t>
            </a:r>
          </a:p>
        </p:txBody>
      </p:sp>
      <p:sp>
        <p:nvSpPr>
          <p:cNvPr id="3" name="Content Placeholder 2">
            <a:extLst>
              <a:ext uri="{FF2B5EF4-FFF2-40B4-BE49-F238E27FC236}">
                <a16:creationId xmlns:a16="http://schemas.microsoft.com/office/drawing/2014/main" id="{D97B8382-A5DC-C4E3-673F-06227FC58479}"/>
              </a:ext>
            </a:extLst>
          </p:cNvPr>
          <p:cNvSpPr>
            <a:spLocks noGrp="1"/>
          </p:cNvSpPr>
          <p:nvPr>
            <p:ph idx="1"/>
          </p:nvPr>
        </p:nvSpPr>
        <p:spPr/>
        <p:txBody>
          <a:bodyPr/>
          <a:lstStyle/>
          <a:p>
            <a:r>
              <a:rPr lang="en-US" b="1" dirty="0"/>
              <a:t>Eph. 4:17-32 and Col. 3:1-17 compared with Romans 6</a:t>
            </a:r>
          </a:p>
          <a:p>
            <a:r>
              <a:rPr lang="en-US" dirty="0"/>
              <a:t>Believers are not to live in sensuality and impurity as they did before salvation</a:t>
            </a:r>
          </a:p>
          <a:p>
            <a:r>
              <a:rPr lang="en-US" dirty="0"/>
              <a:t>The old self, robe, is laid aside (rendered inoperative)</a:t>
            </a:r>
          </a:p>
          <a:p>
            <a:r>
              <a:rPr lang="en-US" b="1" dirty="0"/>
              <a:t>Rom. 12:1-2 </a:t>
            </a:r>
            <a:r>
              <a:rPr lang="en-US" dirty="0"/>
              <a:t>Believers are called to be renewed in their minds </a:t>
            </a:r>
          </a:p>
          <a:p>
            <a:r>
              <a:rPr lang="en-US" b="1" dirty="0"/>
              <a:t>Rom. 1:16 </a:t>
            </a:r>
            <a:r>
              <a:rPr lang="en-US" dirty="0"/>
              <a:t>The Word is what has the power to change us</a:t>
            </a:r>
          </a:p>
          <a:p>
            <a:r>
              <a:rPr lang="en-US" b="1" dirty="0"/>
              <a:t>Eph. 4:32 </a:t>
            </a:r>
            <a:r>
              <a:rPr lang="en-US" dirty="0"/>
              <a:t>Now we CAN be tenderhearted, kind, forgiving one another as Christ forgave us because Holy Spirit indwells us, enabling us</a:t>
            </a:r>
          </a:p>
          <a:p>
            <a:r>
              <a:rPr lang="en-US" dirty="0"/>
              <a:t>SINCE we died with Christ, we have an accountability to LIVE for Him</a:t>
            </a:r>
          </a:p>
          <a:p>
            <a:endParaRPr lang="en-US" dirty="0"/>
          </a:p>
        </p:txBody>
      </p:sp>
    </p:spTree>
    <p:extLst>
      <p:ext uri="{BB962C8B-B14F-4D97-AF65-F5344CB8AC3E}">
        <p14:creationId xmlns:p14="http://schemas.microsoft.com/office/powerpoint/2010/main" val="1759620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4475A-6D20-C278-D474-4BFE1F581CFD}"/>
              </a:ext>
            </a:extLst>
          </p:cNvPr>
          <p:cNvSpPr>
            <a:spLocks noGrp="1"/>
          </p:cNvSpPr>
          <p:nvPr>
            <p:ph type="title"/>
          </p:nvPr>
        </p:nvSpPr>
        <p:spPr/>
        <p:txBody>
          <a:bodyPr/>
          <a:lstStyle/>
          <a:p>
            <a:r>
              <a:rPr lang="en-US" dirty="0"/>
              <a:t>Colossians 3:1-17</a:t>
            </a:r>
          </a:p>
        </p:txBody>
      </p:sp>
      <p:sp>
        <p:nvSpPr>
          <p:cNvPr id="3" name="Content Placeholder 2">
            <a:extLst>
              <a:ext uri="{FF2B5EF4-FFF2-40B4-BE49-F238E27FC236}">
                <a16:creationId xmlns:a16="http://schemas.microsoft.com/office/drawing/2014/main" id="{A60E7067-80CE-9E00-DF5C-AEA035EFA8BF}"/>
              </a:ext>
            </a:extLst>
          </p:cNvPr>
          <p:cNvSpPr>
            <a:spLocks noGrp="1"/>
          </p:cNvSpPr>
          <p:nvPr>
            <p:ph idx="1"/>
          </p:nvPr>
        </p:nvSpPr>
        <p:spPr/>
        <p:txBody>
          <a:bodyPr/>
          <a:lstStyle/>
          <a:p>
            <a:r>
              <a:rPr lang="en-US" dirty="0"/>
              <a:t>Believer’s lives are “hidden” with Christ</a:t>
            </a:r>
          </a:p>
          <a:p>
            <a:r>
              <a:rPr lang="en-US" b="1" dirty="0"/>
              <a:t>Our security is out of reach of earthly hostility and spiritual assault. NOTHING can touch it! Seen or unseen! Spiritual or physical</a:t>
            </a:r>
          </a:p>
          <a:p>
            <a:r>
              <a:rPr lang="en-US" dirty="0"/>
              <a:t>Put on love beyond all else because it is the perfect bond of unity</a:t>
            </a:r>
          </a:p>
          <a:p>
            <a:r>
              <a:rPr lang="en-US" dirty="0"/>
              <a:t>Since Christ’s love dwells within us richly, we are to live according to that love</a:t>
            </a:r>
          </a:p>
          <a:p>
            <a:r>
              <a:rPr lang="en-US" b="1" dirty="0"/>
              <a:t>Three Commands:</a:t>
            </a:r>
          </a:p>
          <a:p>
            <a:r>
              <a:rPr lang="en-US" dirty="0"/>
              <a:t>Let the peace of Christ </a:t>
            </a:r>
            <a:r>
              <a:rPr lang="en-US" b="1" dirty="0"/>
              <a:t>rule </a:t>
            </a:r>
            <a:r>
              <a:rPr lang="en-US" dirty="0"/>
              <a:t>in your hearts</a:t>
            </a:r>
          </a:p>
          <a:p>
            <a:r>
              <a:rPr lang="en-US" dirty="0"/>
              <a:t>Let the word of Christ </a:t>
            </a:r>
            <a:r>
              <a:rPr lang="en-US" b="1" dirty="0"/>
              <a:t>richly dwell </a:t>
            </a:r>
            <a:r>
              <a:rPr lang="en-US" dirty="0"/>
              <a:t>within you (saturating thought and action)</a:t>
            </a:r>
          </a:p>
          <a:p>
            <a:r>
              <a:rPr lang="en-US" b="1" dirty="0"/>
              <a:t>Do</a:t>
            </a:r>
            <a:r>
              <a:rPr lang="en-US" dirty="0"/>
              <a:t> all in the name of the Lord Jesus</a:t>
            </a:r>
          </a:p>
          <a:p>
            <a:pPr marL="0" indent="0">
              <a:buNone/>
            </a:pPr>
            <a:endParaRPr lang="en-US" dirty="0"/>
          </a:p>
        </p:txBody>
      </p:sp>
    </p:spTree>
    <p:extLst>
      <p:ext uri="{BB962C8B-B14F-4D97-AF65-F5344CB8AC3E}">
        <p14:creationId xmlns:p14="http://schemas.microsoft.com/office/powerpoint/2010/main" val="462865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EC5A6-B8E2-A044-35F6-37C953899C94}"/>
              </a:ext>
            </a:extLst>
          </p:cNvPr>
          <p:cNvSpPr>
            <a:spLocks noGrp="1"/>
          </p:cNvSpPr>
          <p:nvPr>
            <p:ph type="title"/>
          </p:nvPr>
        </p:nvSpPr>
        <p:spPr/>
        <p:txBody>
          <a:bodyPr/>
          <a:lstStyle/>
          <a:p>
            <a:r>
              <a:rPr lang="en-US" dirty="0"/>
              <a:t>Romans 13:12-14</a:t>
            </a:r>
          </a:p>
        </p:txBody>
      </p:sp>
      <p:sp>
        <p:nvSpPr>
          <p:cNvPr id="3" name="Content Placeholder 2">
            <a:extLst>
              <a:ext uri="{FF2B5EF4-FFF2-40B4-BE49-F238E27FC236}">
                <a16:creationId xmlns:a16="http://schemas.microsoft.com/office/drawing/2014/main" id="{348A6109-4203-74B1-5698-FAC98D1F873C}"/>
              </a:ext>
            </a:extLst>
          </p:cNvPr>
          <p:cNvSpPr>
            <a:spLocks noGrp="1"/>
          </p:cNvSpPr>
          <p:nvPr>
            <p:ph idx="1"/>
          </p:nvPr>
        </p:nvSpPr>
        <p:spPr/>
        <p:txBody>
          <a:bodyPr/>
          <a:lstStyle/>
          <a:p>
            <a:r>
              <a:rPr lang="en-US" b="1" dirty="0"/>
              <a:t>“Lay Aside” </a:t>
            </a:r>
            <a:r>
              <a:rPr lang="en-US" dirty="0"/>
              <a:t>deeds/works of darkness – Means decisive renunciation followed by renewal. Believers must discard what hinders their walk with God, so they have unencumbered activity. </a:t>
            </a:r>
          </a:p>
          <a:p>
            <a:r>
              <a:rPr lang="en-US" b="1" dirty="0"/>
              <a:t>Acts 7:58 </a:t>
            </a:r>
            <a:r>
              <a:rPr lang="en-US" dirty="0"/>
              <a:t>is given as an example when Stephen’s executioners laid aside their garments at Saul’s feet before they stoned him to death</a:t>
            </a:r>
          </a:p>
          <a:p>
            <a:r>
              <a:rPr lang="en-US" b="1" dirty="0"/>
              <a:t>“Put on”: </a:t>
            </a:r>
            <a:r>
              <a:rPr lang="en-US" dirty="0"/>
              <a:t>this is our sanctification process of walking out our Christian faith</a:t>
            </a:r>
          </a:p>
          <a:p>
            <a:r>
              <a:rPr lang="en-US" b="1" dirty="0"/>
              <a:t>Rom. 13:14 </a:t>
            </a:r>
            <a:r>
              <a:rPr lang="en-US" dirty="0"/>
              <a:t>Make no provision for the flesh.    </a:t>
            </a:r>
          </a:p>
          <a:p>
            <a:r>
              <a:rPr lang="en-US" dirty="0"/>
              <a:t>“Self-indulgent scheming that nourishes sinful appetites”</a:t>
            </a:r>
          </a:p>
          <a:p>
            <a:r>
              <a:rPr lang="en-US" b="1" dirty="0"/>
              <a:t>If we “put on” more and more of Christ, then our Christ-centered planning advances holiness and service and creates “habits of life”.</a:t>
            </a:r>
          </a:p>
        </p:txBody>
      </p:sp>
    </p:spTree>
    <p:extLst>
      <p:ext uri="{BB962C8B-B14F-4D97-AF65-F5344CB8AC3E}">
        <p14:creationId xmlns:p14="http://schemas.microsoft.com/office/powerpoint/2010/main" val="175719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4AD17-4A21-E362-DB2B-A8885EBBF22E}"/>
              </a:ext>
            </a:extLst>
          </p:cNvPr>
          <p:cNvSpPr>
            <a:spLocks noGrp="1"/>
          </p:cNvSpPr>
          <p:nvPr>
            <p:ph type="title"/>
          </p:nvPr>
        </p:nvSpPr>
        <p:spPr/>
        <p:txBody>
          <a:bodyPr/>
          <a:lstStyle/>
          <a:p>
            <a:r>
              <a:rPr lang="en-US" dirty="0"/>
              <a:t>Jesus Became Man</a:t>
            </a:r>
          </a:p>
        </p:txBody>
      </p:sp>
      <p:sp>
        <p:nvSpPr>
          <p:cNvPr id="3" name="Content Placeholder 2">
            <a:extLst>
              <a:ext uri="{FF2B5EF4-FFF2-40B4-BE49-F238E27FC236}">
                <a16:creationId xmlns:a16="http://schemas.microsoft.com/office/drawing/2014/main" id="{AB8AAD6B-F238-FB1F-ECE2-6D166269F41B}"/>
              </a:ext>
            </a:extLst>
          </p:cNvPr>
          <p:cNvSpPr>
            <a:spLocks noGrp="1"/>
          </p:cNvSpPr>
          <p:nvPr>
            <p:ph idx="1"/>
          </p:nvPr>
        </p:nvSpPr>
        <p:spPr/>
        <p:txBody>
          <a:bodyPr/>
          <a:lstStyle/>
          <a:p>
            <a:r>
              <a:rPr lang="en-US" b="1" dirty="0"/>
              <a:t>Phil. 2:5-8 </a:t>
            </a:r>
            <a:r>
              <a:rPr lang="en-US" dirty="0"/>
              <a:t>Jesus “put on skin” and clothed Himself with His creation as a bond-servant</a:t>
            </a:r>
          </a:p>
          <a:p>
            <a:r>
              <a:rPr lang="en-US" b="1" dirty="0"/>
              <a:t>He took on the identity of man, yet remained God </a:t>
            </a:r>
          </a:p>
          <a:p>
            <a:r>
              <a:rPr lang="en-US" b="1" dirty="0"/>
              <a:t>Heb. 2:9, 14-18 </a:t>
            </a:r>
            <a:r>
              <a:rPr lang="en-US" dirty="0"/>
              <a:t>Jesus experienced death for all, rendering him who had the power of death, Satan, powerless over us</a:t>
            </a:r>
          </a:p>
          <a:p>
            <a:r>
              <a:rPr lang="en-US" dirty="0"/>
              <a:t>Because Jesus did this, He knows what it is like to be tempted, yet He remained sinless</a:t>
            </a:r>
          </a:p>
          <a:p>
            <a:r>
              <a:rPr lang="en-US" dirty="0"/>
              <a:t>He became our merciful and faithful High Priest</a:t>
            </a:r>
          </a:p>
          <a:p>
            <a:r>
              <a:rPr lang="en-US" dirty="0"/>
              <a:t>He ever lives to make intercession for us </a:t>
            </a:r>
            <a:r>
              <a:rPr lang="en-US" b="1" dirty="0"/>
              <a:t>Heb. 7:25</a:t>
            </a:r>
          </a:p>
          <a:p>
            <a:r>
              <a:rPr lang="en-US" b="1" dirty="0"/>
              <a:t>Let us live as if everyone can see us wearing Jesus’ robe </a:t>
            </a:r>
          </a:p>
          <a:p>
            <a:endParaRPr lang="en-US" b="1" dirty="0"/>
          </a:p>
        </p:txBody>
      </p:sp>
    </p:spTree>
    <p:extLst>
      <p:ext uri="{BB962C8B-B14F-4D97-AF65-F5344CB8AC3E}">
        <p14:creationId xmlns:p14="http://schemas.microsoft.com/office/powerpoint/2010/main" val="713195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1CEB7-60F1-E10C-4452-4AB06515520D}"/>
              </a:ext>
            </a:extLst>
          </p:cNvPr>
          <p:cNvSpPr>
            <a:spLocks noGrp="1"/>
          </p:cNvSpPr>
          <p:nvPr>
            <p:ph type="title"/>
          </p:nvPr>
        </p:nvSpPr>
        <p:spPr/>
        <p:txBody>
          <a:bodyPr/>
          <a:lstStyle/>
          <a:p>
            <a:r>
              <a:rPr lang="en-US" dirty="0"/>
              <a:t>Review    “Covenant”</a:t>
            </a:r>
          </a:p>
        </p:txBody>
      </p:sp>
      <p:sp>
        <p:nvSpPr>
          <p:cNvPr id="3" name="Content Placeholder 2">
            <a:extLst>
              <a:ext uri="{FF2B5EF4-FFF2-40B4-BE49-F238E27FC236}">
                <a16:creationId xmlns:a16="http://schemas.microsoft.com/office/drawing/2014/main" id="{29117B5E-109E-BF4B-8952-1CECD82505D7}"/>
              </a:ext>
            </a:extLst>
          </p:cNvPr>
          <p:cNvSpPr>
            <a:spLocks noGrp="1"/>
          </p:cNvSpPr>
          <p:nvPr>
            <p:ph idx="1"/>
          </p:nvPr>
        </p:nvSpPr>
        <p:spPr/>
        <p:txBody>
          <a:bodyPr>
            <a:normAutofit fontScale="92500" lnSpcReduction="20000"/>
          </a:bodyPr>
          <a:lstStyle/>
          <a:p>
            <a:r>
              <a:rPr lang="en-US" b="1" dirty="0"/>
              <a:t>Hebrew:</a:t>
            </a:r>
            <a:r>
              <a:rPr lang="en-US" dirty="0"/>
              <a:t> </a:t>
            </a:r>
            <a:r>
              <a:rPr lang="en-US" b="1" dirty="0" err="1"/>
              <a:t>beriyth</a:t>
            </a:r>
            <a:r>
              <a:rPr lang="en-US" dirty="0"/>
              <a:t> – a pledge or agreement made by passing between pieces of flesh</a:t>
            </a:r>
          </a:p>
          <a:p>
            <a:r>
              <a:rPr lang="en-US" b="1" dirty="0"/>
              <a:t>Greek: </a:t>
            </a:r>
            <a:r>
              <a:rPr lang="en-US" b="1" dirty="0" err="1"/>
              <a:t>diatheke</a:t>
            </a:r>
            <a:r>
              <a:rPr lang="en-US" dirty="0"/>
              <a:t> -  contract, a testament</a:t>
            </a:r>
          </a:p>
          <a:p>
            <a:r>
              <a:rPr lang="en-US" b="1" dirty="0"/>
              <a:t>“Made”:</a:t>
            </a:r>
            <a:r>
              <a:rPr lang="en-US" dirty="0"/>
              <a:t> </a:t>
            </a:r>
            <a:r>
              <a:rPr lang="en-US" b="1" dirty="0" err="1"/>
              <a:t>karath</a:t>
            </a:r>
            <a:r>
              <a:rPr lang="en-US" b="1" dirty="0"/>
              <a:t> - </a:t>
            </a:r>
            <a:r>
              <a:rPr lang="en-US" dirty="0"/>
              <a:t> to make a covenant by cutting flesh and passing between the pieces</a:t>
            </a:r>
          </a:p>
          <a:p>
            <a:r>
              <a:rPr lang="en-US" b="1" dirty="0"/>
              <a:t>God initiated Covenants: </a:t>
            </a:r>
          </a:p>
          <a:p>
            <a:r>
              <a:rPr lang="en-US" dirty="0"/>
              <a:t>Noah and all living creatures after the flood</a:t>
            </a:r>
          </a:p>
          <a:p>
            <a:r>
              <a:rPr lang="en-US" dirty="0"/>
              <a:t>Abraham, Isaac and Jacob (Israel) to give land and bless all families</a:t>
            </a:r>
          </a:p>
          <a:p>
            <a:r>
              <a:rPr lang="en-US" dirty="0"/>
              <a:t>Jesus with His disciples: His body and blood were the New Covenant</a:t>
            </a:r>
          </a:p>
          <a:p>
            <a:r>
              <a:rPr lang="en-US" b="1" dirty="0"/>
              <a:t>Covenants between men:</a:t>
            </a:r>
          </a:p>
          <a:p>
            <a:r>
              <a:rPr lang="en-US" dirty="0"/>
              <a:t>Abimelech with Abraham and Isaac to promise to never do the other harm</a:t>
            </a:r>
          </a:p>
          <a:p>
            <a:r>
              <a:rPr lang="en-US" dirty="0"/>
              <a:t>Laban and Jacob to promise to never do the other harm. Call on God as witness</a:t>
            </a:r>
          </a:p>
        </p:txBody>
      </p:sp>
    </p:spTree>
    <p:extLst>
      <p:ext uri="{BB962C8B-B14F-4D97-AF65-F5344CB8AC3E}">
        <p14:creationId xmlns:p14="http://schemas.microsoft.com/office/powerpoint/2010/main" val="3824205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FD0B9-481B-2371-8A32-6AC7DBCBC8B0}"/>
              </a:ext>
            </a:extLst>
          </p:cNvPr>
          <p:cNvSpPr>
            <a:spLocks noGrp="1"/>
          </p:cNvSpPr>
          <p:nvPr>
            <p:ph type="title"/>
          </p:nvPr>
        </p:nvSpPr>
        <p:spPr/>
        <p:txBody>
          <a:bodyPr/>
          <a:lstStyle/>
          <a:p>
            <a:r>
              <a:rPr lang="en-US" dirty="0"/>
              <a:t>Common Elements in Covenant</a:t>
            </a:r>
          </a:p>
        </p:txBody>
      </p:sp>
      <p:sp>
        <p:nvSpPr>
          <p:cNvPr id="3" name="Content Placeholder 2">
            <a:extLst>
              <a:ext uri="{FF2B5EF4-FFF2-40B4-BE49-F238E27FC236}">
                <a16:creationId xmlns:a16="http://schemas.microsoft.com/office/drawing/2014/main" id="{8CB0D88C-E24E-3211-F517-96F778ECBAA4}"/>
              </a:ext>
            </a:extLst>
          </p:cNvPr>
          <p:cNvSpPr>
            <a:spLocks noGrp="1"/>
          </p:cNvSpPr>
          <p:nvPr>
            <p:ph idx="1"/>
          </p:nvPr>
        </p:nvSpPr>
        <p:spPr/>
        <p:txBody>
          <a:bodyPr/>
          <a:lstStyle/>
          <a:p>
            <a:r>
              <a:rPr lang="en-US" dirty="0"/>
              <a:t>Signs</a:t>
            </a:r>
          </a:p>
          <a:p>
            <a:r>
              <a:rPr lang="en-US" dirty="0"/>
              <a:t>Sacrifices – shedding of blood</a:t>
            </a:r>
          </a:p>
          <a:p>
            <a:r>
              <a:rPr lang="en-US" dirty="0"/>
              <a:t>Oaths</a:t>
            </a:r>
          </a:p>
          <a:p>
            <a:r>
              <a:rPr lang="en-US" dirty="0"/>
              <a:t>Promises</a:t>
            </a:r>
          </a:p>
          <a:p>
            <a:r>
              <a:rPr lang="en-US" dirty="0"/>
              <a:t>Meals</a:t>
            </a:r>
          </a:p>
          <a:p>
            <a:r>
              <a:rPr lang="en-US" dirty="0"/>
              <a:t>Exchanging robes</a:t>
            </a:r>
          </a:p>
          <a:p>
            <a:r>
              <a:rPr lang="en-US" dirty="0"/>
              <a:t>Always VERY Intentional</a:t>
            </a:r>
          </a:p>
        </p:txBody>
      </p:sp>
    </p:spTree>
    <p:extLst>
      <p:ext uri="{BB962C8B-B14F-4D97-AF65-F5344CB8AC3E}">
        <p14:creationId xmlns:p14="http://schemas.microsoft.com/office/powerpoint/2010/main" val="1649712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5211F-AC37-92A1-F44B-BC95A49F8471}"/>
              </a:ext>
            </a:extLst>
          </p:cNvPr>
          <p:cNvSpPr>
            <a:spLocks noGrp="1"/>
          </p:cNvSpPr>
          <p:nvPr>
            <p:ph type="title"/>
          </p:nvPr>
        </p:nvSpPr>
        <p:spPr/>
        <p:txBody>
          <a:bodyPr/>
          <a:lstStyle/>
          <a:p>
            <a:r>
              <a:rPr lang="en-US" dirty="0"/>
              <a:t>Jonathan and David</a:t>
            </a:r>
          </a:p>
        </p:txBody>
      </p:sp>
      <p:sp>
        <p:nvSpPr>
          <p:cNvPr id="3" name="Content Placeholder 2">
            <a:extLst>
              <a:ext uri="{FF2B5EF4-FFF2-40B4-BE49-F238E27FC236}">
                <a16:creationId xmlns:a16="http://schemas.microsoft.com/office/drawing/2014/main" id="{DA94CC53-4AF4-BBC4-8DB6-C79A5615A67E}"/>
              </a:ext>
            </a:extLst>
          </p:cNvPr>
          <p:cNvSpPr>
            <a:spLocks noGrp="1"/>
          </p:cNvSpPr>
          <p:nvPr>
            <p:ph idx="1"/>
          </p:nvPr>
        </p:nvSpPr>
        <p:spPr/>
        <p:txBody>
          <a:bodyPr/>
          <a:lstStyle/>
          <a:p>
            <a:r>
              <a:rPr lang="en-US" b="1" dirty="0"/>
              <a:t>I Sam. 18:1-5 </a:t>
            </a:r>
            <a:r>
              <a:rPr lang="en-US" dirty="0"/>
              <a:t>Prince Jonathan’s soul is knit to Shepherd David’s and he loved him as he loved himself</a:t>
            </a:r>
          </a:p>
          <a:p>
            <a:r>
              <a:rPr lang="en-US" b="1" dirty="0"/>
              <a:t>Initiated by: </a:t>
            </a:r>
            <a:r>
              <a:rPr lang="en-US" dirty="0"/>
              <a:t>Prince Jonathan out of love, NOT fear</a:t>
            </a:r>
          </a:p>
          <a:p>
            <a:r>
              <a:rPr lang="en-US" dirty="0"/>
              <a:t>Jonathan gave David his robe, armor, sword, bow and belt</a:t>
            </a:r>
          </a:p>
          <a:p>
            <a:r>
              <a:rPr lang="en-US" dirty="0"/>
              <a:t>Jonathan would have taken David’s robe in exchange, because that was the custom of covenant. A kingly robe in exchange for a shepherd’s cloak.</a:t>
            </a:r>
          </a:p>
          <a:p>
            <a:r>
              <a:rPr lang="en-US" dirty="0"/>
              <a:t>This extended to all of David’s family and all of Jonathan’s family</a:t>
            </a:r>
          </a:p>
          <a:p>
            <a:r>
              <a:rPr lang="en-US" b="1" dirty="0"/>
              <a:t>2 Sam. 9  </a:t>
            </a:r>
            <a:r>
              <a:rPr lang="en-US" dirty="0"/>
              <a:t>Enter the story of Mephibosheth. Lives in Lo-debar which </a:t>
            </a:r>
            <a:r>
              <a:rPr lang="en-US" dirty="0" err="1"/>
              <a:t>means,”No</a:t>
            </a:r>
            <a:r>
              <a:rPr lang="en-US" dirty="0"/>
              <a:t> Pasture, Nothing” </a:t>
            </a:r>
          </a:p>
          <a:p>
            <a:r>
              <a:rPr lang="en-US" dirty="0"/>
              <a:t>In the land of Gad about 80 miles from Jerusalem. Yet he is of the tribe of Benjamin, not Gad.</a:t>
            </a:r>
          </a:p>
        </p:txBody>
      </p:sp>
    </p:spTree>
    <p:extLst>
      <p:ext uri="{BB962C8B-B14F-4D97-AF65-F5344CB8AC3E}">
        <p14:creationId xmlns:p14="http://schemas.microsoft.com/office/powerpoint/2010/main" val="11171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877C7-68AF-18C5-EAE9-B0FCB7C2599E}"/>
              </a:ext>
            </a:extLst>
          </p:cNvPr>
          <p:cNvSpPr>
            <a:spLocks noGrp="1"/>
          </p:cNvSpPr>
          <p:nvPr>
            <p:ph type="title"/>
          </p:nvPr>
        </p:nvSpPr>
        <p:spPr/>
        <p:txBody>
          <a:bodyPr/>
          <a:lstStyle/>
          <a:p>
            <a:r>
              <a:rPr lang="en-US" dirty="0"/>
              <a:t>Mephibosheth</a:t>
            </a:r>
          </a:p>
        </p:txBody>
      </p:sp>
      <p:sp>
        <p:nvSpPr>
          <p:cNvPr id="3" name="Content Placeholder 2">
            <a:extLst>
              <a:ext uri="{FF2B5EF4-FFF2-40B4-BE49-F238E27FC236}">
                <a16:creationId xmlns:a16="http://schemas.microsoft.com/office/drawing/2014/main" id="{2F67FA80-1F64-22E5-229A-B82925B50352}"/>
              </a:ext>
            </a:extLst>
          </p:cNvPr>
          <p:cNvSpPr>
            <a:spLocks noGrp="1"/>
          </p:cNvSpPr>
          <p:nvPr>
            <p:ph idx="1"/>
          </p:nvPr>
        </p:nvSpPr>
        <p:spPr/>
        <p:txBody>
          <a:bodyPr>
            <a:normAutofit/>
          </a:bodyPr>
          <a:lstStyle/>
          <a:p>
            <a:r>
              <a:rPr lang="en-US" b="1" dirty="0"/>
              <a:t>Context:</a:t>
            </a:r>
            <a:r>
              <a:rPr lang="en-US" dirty="0"/>
              <a:t> After David is now king and Saul and Jonathan are dead</a:t>
            </a:r>
          </a:p>
          <a:p>
            <a:r>
              <a:rPr lang="en-US" dirty="0"/>
              <a:t>Mephibosheth is far from Jerusalem, where kings and their families reside</a:t>
            </a:r>
          </a:p>
          <a:p>
            <a:r>
              <a:rPr lang="en-US" dirty="0"/>
              <a:t>He is lame in both feet because his nurse dropped him, fleeing from danger</a:t>
            </a:r>
          </a:p>
          <a:p>
            <a:r>
              <a:rPr lang="en-US" dirty="0"/>
              <a:t>He is being taken care of by Machir who lived in Lo-debar</a:t>
            </a:r>
          </a:p>
          <a:p>
            <a:r>
              <a:rPr lang="en-US" dirty="0"/>
              <a:t>David inquires of Saul’s servant Ziba, if he knows of anyone he can fulfill his covenant to Jonathan to.</a:t>
            </a:r>
          </a:p>
          <a:p>
            <a:r>
              <a:rPr lang="en-US" dirty="0"/>
              <a:t>Mephibosheth is brought down to Jerusalem, falls prostrate before David out of fear and calls himself a “dead dog”</a:t>
            </a:r>
          </a:p>
          <a:p>
            <a:r>
              <a:rPr lang="en-US" dirty="0"/>
              <a:t>Ziba is commanded to farm all of Saul’s land for Mephibosheth, which King David returns ownership to, but then commands that he be at his table to eat all the days of his life. His family is forever provided for at the royal palace.</a:t>
            </a:r>
          </a:p>
        </p:txBody>
      </p:sp>
    </p:spTree>
    <p:extLst>
      <p:ext uri="{BB962C8B-B14F-4D97-AF65-F5344CB8AC3E}">
        <p14:creationId xmlns:p14="http://schemas.microsoft.com/office/powerpoint/2010/main" val="2748259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BF1C0-8CF3-C7E5-664D-D8D7F31FD349}"/>
              </a:ext>
            </a:extLst>
          </p:cNvPr>
          <p:cNvSpPr>
            <a:spLocks noGrp="1"/>
          </p:cNvSpPr>
          <p:nvPr>
            <p:ph type="title"/>
          </p:nvPr>
        </p:nvSpPr>
        <p:spPr/>
        <p:txBody>
          <a:bodyPr/>
          <a:lstStyle/>
          <a:p>
            <a:r>
              <a:rPr lang="en-US" dirty="0"/>
              <a:t>Mephibosheth</a:t>
            </a:r>
          </a:p>
        </p:txBody>
      </p:sp>
      <p:sp>
        <p:nvSpPr>
          <p:cNvPr id="3" name="Content Placeholder 2">
            <a:extLst>
              <a:ext uri="{FF2B5EF4-FFF2-40B4-BE49-F238E27FC236}">
                <a16:creationId xmlns:a16="http://schemas.microsoft.com/office/drawing/2014/main" id="{8116BD60-1CF0-B5A8-F2CF-B9706802208A}"/>
              </a:ext>
            </a:extLst>
          </p:cNvPr>
          <p:cNvSpPr>
            <a:spLocks noGrp="1"/>
          </p:cNvSpPr>
          <p:nvPr>
            <p:ph idx="1"/>
          </p:nvPr>
        </p:nvSpPr>
        <p:spPr/>
        <p:txBody>
          <a:bodyPr>
            <a:normAutofit lnSpcReduction="10000"/>
          </a:bodyPr>
          <a:lstStyle/>
          <a:p>
            <a:r>
              <a:rPr lang="en-US" dirty="0"/>
              <a:t>Nowhere near the palace.   Hiding. Far away in Lo-debar</a:t>
            </a:r>
          </a:p>
          <a:p>
            <a:r>
              <a:rPr lang="en-US" dirty="0"/>
              <a:t>King sought HIM out because of love</a:t>
            </a:r>
          </a:p>
          <a:p>
            <a:r>
              <a:rPr lang="en-US" dirty="0"/>
              <a:t>Deserved death to protect David from mutiny</a:t>
            </a:r>
          </a:p>
          <a:p>
            <a:r>
              <a:rPr lang="en-US" b="1" dirty="0"/>
              <a:t>BUT: Because of Covenant -----</a:t>
            </a:r>
          </a:p>
          <a:p>
            <a:r>
              <a:rPr lang="en-US" dirty="0"/>
              <a:t>His physical location and position changes, but not his physical condition</a:t>
            </a:r>
          </a:p>
          <a:p>
            <a:r>
              <a:rPr lang="en-US" dirty="0"/>
              <a:t>He is still lame in both feet</a:t>
            </a:r>
          </a:p>
          <a:p>
            <a:r>
              <a:rPr lang="en-US" dirty="0"/>
              <a:t>He is now placed, by the king, at the royal table, forever to dine with the king</a:t>
            </a:r>
          </a:p>
          <a:p>
            <a:r>
              <a:rPr lang="en-US" dirty="0"/>
              <a:t>He has done NOTHING. He was rightful heir to the throne, but sin changed all that. Not HIS sin, but his grandfather’s.</a:t>
            </a:r>
          </a:p>
          <a:p>
            <a:r>
              <a:rPr lang="en-US" dirty="0"/>
              <a:t>Because of love, his life was forever redeemed</a:t>
            </a:r>
          </a:p>
          <a:p>
            <a:endParaRPr lang="en-US" dirty="0"/>
          </a:p>
        </p:txBody>
      </p:sp>
    </p:spTree>
    <p:extLst>
      <p:ext uri="{BB962C8B-B14F-4D97-AF65-F5344CB8AC3E}">
        <p14:creationId xmlns:p14="http://schemas.microsoft.com/office/powerpoint/2010/main" val="2369324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FA9B3-5628-FB30-F429-DF333C0CCA45}"/>
              </a:ext>
            </a:extLst>
          </p:cNvPr>
          <p:cNvSpPr>
            <a:spLocks noGrp="1"/>
          </p:cNvSpPr>
          <p:nvPr>
            <p:ph type="title"/>
          </p:nvPr>
        </p:nvSpPr>
        <p:spPr/>
        <p:txBody>
          <a:bodyPr/>
          <a:lstStyle/>
          <a:p>
            <a:r>
              <a:rPr lang="en-US" dirty="0"/>
              <a:t>“Exchanging Robes” in our culture</a:t>
            </a:r>
          </a:p>
        </p:txBody>
      </p:sp>
      <p:sp>
        <p:nvSpPr>
          <p:cNvPr id="3" name="Content Placeholder 2">
            <a:extLst>
              <a:ext uri="{FF2B5EF4-FFF2-40B4-BE49-F238E27FC236}">
                <a16:creationId xmlns:a16="http://schemas.microsoft.com/office/drawing/2014/main" id="{B7154B04-95B4-44FA-5382-3BA2583FA97F}"/>
              </a:ext>
            </a:extLst>
          </p:cNvPr>
          <p:cNvSpPr>
            <a:spLocks noGrp="1"/>
          </p:cNvSpPr>
          <p:nvPr>
            <p:ph idx="1"/>
          </p:nvPr>
        </p:nvSpPr>
        <p:spPr/>
        <p:txBody>
          <a:bodyPr/>
          <a:lstStyle/>
          <a:p>
            <a:r>
              <a:rPr lang="en-US" dirty="0"/>
              <a:t>What do you assume because I have on a referee’s jersey?</a:t>
            </a:r>
          </a:p>
          <a:p>
            <a:r>
              <a:rPr lang="en-US" dirty="0"/>
              <a:t>Authority: Power of some kind</a:t>
            </a:r>
          </a:p>
          <a:p>
            <a:r>
              <a:rPr lang="en-US" dirty="0"/>
              <a:t>I know the rules of the game you’ve come to play or observe</a:t>
            </a:r>
          </a:p>
          <a:p>
            <a:r>
              <a:rPr lang="en-US" dirty="0"/>
              <a:t>I’m here to ensure “right” wins out and the game is played fairly</a:t>
            </a:r>
          </a:p>
          <a:p>
            <a:r>
              <a:rPr lang="en-US" dirty="0"/>
              <a:t>How did I get to wear the jersey? Did I just “put it on”?</a:t>
            </a:r>
          </a:p>
          <a:p>
            <a:r>
              <a:rPr lang="en-US" dirty="0"/>
              <a:t>In reality there are processes to earn the privilege of wearing this jersey</a:t>
            </a:r>
          </a:p>
          <a:p>
            <a:r>
              <a:rPr lang="en-US" dirty="0"/>
              <a:t>Tests. Qualifications physically and mentally. Certified by others who are in authority over me. THEY determine whether the requirements are met or not.</a:t>
            </a:r>
          </a:p>
          <a:p>
            <a:r>
              <a:rPr lang="en-US" dirty="0"/>
              <a:t>Expires and must be kept up to date each year.</a:t>
            </a:r>
          </a:p>
          <a:p>
            <a:r>
              <a:rPr lang="en-US" dirty="0"/>
              <a:t>I don’t physically wear it all the time, but I do still carry the authority</a:t>
            </a:r>
          </a:p>
          <a:p>
            <a:endParaRPr lang="en-US" dirty="0"/>
          </a:p>
        </p:txBody>
      </p:sp>
    </p:spTree>
    <p:extLst>
      <p:ext uri="{BB962C8B-B14F-4D97-AF65-F5344CB8AC3E}">
        <p14:creationId xmlns:p14="http://schemas.microsoft.com/office/powerpoint/2010/main" val="1195841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A87EC-098B-C520-2D57-CDF9511FF275}"/>
              </a:ext>
            </a:extLst>
          </p:cNvPr>
          <p:cNvSpPr>
            <a:spLocks noGrp="1"/>
          </p:cNvSpPr>
          <p:nvPr>
            <p:ph type="title"/>
          </p:nvPr>
        </p:nvSpPr>
        <p:spPr/>
        <p:txBody>
          <a:bodyPr/>
          <a:lstStyle/>
          <a:p>
            <a:r>
              <a:rPr lang="en-US" dirty="0"/>
              <a:t>Exchanging Robes in the New Testament </a:t>
            </a:r>
          </a:p>
        </p:txBody>
      </p:sp>
      <p:sp>
        <p:nvSpPr>
          <p:cNvPr id="3" name="Content Placeholder 2">
            <a:extLst>
              <a:ext uri="{FF2B5EF4-FFF2-40B4-BE49-F238E27FC236}">
                <a16:creationId xmlns:a16="http://schemas.microsoft.com/office/drawing/2014/main" id="{EC86ADB4-7633-7E42-129A-D67FF22500D4}"/>
              </a:ext>
            </a:extLst>
          </p:cNvPr>
          <p:cNvSpPr>
            <a:spLocks noGrp="1"/>
          </p:cNvSpPr>
          <p:nvPr>
            <p:ph idx="1"/>
          </p:nvPr>
        </p:nvSpPr>
        <p:spPr/>
        <p:txBody>
          <a:bodyPr/>
          <a:lstStyle/>
          <a:p>
            <a:r>
              <a:rPr lang="en-US" dirty="0"/>
              <a:t>Believers are to </a:t>
            </a:r>
            <a:r>
              <a:rPr lang="en-US" b="1" dirty="0"/>
              <a:t>put on </a:t>
            </a:r>
            <a:r>
              <a:rPr lang="en-US" dirty="0"/>
              <a:t>the Lord Jesus Christ (done at salvation)</a:t>
            </a:r>
          </a:p>
          <a:p>
            <a:r>
              <a:rPr lang="en-US" b="1" dirty="0"/>
              <a:t>Gal.3:26-29 </a:t>
            </a:r>
            <a:r>
              <a:rPr lang="en-US" dirty="0"/>
              <a:t>The sons of God, through faith in Christ, are baptized into Him</a:t>
            </a:r>
          </a:p>
          <a:p>
            <a:r>
              <a:rPr lang="en-US" b="1" dirty="0"/>
              <a:t>Rom. 6:1-7 </a:t>
            </a:r>
            <a:r>
              <a:rPr lang="en-US" dirty="0"/>
              <a:t>Believers are baptized into Christ Jesus</a:t>
            </a:r>
          </a:p>
          <a:p>
            <a:r>
              <a:rPr lang="en-US" dirty="0"/>
              <a:t>Baptized: to be identified with. Doesn’t always include water immersion</a:t>
            </a:r>
          </a:p>
          <a:p>
            <a:r>
              <a:rPr lang="en-US" dirty="0"/>
              <a:t>Why are we untied with Christ in His death AND resurrection?</a:t>
            </a:r>
          </a:p>
          <a:p>
            <a:r>
              <a:rPr lang="en-US" b="1" dirty="0"/>
              <a:t>Rom. 6:4 </a:t>
            </a:r>
            <a:r>
              <a:rPr lang="en-US" dirty="0"/>
              <a:t>To walk in NEWNESS of life</a:t>
            </a:r>
          </a:p>
          <a:p>
            <a:r>
              <a:rPr lang="en-US" b="1" dirty="0"/>
              <a:t>“Newness”: </a:t>
            </a:r>
            <a:r>
              <a:rPr lang="en-US" dirty="0"/>
              <a:t>newness in quality, sharp contrast to what has gone before. “Empowered obedience”. The entire reorientation that follows union with Christ. </a:t>
            </a:r>
          </a:p>
          <a:p>
            <a:r>
              <a:rPr lang="en-US" b="1" dirty="0"/>
              <a:t>Internal transformation rather than external compulsion.</a:t>
            </a:r>
          </a:p>
        </p:txBody>
      </p:sp>
    </p:spTree>
    <p:extLst>
      <p:ext uri="{BB962C8B-B14F-4D97-AF65-F5344CB8AC3E}">
        <p14:creationId xmlns:p14="http://schemas.microsoft.com/office/powerpoint/2010/main" val="1875629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28D66-0315-B8BB-C96E-9490FA61E84C}"/>
              </a:ext>
            </a:extLst>
          </p:cNvPr>
          <p:cNvSpPr>
            <a:spLocks noGrp="1"/>
          </p:cNvSpPr>
          <p:nvPr>
            <p:ph type="title"/>
          </p:nvPr>
        </p:nvSpPr>
        <p:spPr/>
        <p:txBody>
          <a:bodyPr/>
          <a:lstStyle/>
          <a:p>
            <a:r>
              <a:rPr lang="en-US" dirty="0"/>
              <a:t>The Believer’s Exchange of Robes</a:t>
            </a:r>
          </a:p>
        </p:txBody>
      </p:sp>
      <p:sp>
        <p:nvSpPr>
          <p:cNvPr id="3" name="Content Placeholder 2">
            <a:extLst>
              <a:ext uri="{FF2B5EF4-FFF2-40B4-BE49-F238E27FC236}">
                <a16:creationId xmlns:a16="http://schemas.microsoft.com/office/drawing/2014/main" id="{12423AC2-6C78-BEAC-C279-CF12C44A3ED3}"/>
              </a:ext>
            </a:extLst>
          </p:cNvPr>
          <p:cNvSpPr>
            <a:spLocks noGrp="1"/>
          </p:cNvSpPr>
          <p:nvPr>
            <p:ph idx="1"/>
          </p:nvPr>
        </p:nvSpPr>
        <p:spPr/>
        <p:txBody>
          <a:bodyPr/>
          <a:lstStyle/>
          <a:p>
            <a:r>
              <a:rPr lang="en-US" dirty="0"/>
              <a:t>Since Christians have the “very life of Christ” dwelling within them, </a:t>
            </a:r>
            <a:r>
              <a:rPr lang="en-US" b="1" dirty="0"/>
              <a:t>Rom. 8:11</a:t>
            </a:r>
            <a:r>
              <a:rPr lang="en-US" dirty="0"/>
              <a:t>, we have the ability AND responsibility to live a new life in contrast to the one before salvation.</a:t>
            </a:r>
          </a:p>
          <a:p>
            <a:r>
              <a:rPr lang="en-US" b="1" dirty="0"/>
              <a:t>Romans 6</a:t>
            </a:r>
            <a:r>
              <a:rPr lang="en-US" dirty="0"/>
              <a:t> tells us we are dead to sin (put off that robe) and we are alive to Christ (put on His robe)</a:t>
            </a:r>
          </a:p>
          <a:p>
            <a:r>
              <a:rPr lang="en-US" dirty="0"/>
              <a:t>Because we are dead to sin, sin is now a choice: we are not its slave</a:t>
            </a:r>
          </a:p>
          <a:p>
            <a:r>
              <a:rPr lang="en-US" dirty="0"/>
              <a:t>Do we live so that people see Christ in us and not our old self, whose robe we took off?</a:t>
            </a:r>
          </a:p>
          <a:p>
            <a:r>
              <a:rPr lang="en-US" dirty="0"/>
              <a:t>Do others identify you as a Christian? Or just a good person?</a:t>
            </a:r>
          </a:p>
          <a:p>
            <a:r>
              <a:rPr lang="en-US" dirty="0"/>
              <a:t>Our way of life. Our worldview must have a reason behind it and we must be prepared </a:t>
            </a:r>
            <a:r>
              <a:rPr lang="en-US"/>
              <a:t>to give a reason FOR it.</a:t>
            </a:r>
            <a:endParaRPr lang="en-US" dirty="0"/>
          </a:p>
          <a:p>
            <a:endParaRPr lang="en-US" dirty="0"/>
          </a:p>
        </p:txBody>
      </p:sp>
    </p:spTree>
    <p:extLst>
      <p:ext uri="{BB962C8B-B14F-4D97-AF65-F5344CB8AC3E}">
        <p14:creationId xmlns:p14="http://schemas.microsoft.com/office/powerpoint/2010/main" val="883380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161</TotalTime>
  <Words>1352</Words>
  <Application>Microsoft Office PowerPoint</Application>
  <PresentationFormat>Widescreen</PresentationFormat>
  <Paragraphs>105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Covenant</vt:lpstr>
      <vt:lpstr>Review    “Covenant”</vt:lpstr>
      <vt:lpstr>Common Elements in Covenant</vt:lpstr>
      <vt:lpstr>Jonathan and David</vt:lpstr>
      <vt:lpstr>Mephibosheth</vt:lpstr>
      <vt:lpstr>Mephibosheth</vt:lpstr>
      <vt:lpstr>“Exchanging Robes” in our culture</vt:lpstr>
      <vt:lpstr>Exchanging Robes in the New Testament </vt:lpstr>
      <vt:lpstr>The Believer’s Exchange of Robes</vt:lpstr>
      <vt:lpstr>Our Old Self</vt:lpstr>
      <vt:lpstr>Colossians 3:1-17</vt:lpstr>
      <vt:lpstr>Romans 13:12-14</vt:lpstr>
      <vt:lpstr>Jesus Became Man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37</cp:revision>
  <dcterms:created xsi:type="dcterms:W3CDTF">2026-02-18T11:03:11Z</dcterms:created>
  <dcterms:modified xsi:type="dcterms:W3CDTF">2026-02-18T14:34:57Z</dcterms:modified>
</cp:coreProperties>
</file>