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8" d="100"/>
          <a:sy n="88" d="100"/>
        </p:scale>
        <p:origin x="53" y="-19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4109204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3002984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39177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3327845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73139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2998394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7526633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1942991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400015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2BF20A-E5E5-4A02-972F-71CAB8B7DD88}"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2513266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2BF20A-E5E5-4A02-972F-71CAB8B7DD88}"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2778500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2BF20A-E5E5-4A02-972F-71CAB8B7DD88}" type="datetimeFigureOut">
              <a:rPr lang="en-US" smtClean="0"/>
              <a:t>2/11/2026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1362844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2BF20A-E5E5-4A02-972F-71CAB8B7DD88}" type="datetimeFigureOut">
              <a:rPr lang="en-US" smtClean="0"/>
              <a:t>2/11/2026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1385372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BF20A-E5E5-4A02-972F-71CAB8B7DD88}" type="datetimeFigureOut">
              <a:rPr lang="en-US" smtClean="0"/>
              <a:t>2/11/2026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961315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2BF20A-E5E5-4A02-972F-71CAB8B7DD88}"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2531408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2BF20A-E5E5-4A02-972F-71CAB8B7DD88}"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C0AE4-C717-4ABF-B95A-2E1AD5DB7D63}" type="slidenum">
              <a:rPr lang="en-US" smtClean="0"/>
              <a:t>‹#›</a:t>
            </a:fld>
            <a:endParaRPr lang="en-US"/>
          </a:p>
        </p:txBody>
      </p:sp>
    </p:spTree>
    <p:extLst>
      <p:ext uri="{BB962C8B-B14F-4D97-AF65-F5344CB8AC3E}">
        <p14:creationId xmlns:p14="http://schemas.microsoft.com/office/powerpoint/2010/main" val="3879876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2BF20A-E5E5-4A02-972F-71CAB8B7DD88}" type="datetimeFigureOut">
              <a:rPr lang="en-US" smtClean="0"/>
              <a:t>2/11/2026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BC0AE4-C717-4ABF-B95A-2E1AD5DB7D63}" type="slidenum">
              <a:rPr lang="en-US" smtClean="0"/>
              <a:t>‹#›</a:t>
            </a:fld>
            <a:endParaRPr lang="en-US"/>
          </a:p>
        </p:txBody>
      </p:sp>
    </p:spTree>
    <p:extLst>
      <p:ext uri="{BB962C8B-B14F-4D97-AF65-F5344CB8AC3E}">
        <p14:creationId xmlns:p14="http://schemas.microsoft.com/office/powerpoint/2010/main" val="4602153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7BEBD-1BDC-C271-CC33-7DE7F3E816F7}"/>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AF34727D-5CEF-DE5B-8BAB-DF583498195A}"/>
              </a:ext>
            </a:extLst>
          </p:cNvPr>
          <p:cNvSpPr>
            <a:spLocks noGrp="1"/>
          </p:cNvSpPr>
          <p:nvPr>
            <p:ph type="subTitle" idx="1"/>
          </p:nvPr>
        </p:nvSpPr>
        <p:spPr/>
        <p:txBody>
          <a:bodyPr/>
          <a:lstStyle/>
          <a:p>
            <a:r>
              <a:rPr lang="en-US" dirty="0"/>
              <a:t>Lesson 1</a:t>
            </a:r>
          </a:p>
        </p:txBody>
      </p:sp>
    </p:spTree>
    <p:extLst>
      <p:ext uri="{BB962C8B-B14F-4D97-AF65-F5344CB8AC3E}">
        <p14:creationId xmlns:p14="http://schemas.microsoft.com/office/powerpoint/2010/main" val="2725733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79585-FE78-C7C8-9108-7A616924DA7B}"/>
              </a:ext>
            </a:extLst>
          </p:cNvPr>
          <p:cNvSpPr>
            <a:spLocks noGrp="1"/>
          </p:cNvSpPr>
          <p:nvPr>
            <p:ph type="title"/>
          </p:nvPr>
        </p:nvSpPr>
        <p:spPr/>
        <p:txBody>
          <a:bodyPr/>
          <a:lstStyle/>
          <a:p>
            <a:r>
              <a:rPr lang="en-US" dirty="0"/>
              <a:t>Genesis 17</a:t>
            </a:r>
          </a:p>
        </p:txBody>
      </p:sp>
      <p:sp>
        <p:nvSpPr>
          <p:cNvPr id="3" name="Content Placeholder 2">
            <a:extLst>
              <a:ext uri="{FF2B5EF4-FFF2-40B4-BE49-F238E27FC236}">
                <a16:creationId xmlns:a16="http://schemas.microsoft.com/office/drawing/2014/main" id="{91F2FA38-D513-4275-1E6F-2D0B2B90CFD1}"/>
              </a:ext>
            </a:extLst>
          </p:cNvPr>
          <p:cNvSpPr>
            <a:spLocks noGrp="1"/>
          </p:cNvSpPr>
          <p:nvPr>
            <p:ph idx="1"/>
          </p:nvPr>
        </p:nvSpPr>
        <p:spPr/>
        <p:txBody>
          <a:bodyPr/>
          <a:lstStyle/>
          <a:p>
            <a:r>
              <a:rPr lang="en-US" b="1" dirty="0"/>
              <a:t>How old is Abram now?</a:t>
            </a:r>
          </a:p>
          <a:p>
            <a:r>
              <a:rPr lang="en-US" dirty="0"/>
              <a:t>99 Years old. 24 years after God’s Promise. Abram fathered Ishmael by Hagar at age 86 (Gen. 16:16) Ishmael is now 13 years old (Gen. 17:25)</a:t>
            </a:r>
          </a:p>
          <a:p>
            <a:r>
              <a:rPr lang="en-US" dirty="0"/>
              <a:t>God appears to Abram again</a:t>
            </a:r>
          </a:p>
          <a:p>
            <a:r>
              <a:rPr lang="en-US" dirty="0"/>
              <a:t>Changes his name and Sarai’s name because they will be father and mother to a multitude of nations.</a:t>
            </a:r>
          </a:p>
          <a:p>
            <a:r>
              <a:rPr lang="en-US" dirty="0"/>
              <a:t>NOW God gives a specific time for Abraham’s descendent to be born</a:t>
            </a:r>
          </a:p>
          <a:p>
            <a:r>
              <a:rPr lang="en-US" dirty="0"/>
              <a:t>No time is given in Gen. 15 but here, God states that this is an everlasting covenant which includes the land, Abraham and all his descendants</a:t>
            </a:r>
          </a:p>
          <a:p>
            <a:r>
              <a:rPr lang="en-US" dirty="0"/>
              <a:t>A sign is given.  Circumcision. Every male in his household. </a:t>
            </a:r>
          </a:p>
        </p:txBody>
      </p:sp>
    </p:spTree>
    <p:extLst>
      <p:ext uri="{BB962C8B-B14F-4D97-AF65-F5344CB8AC3E}">
        <p14:creationId xmlns:p14="http://schemas.microsoft.com/office/powerpoint/2010/main" val="64793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82C65-D5C7-A95D-490D-FE11B41E22E5}"/>
              </a:ext>
            </a:extLst>
          </p:cNvPr>
          <p:cNvSpPr>
            <a:spLocks noGrp="1"/>
          </p:cNvSpPr>
          <p:nvPr>
            <p:ph type="title"/>
          </p:nvPr>
        </p:nvSpPr>
        <p:spPr/>
        <p:txBody>
          <a:bodyPr/>
          <a:lstStyle/>
          <a:p>
            <a:r>
              <a:rPr lang="en-US" dirty="0"/>
              <a:t>Isaac and Jacob</a:t>
            </a:r>
          </a:p>
        </p:txBody>
      </p:sp>
      <p:sp>
        <p:nvSpPr>
          <p:cNvPr id="3" name="Content Placeholder 2">
            <a:extLst>
              <a:ext uri="{FF2B5EF4-FFF2-40B4-BE49-F238E27FC236}">
                <a16:creationId xmlns:a16="http://schemas.microsoft.com/office/drawing/2014/main" id="{0CD04FD2-D07B-AA9B-E635-DBBEBCE80020}"/>
              </a:ext>
            </a:extLst>
          </p:cNvPr>
          <p:cNvSpPr>
            <a:spLocks noGrp="1"/>
          </p:cNvSpPr>
          <p:nvPr>
            <p:ph idx="1"/>
          </p:nvPr>
        </p:nvSpPr>
        <p:spPr/>
        <p:txBody>
          <a:bodyPr/>
          <a:lstStyle/>
          <a:p>
            <a:r>
              <a:rPr lang="en-US" dirty="0"/>
              <a:t>Covenant promise is to Isaac, the promised son, born of Abraham and Sarah</a:t>
            </a:r>
          </a:p>
          <a:p>
            <a:r>
              <a:rPr lang="en-US" b="1" dirty="0"/>
              <a:t>Gen. 17:21 </a:t>
            </a:r>
            <a:r>
              <a:rPr lang="en-US" dirty="0"/>
              <a:t>God promised to BLESS Ishmael, make him fruitful and multiply him exceedingly</a:t>
            </a:r>
          </a:p>
          <a:p>
            <a:r>
              <a:rPr lang="en-US" dirty="0"/>
              <a:t>He shall become the father of 12 princes and God will make him a great nation.</a:t>
            </a:r>
          </a:p>
          <a:p>
            <a:r>
              <a:rPr lang="en-US" dirty="0"/>
              <a:t>BUT – the Covenant is with Isaac, not Ishmael</a:t>
            </a:r>
          </a:p>
          <a:p>
            <a:r>
              <a:rPr lang="en-US" dirty="0"/>
              <a:t>“Bless” carries with it covenantal weight, but the promises are not the same</a:t>
            </a:r>
          </a:p>
          <a:p>
            <a:r>
              <a:rPr lang="en-US" b="1" dirty="0"/>
              <a:t>Gen. 17:23 </a:t>
            </a:r>
            <a:r>
              <a:rPr lang="en-US" dirty="0"/>
              <a:t>says Abraham obeyed God </a:t>
            </a:r>
            <a:r>
              <a:rPr lang="en-US" b="1" dirty="0"/>
              <a:t>that very day.</a:t>
            </a:r>
          </a:p>
          <a:p>
            <a:r>
              <a:rPr lang="en-US" b="1" dirty="0"/>
              <a:t>Gen. 28:10-22 </a:t>
            </a:r>
            <a:r>
              <a:rPr lang="en-US" dirty="0"/>
              <a:t>establishes the covenant with Jacob, Isaac’s son, as well as his descendants.     Jacob sets up a pillar as a reminder</a:t>
            </a:r>
          </a:p>
        </p:txBody>
      </p:sp>
    </p:spTree>
    <p:extLst>
      <p:ext uri="{BB962C8B-B14F-4D97-AF65-F5344CB8AC3E}">
        <p14:creationId xmlns:p14="http://schemas.microsoft.com/office/powerpoint/2010/main" val="1935022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3A51F-CBD8-6819-A3D0-0B6998AB7A5E}"/>
              </a:ext>
            </a:extLst>
          </p:cNvPr>
          <p:cNvSpPr>
            <a:spLocks noGrp="1"/>
          </p:cNvSpPr>
          <p:nvPr>
            <p:ph type="title"/>
          </p:nvPr>
        </p:nvSpPr>
        <p:spPr/>
        <p:txBody>
          <a:bodyPr/>
          <a:lstStyle/>
          <a:p>
            <a:r>
              <a:rPr lang="en-US" dirty="0"/>
              <a:t>Covenants between Men</a:t>
            </a:r>
          </a:p>
        </p:txBody>
      </p:sp>
      <p:sp>
        <p:nvSpPr>
          <p:cNvPr id="3" name="Content Placeholder 2">
            <a:extLst>
              <a:ext uri="{FF2B5EF4-FFF2-40B4-BE49-F238E27FC236}">
                <a16:creationId xmlns:a16="http://schemas.microsoft.com/office/drawing/2014/main" id="{1ECA999F-1BDE-B7BD-56FB-D176B9FB2545}"/>
              </a:ext>
            </a:extLst>
          </p:cNvPr>
          <p:cNvSpPr>
            <a:spLocks noGrp="1"/>
          </p:cNvSpPr>
          <p:nvPr>
            <p:ph idx="1"/>
          </p:nvPr>
        </p:nvSpPr>
        <p:spPr/>
        <p:txBody>
          <a:bodyPr>
            <a:normAutofit lnSpcReduction="10000"/>
          </a:bodyPr>
          <a:lstStyle/>
          <a:p>
            <a:r>
              <a:rPr lang="en-US" b="1" dirty="0"/>
              <a:t>Gen. 21:22-34  </a:t>
            </a:r>
            <a:r>
              <a:rPr lang="en-US" dirty="0"/>
              <a:t>Abraham and Abimelech</a:t>
            </a:r>
          </a:p>
          <a:p>
            <a:r>
              <a:rPr lang="en-US" dirty="0"/>
              <a:t>Based on fear</a:t>
            </a:r>
          </a:p>
          <a:p>
            <a:r>
              <a:rPr lang="en-US" dirty="0"/>
              <a:t>Abimelech recognizes that God has blessed Abraham and wants peace with him</a:t>
            </a:r>
          </a:p>
          <a:p>
            <a:r>
              <a:rPr lang="en-US" dirty="0"/>
              <a:t>Abraham gives Abimelech sheep and oxen for a witness</a:t>
            </a:r>
          </a:p>
          <a:p>
            <a:r>
              <a:rPr lang="en-US" dirty="0"/>
              <a:t>Promise is to “not deal falsely with one another”</a:t>
            </a:r>
          </a:p>
          <a:p>
            <a:r>
              <a:rPr lang="en-US" b="1" dirty="0"/>
              <a:t>“transparent integrity”. Even nations expected the covenant bearer to reflect the character of the God he served.  (</a:t>
            </a:r>
            <a:r>
              <a:rPr lang="en-US" b="1" dirty="0" err="1"/>
              <a:t>Biblehub</a:t>
            </a:r>
            <a:r>
              <a:rPr lang="en-US" b="1" dirty="0"/>
              <a:t>)</a:t>
            </a:r>
          </a:p>
          <a:p>
            <a:r>
              <a:rPr lang="en-US" b="1" dirty="0"/>
              <a:t>To lie is to violate relationship</a:t>
            </a:r>
          </a:p>
          <a:p>
            <a:r>
              <a:rPr lang="en-US" b="1" dirty="0"/>
              <a:t>Do you see how this could relate to our relationships as “Covenant Bearers”?</a:t>
            </a:r>
          </a:p>
          <a:p>
            <a:pPr marL="0" indent="0">
              <a:buNone/>
            </a:pPr>
            <a:endParaRPr lang="en-US" dirty="0"/>
          </a:p>
        </p:txBody>
      </p:sp>
    </p:spTree>
    <p:extLst>
      <p:ext uri="{BB962C8B-B14F-4D97-AF65-F5344CB8AC3E}">
        <p14:creationId xmlns:p14="http://schemas.microsoft.com/office/powerpoint/2010/main" val="3271403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EB2E7-C346-6823-5344-4D0BD8112231}"/>
              </a:ext>
            </a:extLst>
          </p:cNvPr>
          <p:cNvSpPr>
            <a:spLocks noGrp="1"/>
          </p:cNvSpPr>
          <p:nvPr>
            <p:ph type="title"/>
          </p:nvPr>
        </p:nvSpPr>
        <p:spPr/>
        <p:txBody>
          <a:bodyPr/>
          <a:lstStyle/>
          <a:p>
            <a:r>
              <a:rPr lang="en-US" dirty="0"/>
              <a:t>Covenants between Men</a:t>
            </a:r>
          </a:p>
        </p:txBody>
      </p:sp>
      <p:sp>
        <p:nvSpPr>
          <p:cNvPr id="3" name="Content Placeholder 2">
            <a:extLst>
              <a:ext uri="{FF2B5EF4-FFF2-40B4-BE49-F238E27FC236}">
                <a16:creationId xmlns:a16="http://schemas.microsoft.com/office/drawing/2014/main" id="{0A8C1A0D-A46E-73F5-13CB-D3E9666534C5}"/>
              </a:ext>
            </a:extLst>
          </p:cNvPr>
          <p:cNvSpPr>
            <a:spLocks noGrp="1"/>
          </p:cNvSpPr>
          <p:nvPr>
            <p:ph idx="1"/>
          </p:nvPr>
        </p:nvSpPr>
        <p:spPr/>
        <p:txBody>
          <a:bodyPr/>
          <a:lstStyle/>
          <a:p>
            <a:r>
              <a:rPr lang="en-US" b="1" dirty="0"/>
              <a:t>Gen. 26 </a:t>
            </a:r>
            <a:r>
              <a:rPr lang="en-US" dirty="0"/>
              <a:t>God appears to Isaac and establishes Covenant with him and his offspring. (fulfilling Genesis 21)</a:t>
            </a:r>
          </a:p>
          <a:p>
            <a:r>
              <a:rPr lang="en-US" dirty="0"/>
              <a:t>Abimelech makes a Covenant with Isaac for the same reason he made one with Abraham: fear.  He wants peace with Isaac as well</a:t>
            </a:r>
          </a:p>
          <a:p>
            <a:r>
              <a:rPr lang="en-US" dirty="0"/>
              <a:t>They had a </a:t>
            </a:r>
            <a:r>
              <a:rPr lang="en-US" b="1" dirty="0"/>
              <a:t>feast</a:t>
            </a:r>
            <a:r>
              <a:rPr lang="en-US" dirty="0"/>
              <a:t> and exchanged </a:t>
            </a:r>
            <a:r>
              <a:rPr lang="en-US" b="1" dirty="0"/>
              <a:t>oaths</a:t>
            </a:r>
          </a:p>
          <a:p>
            <a:r>
              <a:rPr lang="en-US" b="1" dirty="0"/>
              <a:t>Gen. 31 </a:t>
            </a:r>
            <a:r>
              <a:rPr lang="en-US" dirty="0"/>
              <a:t>Laban now makes a Covenant with Jacob, based on fear</a:t>
            </a:r>
          </a:p>
          <a:p>
            <a:r>
              <a:rPr lang="en-US" b="1" dirty="0"/>
              <a:t>Promise: </a:t>
            </a:r>
            <a:r>
              <a:rPr lang="en-US" dirty="0"/>
              <a:t>“This heap is a witness between you and me… we will do no harm…God is witness”</a:t>
            </a:r>
          </a:p>
          <a:p>
            <a:r>
              <a:rPr lang="en-US" dirty="0"/>
              <a:t>They named it: Galeed and Mizpah, which means watchtower; sentinel</a:t>
            </a:r>
          </a:p>
          <a:p>
            <a:r>
              <a:rPr lang="en-US" dirty="0"/>
              <a:t>A sentinel conveys the idea of keeping watch from an elevated place. “Every human plan requires alert assessment of external threats.”</a:t>
            </a:r>
          </a:p>
        </p:txBody>
      </p:sp>
    </p:spTree>
    <p:extLst>
      <p:ext uri="{BB962C8B-B14F-4D97-AF65-F5344CB8AC3E}">
        <p14:creationId xmlns:p14="http://schemas.microsoft.com/office/powerpoint/2010/main" val="1200222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8FFC6-159D-A7F8-A147-4B43FE11C516}"/>
              </a:ext>
            </a:extLst>
          </p:cNvPr>
          <p:cNvSpPr>
            <a:spLocks noGrp="1"/>
          </p:cNvSpPr>
          <p:nvPr>
            <p:ph type="title"/>
          </p:nvPr>
        </p:nvSpPr>
        <p:spPr/>
        <p:txBody>
          <a:bodyPr/>
          <a:lstStyle/>
          <a:p>
            <a:r>
              <a:rPr lang="en-US" dirty="0"/>
              <a:t>Covenant between God and Israel/Moses</a:t>
            </a:r>
          </a:p>
        </p:txBody>
      </p:sp>
      <p:sp>
        <p:nvSpPr>
          <p:cNvPr id="3" name="Content Placeholder 2">
            <a:extLst>
              <a:ext uri="{FF2B5EF4-FFF2-40B4-BE49-F238E27FC236}">
                <a16:creationId xmlns:a16="http://schemas.microsoft.com/office/drawing/2014/main" id="{641E77FF-AE19-0CB1-361E-BC3D5BD125B0}"/>
              </a:ext>
            </a:extLst>
          </p:cNvPr>
          <p:cNvSpPr>
            <a:spLocks noGrp="1"/>
          </p:cNvSpPr>
          <p:nvPr>
            <p:ph idx="1"/>
          </p:nvPr>
        </p:nvSpPr>
        <p:spPr/>
        <p:txBody>
          <a:bodyPr/>
          <a:lstStyle/>
          <a:p>
            <a:r>
              <a:rPr lang="en-US" b="1" dirty="0"/>
              <a:t>Ex. 24:1-11 </a:t>
            </a:r>
            <a:r>
              <a:rPr lang="en-US" dirty="0"/>
              <a:t>God initiates with the people of Israel (fulfills Gen. 15)</a:t>
            </a:r>
          </a:p>
          <a:p>
            <a:r>
              <a:rPr lang="en-US" b="1" dirty="0"/>
              <a:t>Vs. 7 </a:t>
            </a:r>
            <a:r>
              <a:rPr lang="en-US" dirty="0"/>
              <a:t>Book of the Covenant     </a:t>
            </a:r>
            <a:r>
              <a:rPr lang="en-US" b="1" dirty="0"/>
              <a:t>Vs. 8  </a:t>
            </a:r>
            <a:r>
              <a:rPr lang="en-US" dirty="0"/>
              <a:t>Blood of the Covenant</a:t>
            </a:r>
          </a:p>
          <a:p>
            <a:r>
              <a:rPr lang="en-US" dirty="0"/>
              <a:t>Moses received the words and built an altar with 12 pillars</a:t>
            </a:r>
          </a:p>
          <a:p>
            <a:r>
              <a:rPr lang="en-US" dirty="0"/>
              <a:t>Burnt offerings and sacrifices are made and Moses sprinkles ½ the blood on the altar and ½ the blood on the people</a:t>
            </a:r>
          </a:p>
          <a:p>
            <a:r>
              <a:rPr lang="en-US" b="1" dirty="0"/>
              <a:t>Ex. 34:23-28 </a:t>
            </a:r>
            <a:r>
              <a:rPr lang="en-US" dirty="0"/>
              <a:t>God told Moses to write the Words of the Covenant</a:t>
            </a:r>
          </a:p>
          <a:p>
            <a:r>
              <a:rPr lang="en-US" dirty="0"/>
              <a:t>This is the Law or the Old Covenant </a:t>
            </a:r>
          </a:p>
          <a:p>
            <a:r>
              <a:rPr lang="en-US" dirty="0"/>
              <a:t>Elements of Covenant: sacrifice, feast, oaths, name exchange, signs</a:t>
            </a:r>
          </a:p>
          <a:p>
            <a:endParaRPr lang="en-US" dirty="0"/>
          </a:p>
        </p:txBody>
      </p:sp>
    </p:spTree>
    <p:extLst>
      <p:ext uri="{BB962C8B-B14F-4D97-AF65-F5344CB8AC3E}">
        <p14:creationId xmlns:p14="http://schemas.microsoft.com/office/powerpoint/2010/main" val="585251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986E5-1325-8559-C643-BC117274E2E0}"/>
              </a:ext>
            </a:extLst>
          </p:cNvPr>
          <p:cNvSpPr>
            <a:spLocks noGrp="1"/>
          </p:cNvSpPr>
          <p:nvPr>
            <p:ph type="title"/>
          </p:nvPr>
        </p:nvSpPr>
        <p:spPr/>
        <p:txBody>
          <a:bodyPr/>
          <a:lstStyle/>
          <a:p>
            <a:r>
              <a:rPr lang="en-US" dirty="0"/>
              <a:t>Covenant between Jesus and Believers </a:t>
            </a:r>
          </a:p>
        </p:txBody>
      </p:sp>
      <p:sp>
        <p:nvSpPr>
          <p:cNvPr id="3" name="Content Placeholder 2">
            <a:extLst>
              <a:ext uri="{FF2B5EF4-FFF2-40B4-BE49-F238E27FC236}">
                <a16:creationId xmlns:a16="http://schemas.microsoft.com/office/drawing/2014/main" id="{E8F51BDA-970F-9B79-FA25-ECF3A00A1A74}"/>
              </a:ext>
            </a:extLst>
          </p:cNvPr>
          <p:cNvSpPr>
            <a:spLocks noGrp="1"/>
          </p:cNvSpPr>
          <p:nvPr>
            <p:ph idx="1"/>
          </p:nvPr>
        </p:nvSpPr>
        <p:spPr/>
        <p:txBody>
          <a:bodyPr/>
          <a:lstStyle/>
          <a:p>
            <a:r>
              <a:rPr lang="en-US" dirty="0"/>
              <a:t>The New Testament/Covenant         Old Testament/Covenant</a:t>
            </a:r>
          </a:p>
          <a:p>
            <a:r>
              <a:rPr lang="en-US" b="1" dirty="0"/>
              <a:t>Matt. 26:20-29  </a:t>
            </a:r>
            <a:r>
              <a:rPr lang="en-US" dirty="0"/>
              <a:t>Jesus initiated this covenant with His disciples</a:t>
            </a:r>
          </a:p>
          <a:p>
            <a:r>
              <a:rPr lang="en-US" dirty="0"/>
              <a:t>Bread was symbolic of His body and they ate.  Wine was called His blood of the New Covenant, and they drank.</a:t>
            </a:r>
          </a:p>
          <a:p>
            <a:r>
              <a:rPr lang="en-US" dirty="0"/>
              <a:t>His blood was poured out for forgiveness of sins – not just a covering for sin</a:t>
            </a:r>
          </a:p>
          <a:p>
            <a:r>
              <a:rPr lang="en-US" b="1" dirty="0"/>
              <a:t>Luke 22:17-20 </a:t>
            </a:r>
            <a:r>
              <a:rPr lang="en-US" dirty="0"/>
              <a:t>Jesus calls it the New Covenant </a:t>
            </a:r>
            <a:r>
              <a:rPr lang="en-US" b="1" dirty="0"/>
              <a:t>IN</a:t>
            </a:r>
            <a:r>
              <a:rPr lang="en-US" dirty="0"/>
              <a:t> His blood</a:t>
            </a:r>
          </a:p>
          <a:p>
            <a:r>
              <a:rPr lang="en-US" b="1" dirty="0"/>
              <a:t>Is. 42:5-9 </a:t>
            </a:r>
            <a:r>
              <a:rPr lang="en-US" dirty="0"/>
              <a:t>Jesus </a:t>
            </a:r>
            <a:r>
              <a:rPr lang="en-US" b="1" dirty="0"/>
              <a:t>IS</a:t>
            </a:r>
            <a:r>
              <a:rPr lang="en-US" dirty="0"/>
              <a:t> our Covenant</a:t>
            </a:r>
          </a:p>
          <a:p>
            <a:r>
              <a:rPr lang="en-US" b="1" dirty="0"/>
              <a:t>Mal. 3:1-2 </a:t>
            </a:r>
            <a:r>
              <a:rPr lang="en-US" dirty="0"/>
              <a:t>Jesus </a:t>
            </a:r>
            <a:r>
              <a:rPr lang="en-US" b="1" dirty="0"/>
              <a:t>IS</a:t>
            </a:r>
            <a:r>
              <a:rPr lang="en-US" dirty="0"/>
              <a:t> the Messenger of the Covenant </a:t>
            </a:r>
          </a:p>
        </p:txBody>
      </p:sp>
    </p:spTree>
    <p:extLst>
      <p:ext uri="{BB962C8B-B14F-4D97-AF65-F5344CB8AC3E}">
        <p14:creationId xmlns:p14="http://schemas.microsoft.com/office/powerpoint/2010/main" val="265710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056A-AD08-DD6F-0564-60B70D6A4819}"/>
              </a:ext>
            </a:extLst>
          </p:cNvPr>
          <p:cNvSpPr>
            <a:spLocks noGrp="1"/>
          </p:cNvSpPr>
          <p:nvPr>
            <p:ph type="title"/>
          </p:nvPr>
        </p:nvSpPr>
        <p:spPr/>
        <p:txBody>
          <a:bodyPr/>
          <a:lstStyle/>
          <a:p>
            <a:r>
              <a:rPr lang="en-US" dirty="0"/>
              <a:t>Common Ingredients of Covenant</a:t>
            </a:r>
          </a:p>
        </p:txBody>
      </p:sp>
      <p:sp>
        <p:nvSpPr>
          <p:cNvPr id="3" name="Content Placeholder 2">
            <a:extLst>
              <a:ext uri="{FF2B5EF4-FFF2-40B4-BE49-F238E27FC236}">
                <a16:creationId xmlns:a16="http://schemas.microsoft.com/office/drawing/2014/main" id="{D43CF98F-B6FF-A2CC-340E-12F3ABB5FAC9}"/>
              </a:ext>
            </a:extLst>
          </p:cNvPr>
          <p:cNvSpPr>
            <a:spLocks noGrp="1"/>
          </p:cNvSpPr>
          <p:nvPr>
            <p:ph idx="1"/>
          </p:nvPr>
        </p:nvSpPr>
        <p:spPr/>
        <p:txBody>
          <a:bodyPr/>
          <a:lstStyle/>
          <a:p>
            <a:r>
              <a:rPr lang="en-US" dirty="0"/>
              <a:t>Signs</a:t>
            </a:r>
          </a:p>
          <a:p>
            <a:r>
              <a:rPr lang="en-US" dirty="0"/>
              <a:t>Conditions/Promises/Oaths</a:t>
            </a:r>
          </a:p>
          <a:p>
            <a:r>
              <a:rPr lang="en-US" dirty="0"/>
              <a:t>Meals</a:t>
            </a:r>
          </a:p>
          <a:p>
            <a:r>
              <a:rPr lang="en-US" dirty="0"/>
              <a:t>Sacrifices/Blood</a:t>
            </a:r>
          </a:p>
          <a:p>
            <a:r>
              <a:rPr lang="en-US" dirty="0"/>
              <a:t>Name Changes</a:t>
            </a:r>
          </a:p>
          <a:p>
            <a:pPr marL="0" indent="0">
              <a:buNone/>
            </a:pPr>
            <a:endParaRPr lang="en-US" dirty="0"/>
          </a:p>
          <a:p>
            <a:endParaRPr lang="en-US" dirty="0"/>
          </a:p>
        </p:txBody>
      </p:sp>
    </p:spTree>
    <p:extLst>
      <p:ext uri="{BB962C8B-B14F-4D97-AF65-F5344CB8AC3E}">
        <p14:creationId xmlns:p14="http://schemas.microsoft.com/office/powerpoint/2010/main" val="1346350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99DD9-6676-6BAF-9A6A-D326A07385C0}"/>
              </a:ext>
            </a:extLst>
          </p:cNvPr>
          <p:cNvSpPr>
            <a:spLocks noGrp="1"/>
          </p:cNvSpPr>
          <p:nvPr>
            <p:ph type="title"/>
          </p:nvPr>
        </p:nvSpPr>
        <p:spPr/>
        <p:txBody>
          <a:bodyPr/>
          <a:lstStyle/>
          <a:p>
            <a:r>
              <a:rPr lang="en-US" dirty="0"/>
              <a:t>Covenant</a:t>
            </a:r>
          </a:p>
        </p:txBody>
      </p:sp>
      <p:sp>
        <p:nvSpPr>
          <p:cNvPr id="3" name="Content Placeholder 2">
            <a:extLst>
              <a:ext uri="{FF2B5EF4-FFF2-40B4-BE49-F238E27FC236}">
                <a16:creationId xmlns:a16="http://schemas.microsoft.com/office/drawing/2014/main" id="{792ECA21-EE31-D831-24AA-09732F417EF4}"/>
              </a:ext>
            </a:extLst>
          </p:cNvPr>
          <p:cNvSpPr>
            <a:spLocks noGrp="1"/>
          </p:cNvSpPr>
          <p:nvPr>
            <p:ph idx="1"/>
          </p:nvPr>
        </p:nvSpPr>
        <p:spPr/>
        <p:txBody>
          <a:bodyPr/>
          <a:lstStyle/>
          <a:p>
            <a:r>
              <a:rPr lang="en-US" b="1" dirty="0"/>
              <a:t>Hebrew:</a:t>
            </a:r>
            <a:r>
              <a:rPr lang="en-US" dirty="0"/>
              <a:t> “</a:t>
            </a:r>
            <a:r>
              <a:rPr lang="en-US" dirty="0" err="1"/>
              <a:t>Beriyth</a:t>
            </a:r>
            <a:r>
              <a:rPr lang="en-US" dirty="0"/>
              <a:t>” – a pledge or an agreement, a compact that is made by passing between pieces of flesh</a:t>
            </a:r>
          </a:p>
          <a:p>
            <a:r>
              <a:rPr lang="en-US" b="1" dirty="0"/>
              <a:t>Greek:</a:t>
            </a:r>
            <a:r>
              <a:rPr lang="en-US" dirty="0"/>
              <a:t> “</a:t>
            </a:r>
            <a:r>
              <a:rPr lang="en-US" dirty="0" err="1"/>
              <a:t>diatheke</a:t>
            </a:r>
            <a:r>
              <a:rPr lang="en-US" dirty="0"/>
              <a:t>” – a disposition, a contract or a testament, covenant</a:t>
            </a:r>
          </a:p>
          <a:p>
            <a:r>
              <a:rPr lang="en-US" b="1" dirty="0"/>
              <a:t>To Make or Cut Covenant: </a:t>
            </a:r>
            <a:r>
              <a:rPr lang="en-US" dirty="0"/>
              <a:t>to make an alliance or bargain, originally by cutting flesh and passing between the pieces</a:t>
            </a:r>
          </a:p>
          <a:p>
            <a:r>
              <a:rPr lang="en-US" dirty="0"/>
              <a:t>What two groups were the covenants between?</a:t>
            </a:r>
          </a:p>
          <a:p>
            <a:r>
              <a:rPr lang="en-US" dirty="0"/>
              <a:t>God and Man</a:t>
            </a:r>
          </a:p>
          <a:p>
            <a:r>
              <a:rPr lang="en-US" dirty="0"/>
              <a:t>Men with other Men</a:t>
            </a:r>
          </a:p>
        </p:txBody>
      </p:sp>
    </p:spTree>
    <p:extLst>
      <p:ext uri="{BB962C8B-B14F-4D97-AF65-F5344CB8AC3E}">
        <p14:creationId xmlns:p14="http://schemas.microsoft.com/office/powerpoint/2010/main" val="2869137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9DC32-5868-27A3-9795-1DC29AF09B90}"/>
              </a:ext>
            </a:extLst>
          </p:cNvPr>
          <p:cNvSpPr>
            <a:spLocks noGrp="1"/>
          </p:cNvSpPr>
          <p:nvPr>
            <p:ph type="title"/>
          </p:nvPr>
        </p:nvSpPr>
        <p:spPr/>
        <p:txBody>
          <a:bodyPr/>
          <a:lstStyle/>
          <a:p>
            <a:r>
              <a:rPr lang="en-US" dirty="0"/>
              <a:t>God and Noah</a:t>
            </a:r>
          </a:p>
        </p:txBody>
      </p:sp>
      <p:sp>
        <p:nvSpPr>
          <p:cNvPr id="3" name="Content Placeholder 2">
            <a:extLst>
              <a:ext uri="{FF2B5EF4-FFF2-40B4-BE49-F238E27FC236}">
                <a16:creationId xmlns:a16="http://schemas.microsoft.com/office/drawing/2014/main" id="{E036BE30-35DF-7724-C7BB-3EB538037AE0}"/>
              </a:ext>
            </a:extLst>
          </p:cNvPr>
          <p:cNvSpPr>
            <a:spLocks noGrp="1"/>
          </p:cNvSpPr>
          <p:nvPr>
            <p:ph idx="1"/>
          </p:nvPr>
        </p:nvSpPr>
        <p:spPr/>
        <p:txBody>
          <a:bodyPr/>
          <a:lstStyle/>
          <a:p>
            <a:r>
              <a:rPr lang="en-US" dirty="0"/>
              <a:t>First mention of a covenant in Genesis</a:t>
            </a:r>
          </a:p>
          <a:p>
            <a:r>
              <a:rPr lang="en-US" dirty="0"/>
              <a:t>God initiated</a:t>
            </a:r>
          </a:p>
          <a:p>
            <a:r>
              <a:rPr lang="en-US" dirty="0"/>
              <a:t>Between God, Noah and Noah’s descendants – you and me</a:t>
            </a:r>
          </a:p>
          <a:p>
            <a:r>
              <a:rPr lang="en-US" dirty="0"/>
              <a:t>Between God and all living creatures</a:t>
            </a:r>
          </a:p>
          <a:p>
            <a:r>
              <a:rPr lang="en-US" dirty="0"/>
              <a:t>What was life like on earth?</a:t>
            </a:r>
          </a:p>
          <a:p>
            <a:r>
              <a:rPr lang="en-US" dirty="0"/>
              <a:t>Corrupt, filled with violence, man was wicked and filled with evil thoughts</a:t>
            </a:r>
          </a:p>
          <a:p>
            <a:r>
              <a:rPr lang="en-US" dirty="0"/>
              <a:t>So much so that God regretted He had created man and the living things on earth</a:t>
            </a:r>
          </a:p>
          <a:p>
            <a:r>
              <a:rPr lang="en-US" dirty="0"/>
              <a:t>GOD decides to destroy it all with a worldwide flood</a:t>
            </a:r>
          </a:p>
          <a:p>
            <a:r>
              <a:rPr lang="en-US" dirty="0"/>
              <a:t>But. Noah.</a:t>
            </a:r>
          </a:p>
        </p:txBody>
      </p:sp>
    </p:spTree>
    <p:extLst>
      <p:ext uri="{BB962C8B-B14F-4D97-AF65-F5344CB8AC3E}">
        <p14:creationId xmlns:p14="http://schemas.microsoft.com/office/powerpoint/2010/main" val="3161980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45078-A391-C678-BB75-0F1A8D626A9F}"/>
              </a:ext>
            </a:extLst>
          </p:cNvPr>
          <p:cNvSpPr>
            <a:spLocks noGrp="1"/>
          </p:cNvSpPr>
          <p:nvPr>
            <p:ph type="title"/>
          </p:nvPr>
        </p:nvSpPr>
        <p:spPr/>
        <p:txBody>
          <a:bodyPr/>
          <a:lstStyle/>
          <a:p>
            <a:r>
              <a:rPr lang="en-US" dirty="0"/>
              <a:t>Noah     Genesis 6 and 9</a:t>
            </a:r>
          </a:p>
        </p:txBody>
      </p:sp>
      <p:sp>
        <p:nvSpPr>
          <p:cNvPr id="3" name="Content Placeholder 2">
            <a:extLst>
              <a:ext uri="{FF2B5EF4-FFF2-40B4-BE49-F238E27FC236}">
                <a16:creationId xmlns:a16="http://schemas.microsoft.com/office/drawing/2014/main" id="{C1B2F084-628A-73CB-19A6-13AD2697FCDC}"/>
              </a:ext>
            </a:extLst>
          </p:cNvPr>
          <p:cNvSpPr>
            <a:spLocks noGrp="1"/>
          </p:cNvSpPr>
          <p:nvPr>
            <p:ph idx="1"/>
          </p:nvPr>
        </p:nvSpPr>
        <p:spPr/>
        <p:txBody>
          <a:bodyPr>
            <a:normAutofit lnSpcReduction="10000"/>
          </a:bodyPr>
          <a:lstStyle/>
          <a:p>
            <a:r>
              <a:rPr lang="en-US" dirty="0"/>
              <a:t>Noah was a righteous man amidst all the corruption</a:t>
            </a:r>
          </a:p>
          <a:p>
            <a:r>
              <a:rPr lang="en-US" dirty="0"/>
              <a:t>Noah was blameless  “In his time” and “walked with God”</a:t>
            </a:r>
          </a:p>
          <a:p>
            <a:r>
              <a:rPr lang="en-US" dirty="0"/>
              <a:t>It IS possible to have a relationship with God amidst continual evil</a:t>
            </a:r>
          </a:p>
          <a:p>
            <a:r>
              <a:rPr lang="en-US" dirty="0"/>
              <a:t>Noah found grace/favor in God’s sight</a:t>
            </a:r>
          </a:p>
          <a:p>
            <a:r>
              <a:rPr lang="en-US" dirty="0"/>
              <a:t>Because of this, he and his family were included in God’s covenant</a:t>
            </a:r>
          </a:p>
          <a:p>
            <a:r>
              <a:rPr lang="en-US" dirty="0"/>
              <a:t>Does Scripture say whether his family walked with God?</a:t>
            </a:r>
          </a:p>
          <a:p>
            <a:r>
              <a:rPr lang="en-US" dirty="0"/>
              <a:t>His family was spared because of HIM!!</a:t>
            </a:r>
          </a:p>
          <a:p>
            <a:r>
              <a:rPr lang="en-US" dirty="0"/>
              <a:t>How might this apply to YOUR relationships?</a:t>
            </a:r>
          </a:p>
          <a:p>
            <a:r>
              <a:rPr lang="en-US" dirty="0"/>
              <a:t>Consequences of sin still happened – the flood – but AFTERWARDS</a:t>
            </a:r>
          </a:p>
          <a:p>
            <a:r>
              <a:rPr lang="en-US" dirty="0"/>
              <a:t>God “cut” Covenant with Noah and his descendants</a:t>
            </a:r>
          </a:p>
        </p:txBody>
      </p:sp>
    </p:spTree>
    <p:extLst>
      <p:ext uri="{BB962C8B-B14F-4D97-AF65-F5344CB8AC3E}">
        <p14:creationId xmlns:p14="http://schemas.microsoft.com/office/powerpoint/2010/main" val="2449269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BA8F7-3683-5DB6-CA2D-D6E5EA1F1B0C}"/>
              </a:ext>
            </a:extLst>
          </p:cNvPr>
          <p:cNvSpPr>
            <a:spLocks noGrp="1"/>
          </p:cNvSpPr>
          <p:nvPr>
            <p:ph type="title"/>
          </p:nvPr>
        </p:nvSpPr>
        <p:spPr/>
        <p:txBody>
          <a:bodyPr/>
          <a:lstStyle/>
          <a:p>
            <a:r>
              <a:rPr lang="en-US" dirty="0"/>
              <a:t>Noahic Covenant</a:t>
            </a:r>
          </a:p>
        </p:txBody>
      </p:sp>
      <p:sp>
        <p:nvSpPr>
          <p:cNvPr id="3" name="Content Placeholder 2">
            <a:extLst>
              <a:ext uri="{FF2B5EF4-FFF2-40B4-BE49-F238E27FC236}">
                <a16:creationId xmlns:a16="http://schemas.microsoft.com/office/drawing/2014/main" id="{D627550E-702B-1F02-92C4-F78AD2041D5B}"/>
              </a:ext>
            </a:extLst>
          </p:cNvPr>
          <p:cNvSpPr>
            <a:spLocks noGrp="1"/>
          </p:cNvSpPr>
          <p:nvPr>
            <p:ph idx="1"/>
          </p:nvPr>
        </p:nvSpPr>
        <p:spPr/>
        <p:txBody>
          <a:bodyPr/>
          <a:lstStyle/>
          <a:p>
            <a:r>
              <a:rPr lang="en-US" dirty="0"/>
              <a:t>Unconditional</a:t>
            </a:r>
          </a:p>
          <a:p>
            <a:r>
              <a:rPr lang="en-US" dirty="0"/>
              <a:t>God initiated</a:t>
            </a:r>
          </a:p>
          <a:p>
            <a:r>
              <a:rPr lang="en-US" dirty="0"/>
              <a:t>Between Noah, his descendants and all living creatures</a:t>
            </a:r>
          </a:p>
          <a:p>
            <a:r>
              <a:rPr lang="en-US" dirty="0"/>
              <a:t>God will never again destroy the earth with a flood</a:t>
            </a:r>
          </a:p>
          <a:p>
            <a:r>
              <a:rPr lang="en-US" b="1" dirty="0"/>
              <a:t>Gen. 9:12   </a:t>
            </a:r>
            <a:r>
              <a:rPr lang="en-US" dirty="0"/>
              <a:t>First mention of a “sign of the covenant”</a:t>
            </a:r>
          </a:p>
          <a:p>
            <a:r>
              <a:rPr lang="en-US" dirty="0"/>
              <a:t>Bow in the cloud</a:t>
            </a:r>
          </a:p>
          <a:p>
            <a:r>
              <a:rPr lang="en-US" b="1" dirty="0"/>
              <a:t>Purpose:</a:t>
            </a:r>
            <a:r>
              <a:rPr lang="en-US" dirty="0"/>
              <a:t> served as a reminder to God and to believers of God’s promise</a:t>
            </a:r>
          </a:p>
          <a:p>
            <a:r>
              <a:rPr lang="en-US" dirty="0"/>
              <a:t>Again: NO CONDITIONS were put upon this promise from God</a:t>
            </a:r>
          </a:p>
          <a:p>
            <a:r>
              <a:rPr lang="en-US" dirty="0"/>
              <a:t>Man is not required to do anything</a:t>
            </a:r>
          </a:p>
        </p:txBody>
      </p:sp>
    </p:spTree>
    <p:extLst>
      <p:ext uri="{BB962C8B-B14F-4D97-AF65-F5344CB8AC3E}">
        <p14:creationId xmlns:p14="http://schemas.microsoft.com/office/powerpoint/2010/main" val="236826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ED2EE-4D26-10EC-829D-1F9985F9FF38}"/>
              </a:ext>
            </a:extLst>
          </p:cNvPr>
          <p:cNvSpPr>
            <a:spLocks noGrp="1"/>
          </p:cNvSpPr>
          <p:nvPr>
            <p:ph type="title"/>
          </p:nvPr>
        </p:nvSpPr>
        <p:spPr/>
        <p:txBody>
          <a:bodyPr/>
          <a:lstStyle/>
          <a:p>
            <a:r>
              <a:rPr lang="en-US" dirty="0"/>
              <a:t>God and Abram      Genesis 15</a:t>
            </a:r>
          </a:p>
        </p:txBody>
      </p:sp>
      <p:sp>
        <p:nvSpPr>
          <p:cNvPr id="3" name="Content Placeholder 2">
            <a:extLst>
              <a:ext uri="{FF2B5EF4-FFF2-40B4-BE49-F238E27FC236}">
                <a16:creationId xmlns:a16="http://schemas.microsoft.com/office/drawing/2014/main" id="{BE4FD489-1EE3-98CF-29D1-44A2BCA5AE5B}"/>
              </a:ext>
            </a:extLst>
          </p:cNvPr>
          <p:cNvSpPr>
            <a:spLocks noGrp="1"/>
          </p:cNvSpPr>
          <p:nvPr>
            <p:ph idx="1"/>
          </p:nvPr>
        </p:nvSpPr>
        <p:spPr/>
        <p:txBody>
          <a:bodyPr/>
          <a:lstStyle/>
          <a:p>
            <a:r>
              <a:rPr lang="en-US" dirty="0"/>
              <a:t>God initiated with Abram</a:t>
            </a:r>
          </a:p>
          <a:p>
            <a:r>
              <a:rPr lang="en-US" b="1" dirty="0"/>
              <a:t>Gen. 12:1-4  </a:t>
            </a:r>
            <a:r>
              <a:rPr lang="en-US" dirty="0"/>
              <a:t>God calls Abram out of his homeland at the age of 75</a:t>
            </a:r>
          </a:p>
          <a:p>
            <a:r>
              <a:rPr lang="en-US" dirty="0"/>
              <a:t>God told him, “Walk before Me and be blameless/righteous”</a:t>
            </a:r>
          </a:p>
          <a:p>
            <a:r>
              <a:rPr lang="en-US" dirty="0"/>
              <a:t>At 75, Abram is childless, but God promises descendants too numerous to count…..as numerous as the stars</a:t>
            </a:r>
          </a:p>
          <a:p>
            <a:r>
              <a:rPr lang="en-US" dirty="0"/>
              <a:t>Abram is also promised the land</a:t>
            </a:r>
          </a:p>
          <a:p>
            <a:r>
              <a:rPr lang="en-US" b="1" dirty="0"/>
              <a:t>Genesis 12-14 </a:t>
            </a:r>
            <a:r>
              <a:rPr lang="en-US" dirty="0"/>
              <a:t>gives the history of Abram, Lot and Lot’s rescue by Abram from the war with the kings</a:t>
            </a:r>
          </a:p>
        </p:txBody>
      </p:sp>
    </p:spTree>
    <p:extLst>
      <p:ext uri="{BB962C8B-B14F-4D97-AF65-F5344CB8AC3E}">
        <p14:creationId xmlns:p14="http://schemas.microsoft.com/office/powerpoint/2010/main" val="367269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6AD05-8A86-8D6A-C031-ACA5C6477382}"/>
              </a:ext>
            </a:extLst>
          </p:cNvPr>
          <p:cNvSpPr>
            <a:spLocks noGrp="1"/>
          </p:cNvSpPr>
          <p:nvPr>
            <p:ph type="title"/>
          </p:nvPr>
        </p:nvSpPr>
        <p:spPr/>
        <p:txBody>
          <a:bodyPr/>
          <a:lstStyle/>
          <a:p>
            <a:r>
              <a:rPr lang="en-US" dirty="0"/>
              <a:t>Genesis 15</a:t>
            </a:r>
          </a:p>
        </p:txBody>
      </p:sp>
      <p:sp>
        <p:nvSpPr>
          <p:cNvPr id="3" name="Content Placeholder 2">
            <a:extLst>
              <a:ext uri="{FF2B5EF4-FFF2-40B4-BE49-F238E27FC236}">
                <a16:creationId xmlns:a16="http://schemas.microsoft.com/office/drawing/2014/main" id="{8A855106-4ECF-9CFF-8D46-4B386F56571E}"/>
              </a:ext>
            </a:extLst>
          </p:cNvPr>
          <p:cNvSpPr>
            <a:spLocks noGrp="1"/>
          </p:cNvSpPr>
          <p:nvPr>
            <p:ph idx="1"/>
          </p:nvPr>
        </p:nvSpPr>
        <p:spPr/>
        <p:txBody>
          <a:bodyPr/>
          <a:lstStyle/>
          <a:p>
            <a:r>
              <a:rPr lang="en-US" dirty="0"/>
              <a:t>Abram brings a 3 year old heifer, female goat, and ram, a turtle dove and young pigeon</a:t>
            </a:r>
          </a:p>
          <a:p>
            <a:r>
              <a:rPr lang="en-US" dirty="0"/>
              <a:t>He cut them in two, laying each half opposite the other but he did not divide the birds</a:t>
            </a:r>
          </a:p>
          <a:p>
            <a:r>
              <a:rPr lang="en-US" b="1" dirty="0"/>
              <a:t>Gen. 15:11 </a:t>
            </a:r>
            <a:r>
              <a:rPr lang="en-US" dirty="0"/>
              <a:t>Abram drove away the birds of prey that came down to eat the carcasses all day until night fall.</a:t>
            </a:r>
          </a:p>
          <a:p>
            <a:r>
              <a:rPr lang="en-US" dirty="0"/>
              <a:t>Abram </a:t>
            </a:r>
            <a:r>
              <a:rPr lang="en-US" b="1" dirty="0"/>
              <a:t>guarded</a:t>
            </a:r>
            <a:r>
              <a:rPr lang="en-US" dirty="0"/>
              <a:t> and </a:t>
            </a:r>
            <a:r>
              <a:rPr lang="en-US" b="1" dirty="0"/>
              <a:t>defended</a:t>
            </a:r>
            <a:r>
              <a:rPr lang="en-US" dirty="0"/>
              <a:t> the sacrifice of the covenant.</a:t>
            </a:r>
          </a:p>
          <a:p>
            <a:r>
              <a:rPr lang="en-US" dirty="0"/>
              <a:t>Don’t miss this significance. How does this apply to you? In Covenant?</a:t>
            </a:r>
          </a:p>
          <a:p>
            <a:r>
              <a:rPr lang="en-US" dirty="0"/>
              <a:t>When the sun was going down a deep sleep fell upon Abram and terror and great darkness fell upon him.</a:t>
            </a:r>
          </a:p>
        </p:txBody>
      </p:sp>
    </p:spTree>
    <p:extLst>
      <p:ext uri="{BB962C8B-B14F-4D97-AF65-F5344CB8AC3E}">
        <p14:creationId xmlns:p14="http://schemas.microsoft.com/office/powerpoint/2010/main" val="267237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F809-0701-1F4A-EF95-BD3FD59A117D}"/>
              </a:ext>
            </a:extLst>
          </p:cNvPr>
          <p:cNvSpPr>
            <a:spLocks noGrp="1"/>
          </p:cNvSpPr>
          <p:nvPr>
            <p:ph type="title"/>
          </p:nvPr>
        </p:nvSpPr>
        <p:spPr/>
        <p:txBody>
          <a:bodyPr/>
          <a:lstStyle/>
          <a:p>
            <a:r>
              <a:rPr lang="en-US" dirty="0"/>
              <a:t>Terror and Great Darkness</a:t>
            </a:r>
          </a:p>
        </p:txBody>
      </p:sp>
      <p:sp>
        <p:nvSpPr>
          <p:cNvPr id="3" name="Content Placeholder 2">
            <a:extLst>
              <a:ext uri="{FF2B5EF4-FFF2-40B4-BE49-F238E27FC236}">
                <a16:creationId xmlns:a16="http://schemas.microsoft.com/office/drawing/2014/main" id="{D0D00139-EB4E-6D68-684E-677A4B11F052}"/>
              </a:ext>
            </a:extLst>
          </p:cNvPr>
          <p:cNvSpPr>
            <a:spLocks noGrp="1"/>
          </p:cNvSpPr>
          <p:nvPr>
            <p:ph idx="1"/>
          </p:nvPr>
        </p:nvSpPr>
        <p:spPr/>
        <p:txBody>
          <a:bodyPr/>
          <a:lstStyle/>
          <a:p>
            <a:r>
              <a:rPr lang="en-US" b="1" dirty="0"/>
              <a:t>Why?</a:t>
            </a:r>
            <a:r>
              <a:rPr lang="en-US" dirty="0"/>
              <a:t> This is how God’s covenant with Abram begins?</a:t>
            </a:r>
          </a:p>
          <a:p>
            <a:r>
              <a:rPr lang="en-US" dirty="0"/>
              <a:t>In verse 1 God told him NOT to fear</a:t>
            </a:r>
          </a:p>
          <a:p>
            <a:r>
              <a:rPr lang="en-US" b="1" dirty="0"/>
              <a:t>Terror:</a:t>
            </a:r>
            <a:r>
              <a:rPr lang="en-US" dirty="0"/>
              <a:t> </a:t>
            </a:r>
            <a:r>
              <a:rPr lang="en-US" dirty="0" err="1"/>
              <a:t>emah</a:t>
            </a:r>
            <a:r>
              <a:rPr lang="en-US" dirty="0"/>
              <a:t> – fear, horror. It is an awe-laden shock that exposes creaturely frailty before divine power, royal authority, or imminent judgment. The dread prepares Abram to hear of centuries of affliction yet assures him of God’s sovereign timetable.  (</a:t>
            </a:r>
            <a:r>
              <a:rPr lang="en-US" dirty="0" err="1"/>
              <a:t>Biblehub</a:t>
            </a:r>
            <a:r>
              <a:rPr lang="en-US" dirty="0"/>
              <a:t>)</a:t>
            </a:r>
          </a:p>
          <a:p>
            <a:r>
              <a:rPr lang="en-US" b="1" dirty="0"/>
              <a:t>Great darkness: </a:t>
            </a:r>
            <a:r>
              <a:rPr lang="en-US" dirty="0" err="1"/>
              <a:t>chashekah</a:t>
            </a:r>
            <a:r>
              <a:rPr lang="en-US" dirty="0"/>
              <a:t> – more than absence of light but portrays life without God. (Derivative of the plague of darkness in Ex. 10:21)</a:t>
            </a:r>
          </a:p>
          <a:p>
            <a:r>
              <a:rPr lang="en-US" dirty="0"/>
              <a:t>Then the first thing God tells him is that his descendants, which he doesn’t even have yet, will be enslaved for 400 years in a strange land.</a:t>
            </a:r>
          </a:p>
        </p:txBody>
      </p:sp>
    </p:spTree>
    <p:extLst>
      <p:ext uri="{BB962C8B-B14F-4D97-AF65-F5344CB8AC3E}">
        <p14:creationId xmlns:p14="http://schemas.microsoft.com/office/powerpoint/2010/main" val="2040689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32429-26E0-37B3-8FDB-EB4AD61AE5CF}"/>
              </a:ext>
            </a:extLst>
          </p:cNvPr>
          <p:cNvSpPr>
            <a:spLocks noGrp="1"/>
          </p:cNvSpPr>
          <p:nvPr>
            <p:ph type="title"/>
          </p:nvPr>
        </p:nvSpPr>
        <p:spPr/>
        <p:txBody>
          <a:bodyPr/>
          <a:lstStyle/>
          <a:p>
            <a:r>
              <a:rPr lang="en-US" dirty="0"/>
              <a:t>Abrahamic Covenant</a:t>
            </a:r>
          </a:p>
        </p:txBody>
      </p:sp>
      <p:sp>
        <p:nvSpPr>
          <p:cNvPr id="3" name="Content Placeholder 2">
            <a:extLst>
              <a:ext uri="{FF2B5EF4-FFF2-40B4-BE49-F238E27FC236}">
                <a16:creationId xmlns:a16="http://schemas.microsoft.com/office/drawing/2014/main" id="{884BB1F2-F4F6-617F-04B6-B6E8985B33FE}"/>
              </a:ext>
            </a:extLst>
          </p:cNvPr>
          <p:cNvSpPr>
            <a:spLocks noGrp="1"/>
          </p:cNvSpPr>
          <p:nvPr>
            <p:ph idx="1"/>
          </p:nvPr>
        </p:nvSpPr>
        <p:spPr/>
        <p:txBody>
          <a:bodyPr/>
          <a:lstStyle/>
          <a:p>
            <a:r>
              <a:rPr lang="en-US" b="1" dirty="0"/>
              <a:t>God’s promise: </a:t>
            </a:r>
            <a:r>
              <a:rPr lang="en-US" dirty="0"/>
              <a:t>Your descendants WILL be enslaved for 400 years in a strange land BUT I will judge that nation and bring them back to the land in the fourth generation for the iniquity of the Amorite is not yet complete</a:t>
            </a:r>
          </a:p>
          <a:p>
            <a:r>
              <a:rPr lang="en-US" b="1" dirty="0"/>
              <a:t>Amorite: </a:t>
            </a:r>
            <a:r>
              <a:rPr lang="en-US" dirty="0"/>
              <a:t>Canaanites, descendants of Ham, Noah’s son</a:t>
            </a:r>
          </a:p>
          <a:p>
            <a:r>
              <a:rPr lang="en-US" dirty="0"/>
              <a:t>But you, Abram, will die in peace at a good old age</a:t>
            </a:r>
          </a:p>
          <a:p>
            <a:r>
              <a:rPr lang="en-US" dirty="0"/>
              <a:t>Sun goes down, and a smoking oven and a flaming torch pass between the pieces of flesh</a:t>
            </a:r>
          </a:p>
          <a:p>
            <a:r>
              <a:rPr lang="en-US" dirty="0"/>
              <a:t>God “cut” Covenant with Abram that day</a:t>
            </a:r>
          </a:p>
          <a:p>
            <a:r>
              <a:rPr lang="en-US" dirty="0"/>
              <a:t>Boundaries are given for the Promised Land – around 770,000 square miles</a:t>
            </a:r>
          </a:p>
          <a:p>
            <a:r>
              <a:rPr lang="en-US" dirty="0"/>
              <a:t>Today Israel occupies 8,019 square miles (depending on the source)</a:t>
            </a:r>
          </a:p>
          <a:p>
            <a:endParaRPr lang="en-US" dirty="0"/>
          </a:p>
          <a:p>
            <a:endParaRPr lang="en-US" dirty="0"/>
          </a:p>
        </p:txBody>
      </p:sp>
    </p:spTree>
    <p:extLst>
      <p:ext uri="{BB962C8B-B14F-4D97-AF65-F5344CB8AC3E}">
        <p14:creationId xmlns:p14="http://schemas.microsoft.com/office/powerpoint/2010/main" val="344921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155</TotalTime>
  <Words>1451</Words>
  <Application>Microsoft Office PowerPoint</Application>
  <PresentationFormat>Widescreen</PresentationFormat>
  <Paragraphs>123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Covenant</vt:lpstr>
      <vt:lpstr>Covenant</vt:lpstr>
      <vt:lpstr>God and Noah</vt:lpstr>
      <vt:lpstr>Noah     Genesis 6 and 9</vt:lpstr>
      <vt:lpstr>Noahic Covenant</vt:lpstr>
      <vt:lpstr>God and Abram      Genesis 15</vt:lpstr>
      <vt:lpstr>Genesis 15</vt:lpstr>
      <vt:lpstr>Terror and Great Darkness</vt:lpstr>
      <vt:lpstr>Abrahamic Covenant</vt:lpstr>
      <vt:lpstr>Genesis 17</vt:lpstr>
      <vt:lpstr>Isaac and Jacob</vt:lpstr>
      <vt:lpstr>Covenants between Men</vt:lpstr>
      <vt:lpstr>Covenants between Men</vt:lpstr>
      <vt:lpstr>Covenant between God and Israel/Moses</vt:lpstr>
      <vt:lpstr>Covenant between Jesus and Believers </vt:lpstr>
      <vt:lpstr>Common Ingredients of Covenant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31</cp:revision>
  <dcterms:created xsi:type="dcterms:W3CDTF">2026-02-11T13:41:59Z</dcterms:created>
  <dcterms:modified xsi:type="dcterms:W3CDTF">2026-02-11T18:55:45Z</dcterms:modified>
</cp:coreProperties>
</file>