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4" r:id="rId5"/>
    <p:sldId id="270" r:id="rId6"/>
    <p:sldId id="262" r:id="rId7"/>
    <p:sldId id="268" r:id="rId8"/>
    <p:sldId id="266" r:id="rId9"/>
    <p:sldId id="272" r:id="rId10"/>
    <p:sldId id="274" r:id="rId11"/>
    <p:sldId id="276" r:id="rId12"/>
    <p:sldId id="260" r:id="rId13"/>
    <p:sldId id="279" r:id="rId14"/>
    <p:sldId id="281" r:id="rId15"/>
    <p:sldId id="282" r:id="rId16"/>
    <p:sldId id="283" r:id="rId17"/>
    <p:sldId id="285" r:id="rId18"/>
    <p:sldId id="287" r:id="rId19"/>
    <p:sldId id="290" r:id="rId20"/>
    <p:sldId id="291" r:id="rId21"/>
    <p:sldId id="257" r:id="rId22"/>
    <p:sldId id="294" r:id="rId23"/>
    <p:sldId id="296" r:id="rId24"/>
    <p:sldId id="297" r:id="rId25"/>
    <p:sldId id="292" r:id="rId26"/>
    <p:sldId id="298" r:id="rId27"/>
    <p:sldId id="299"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695C385B-B2F9-411D-B29F-D4DF61069754}" type="datetimeFigureOut">
              <a:rPr lang="en-US" smtClean="0"/>
              <a:t>11/12/2025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Slide Number Placeholder 5"/>
          <p:cNvSpPr>
            <a:spLocks noGrp="1"/>
          </p:cNvSpPr>
          <p:nvPr>
            <p:ph type="sldNum" sz="quarter" idx="12"/>
          </p:nvPr>
        </p:nvSpPr>
        <p:spPr>
          <a:xfrm>
            <a:off x="10352540" y="295729"/>
            <a:ext cx="838199" cy="767687"/>
          </a:xfrm>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3022184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95C385B-B2F9-411D-B29F-D4DF61069754}" type="datetimeFigureOut">
              <a:rPr lang="en-US"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3249031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95C385B-B2F9-411D-B29F-D4DF61069754}"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41088065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95C385B-B2F9-411D-B29F-D4DF61069754}"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3282077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5C385B-B2F9-411D-B29F-D4DF61069754}"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4105983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5C385B-B2F9-411D-B29F-D4DF61069754}" type="datetimeFigureOut">
              <a:rPr lang="en-US" smtClean="0"/>
              <a:t>11/12/2025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19769356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5C385B-B2F9-411D-B29F-D4DF61069754}" type="datetimeFigureOut">
              <a:rPr lang="en-US" smtClean="0"/>
              <a:t>11/12/2025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1407956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695C385B-B2F9-411D-B29F-D4DF61069754}"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23919332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695C385B-B2F9-411D-B29F-D4DF61069754}"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1856452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5C385B-B2F9-411D-B29F-D4DF61069754}"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2171224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5C385B-B2F9-411D-B29F-D4DF61069754}"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2142313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5C385B-B2F9-411D-B29F-D4DF61069754}" type="datetimeFigureOut">
              <a:rPr lang="en-US"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3804385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95C385B-B2F9-411D-B29F-D4DF61069754}" type="datetimeFigureOut">
              <a:rPr lang="en-US" smtClean="0"/>
              <a:t>11/12/2025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1977566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95C385B-B2F9-411D-B29F-D4DF61069754}" type="datetimeFigureOut">
              <a:rPr lang="en-US" smtClean="0"/>
              <a:t>11/12/2025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3480999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5C385B-B2F9-411D-B29F-D4DF61069754}" type="datetimeFigureOut">
              <a:rPr lang="en-US" smtClean="0"/>
              <a:t>11/12/2025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3974553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95C385B-B2F9-411D-B29F-D4DF61069754}" type="datetimeFigureOut">
              <a:rPr lang="en-US"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1052863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95C385B-B2F9-411D-B29F-D4DF61069754}" type="datetimeFigureOut">
              <a:rPr lang="en-US"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E66EAC7-5045-4746-A659-05F766863664}" type="slidenum">
              <a:rPr lang="en-US" smtClean="0"/>
              <a:t>‹#›</a:t>
            </a:fld>
            <a:endParaRPr lang="en-US"/>
          </a:p>
        </p:txBody>
      </p:sp>
    </p:spTree>
    <p:extLst>
      <p:ext uri="{BB962C8B-B14F-4D97-AF65-F5344CB8AC3E}">
        <p14:creationId xmlns:p14="http://schemas.microsoft.com/office/powerpoint/2010/main" val="264859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en-US"/>
            </a:p>
          </p:txBody>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695C385B-B2F9-411D-B29F-D4DF61069754}" type="datetimeFigureOut">
              <a:rPr lang="en-US" smtClean="0"/>
              <a:t>11/12/2025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1E66EAC7-5045-4746-A659-05F766863664}" type="slidenum">
              <a:rPr lang="en-US" smtClean="0"/>
              <a:t>‹#›</a:t>
            </a:fld>
            <a:endParaRPr lang="en-US"/>
          </a:p>
        </p:txBody>
      </p:sp>
    </p:spTree>
    <p:extLst>
      <p:ext uri="{BB962C8B-B14F-4D97-AF65-F5344CB8AC3E}">
        <p14:creationId xmlns:p14="http://schemas.microsoft.com/office/powerpoint/2010/main" val="28560183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85477-75F7-A23E-22EC-2937A17F5034}"/>
              </a:ext>
            </a:extLst>
          </p:cNvPr>
          <p:cNvSpPr>
            <a:spLocks noGrp="1"/>
          </p:cNvSpPr>
          <p:nvPr>
            <p:ph type="ctrTitle"/>
          </p:nvPr>
        </p:nvSpPr>
        <p:spPr/>
        <p:txBody>
          <a:bodyPr/>
          <a:lstStyle/>
          <a:p>
            <a:r>
              <a:rPr lang="en-US" dirty="0"/>
              <a:t>Spiritual Gifts</a:t>
            </a:r>
          </a:p>
        </p:txBody>
      </p:sp>
      <p:sp>
        <p:nvSpPr>
          <p:cNvPr id="3" name="Subtitle 2">
            <a:extLst>
              <a:ext uri="{FF2B5EF4-FFF2-40B4-BE49-F238E27FC236}">
                <a16:creationId xmlns:a16="http://schemas.microsoft.com/office/drawing/2014/main" id="{FD7B3C82-8FD7-44F8-4034-45C9D6772D9B}"/>
              </a:ext>
            </a:extLst>
          </p:cNvPr>
          <p:cNvSpPr>
            <a:spLocks noGrp="1"/>
          </p:cNvSpPr>
          <p:nvPr>
            <p:ph type="subTitle" idx="1"/>
          </p:nvPr>
        </p:nvSpPr>
        <p:spPr/>
        <p:txBody>
          <a:bodyPr/>
          <a:lstStyle/>
          <a:p>
            <a:r>
              <a:rPr lang="en-US" dirty="0"/>
              <a:t>Romans Part 4 addition</a:t>
            </a:r>
          </a:p>
        </p:txBody>
      </p:sp>
    </p:spTree>
    <p:extLst>
      <p:ext uri="{BB962C8B-B14F-4D97-AF65-F5344CB8AC3E}">
        <p14:creationId xmlns:p14="http://schemas.microsoft.com/office/powerpoint/2010/main" val="361501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a:t>Parakaleo</a:t>
            </a:r>
            <a:r>
              <a:rPr lang="en-US" dirty="0"/>
              <a:t> – to call, to call near to one’s side</a:t>
            </a:r>
          </a:p>
          <a:p>
            <a:r>
              <a:rPr lang="en-US" dirty="0"/>
              <a:t>One who urges another to pursue a course of conduct. They have the ability to effectively encourage or comfort another and to motivate him or her to a walk of obedience</a:t>
            </a:r>
          </a:p>
          <a:p>
            <a:r>
              <a:rPr lang="en-US" dirty="0"/>
              <a:t>Admonition or encouragement for the believer in the purpose of strengthening and establishing the believer in the truth. Zod.</a:t>
            </a:r>
          </a:p>
          <a:p>
            <a:r>
              <a:rPr lang="en-US" dirty="0"/>
              <a:t>Exhortation is the supernatural ability that enables them to motivate others to live lives according to what the commands of Scripture are.</a:t>
            </a:r>
          </a:p>
          <a:p>
            <a:pPr marL="0" indent="0">
              <a:buNone/>
            </a:pPr>
            <a:r>
              <a:rPr lang="en-US" dirty="0"/>
              <a:t>  </a:t>
            </a:r>
          </a:p>
        </p:txBody>
      </p:sp>
      <p:sp>
        <p:nvSpPr>
          <p:cNvPr id="3" name="Title 2"/>
          <p:cNvSpPr>
            <a:spLocks noGrp="1"/>
          </p:cNvSpPr>
          <p:nvPr>
            <p:ph type="title"/>
          </p:nvPr>
        </p:nvSpPr>
        <p:spPr/>
        <p:txBody>
          <a:bodyPr/>
          <a:lstStyle/>
          <a:p>
            <a:r>
              <a:rPr lang="en-US" dirty="0"/>
              <a:t>Exhortation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HELPS</a:t>
            </a:r>
          </a:p>
        </p:txBody>
      </p:sp>
      <p:sp>
        <p:nvSpPr>
          <p:cNvPr id="3" name="Content Placeholder 2"/>
          <p:cNvSpPr>
            <a:spLocks noGrp="1"/>
          </p:cNvSpPr>
          <p:nvPr>
            <p:ph sz="quarter" idx="1"/>
          </p:nvPr>
        </p:nvSpPr>
        <p:spPr/>
        <p:txBody>
          <a:bodyPr/>
          <a:lstStyle/>
          <a:p>
            <a:r>
              <a:rPr lang="en-US" dirty="0" err="1"/>
              <a:t>Antilepsis</a:t>
            </a:r>
            <a:r>
              <a:rPr lang="en-US" dirty="0"/>
              <a:t>: relief, helpful deeds, assistance, an undertaking on behalf of another; to take, lay hold of, so as to support.</a:t>
            </a:r>
          </a:p>
          <a:p>
            <a:r>
              <a:rPr lang="en-US" dirty="0"/>
              <a:t>“Investing the talents they have in the life and ministry of other members of the body, thus enabling the person helped to increase the effectiveness of his or her spiritual gifts. </a:t>
            </a:r>
          </a:p>
          <a:p>
            <a:r>
              <a:rPr lang="en-US" dirty="0"/>
              <a:t>Cares not who gets the credit and does not desire “lime-light” of any kind</a:t>
            </a:r>
          </a:p>
          <a:p>
            <a:r>
              <a:rPr lang="en-US" dirty="0"/>
              <a:t>Loves behind the scene jobs</a:t>
            </a:r>
          </a:p>
          <a:p>
            <a:r>
              <a:rPr lang="en-US" dirty="0"/>
              <a:t>“One who can walk into a situation, see what needs to be done, practically, and help do it.”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SERVICE</a:t>
            </a:r>
          </a:p>
        </p:txBody>
      </p:sp>
      <p:sp>
        <p:nvSpPr>
          <p:cNvPr id="3" name="Content Placeholder 2"/>
          <p:cNvSpPr>
            <a:spLocks noGrp="1"/>
          </p:cNvSpPr>
          <p:nvPr>
            <p:ph sz="quarter" idx="1"/>
          </p:nvPr>
        </p:nvSpPr>
        <p:spPr/>
        <p:txBody>
          <a:bodyPr>
            <a:normAutofit fontScale="92500" lnSpcReduction="10000"/>
          </a:bodyPr>
          <a:lstStyle/>
          <a:p>
            <a:r>
              <a:rPr lang="en-US" dirty="0"/>
              <a:t>“</a:t>
            </a:r>
            <a:r>
              <a:rPr lang="en-US" dirty="0" err="1"/>
              <a:t>diakonia</a:t>
            </a:r>
            <a:r>
              <a:rPr lang="en-US" dirty="0"/>
              <a:t>” attendance (as a servant), aid, service</a:t>
            </a:r>
          </a:p>
          <a:p>
            <a:r>
              <a:rPr lang="en-US" dirty="0"/>
              <a:t>“The special ability that God gives to certain members of the body of Christ to identify the unmet needs involved in a task related to God’s work and to make use of available resources to meet those needs and help accomplish the desired goals.”</a:t>
            </a:r>
          </a:p>
          <a:p>
            <a:r>
              <a:rPr lang="en-US" dirty="0"/>
              <a:t>Service is a more </a:t>
            </a:r>
            <a:r>
              <a:rPr lang="en-US" b="1" i="1" dirty="0"/>
              <a:t>specific</a:t>
            </a:r>
            <a:r>
              <a:rPr lang="en-US" dirty="0"/>
              <a:t> gift, rendering service in a particular job that performs a support role.</a:t>
            </a:r>
          </a:p>
          <a:p>
            <a:r>
              <a:rPr lang="en-US" dirty="0"/>
              <a:t>Helps is a </a:t>
            </a:r>
            <a:r>
              <a:rPr lang="en-US" b="1" i="1" dirty="0"/>
              <a:t>general</a:t>
            </a:r>
            <a:r>
              <a:rPr lang="en-US" dirty="0"/>
              <a:t> way of giving relief or help, whenever and wherever it’s needed.</a:t>
            </a:r>
          </a:p>
          <a:p>
            <a:r>
              <a:rPr lang="en-US" dirty="0"/>
              <a:t>It could look like: one who comes alongside a specific person in order to render service to that believer to accomplish the task that God has given him or her to do.</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MERCY</a:t>
            </a:r>
          </a:p>
        </p:txBody>
      </p:sp>
      <p:sp>
        <p:nvSpPr>
          <p:cNvPr id="3" name="Content Placeholder 2"/>
          <p:cNvSpPr>
            <a:spLocks noGrp="1"/>
          </p:cNvSpPr>
          <p:nvPr>
            <p:ph sz="quarter" idx="1"/>
          </p:nvPr>
        </p:nvSpPr>
        <p:spPr/>
        <p:txBody>
          <a:bodyPr>
            <a:normAutofit fontScale="85000" lnSpcReduction="10000"/>
          </a:bodyPr>
          <a:lstStyle/>
          <a:p>
            <a:r>
              <a:rPr lang="en-US" dirty="0"/>
              <a:t>“</a:t>
            </a:r>
            <a:r>
              <a:rPr lang="en-US" dirty="0" err="1"/>
              <a:t>eleeo</a:t>
            </a:r>
            <a:r>
              <a:rPr lang="en-US" dirty="0"/>
              <a:t>” – compassionate, to feel sympathy with the misery of another, and especially sympathy manifested in action.</a:t>
            </a:r>
          </a:p>
          <a:p>
            <a:r>
              <a:rPr lang="en-US" dirty="0"/>
              <a:t>This gift is directed toward those in misery from their circumstances</a:t>
            </a:r>
          </a:p>
          <a:p>
            <a:r>
              <a:rPr lang="en-US" dirty="0"/>
              <a:t>“</a:t>
            </a:r>
            <a:r>
              <a:rPr lang="en-US" dirty="0" err="1"/>
              <a:t>splanchnizomai</a:t>
            </a:r>
            <a:r>
              <a:rPr lang="en-US" dirty="0"/>
              <a:t>” – to be moved as to one’s inwards” </a:t>
            </a:r>
          </a:p>
          <a:p>
            <a:r>
              <a:rPr lang="en-US" dirty="0"/>
              <a:t>“</a:t>
            </a:r>
            <a:r>
              <a:rPr lang="en-US" dirty="0" err="1"/>
              <a:t>eleos</a:t>
            </a:r>
            <a:r>
              <a:rPr lang="en-US" dirty="0"/>
              <a:t>” – pity, special and immediate regard to misery which is the consequence of sin, active pity</a:t>
            </a:r>
          </a:p>
          <a:p>
            <a:r>
              <a:rPr lang="en-US" dirty="0"/>
              <a:t>The person with the gift of mercy has the ability to feel sympathy with the misery of another person, but also the ability to assume the need of another person.</a:t>
            </a:r>
          </a:p>
          <a:p>
            <a:r>
              <a:rPr lang="en-US" dirty="0"/>
              <a:t>“The Spirit-given ability to give practical compassion and cheerful love towards suffering members of the body of Christ. MORE than feeling: it’s action.”</a:t>
            </a:r>
          </a:p>
          <a:p>
            <a:r>
              <a:rPr lang="en-US" dirty="0"/>
              <a:t>Examples:  Feeding the hungry, caring for the sick or elderly, prison ministries, etc.</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Word of Wisdom</a:t>
            </a:r>
          </a:p>
        </p:txBody>
      </p:sp>
      <p:sp>
        <p:nvSpPr>
          <p:cNvPr id="3" name="Content Placeholder 2"/>
          <p:cNvSpPr>
            <a:spLocks noGrp="1"/>
          </p:cNvSpPr>
          <p:nvPr>
            <p:ph idx="1"/>
          </p:nvPr>
        </p:nvSpPr>
        <p:spPr/>
        <p:txBody>
          <a:bodyPr>
            <a:normAutofit/>
          </a:bodyPr>
          <a:lstStyle/>
          <a:p>
            <a:r>
              <a:rPr lang="en-US" dirty="0"/>
              <a:t>“Word” – logos: denotes “the expression of thought’ – not the mere name of an object”</a:t>
            </a:r>
          </a:p>
          <a:p>
            <a:r>
              <a:rPr lang="en-US" dirty="0"/>
              <a:t>“Wisdom” – </a:t>
            </a:r>
            <a:r>
              <a:rPr lang="en-US" dirty="0" err="1"/>
              <a:t>sophia</a:t>
            </a:r>
            <a:r>
              <a:rPr lang="en-US" dirty="0"/>
              <a:t>: “the insight into the true nature of things” acquired knowledge. “Generally the ability to use knowledge for correct behavior insight, understanding.” Wisdom is concerned with HOW one lives his life. “Supernatural insight to speak forth the counsel of God’s Word as applicable for a situation.”</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Word of Wisdom defined</a:t>
            </a:r>
          </a:p>
        </p:txBody>
      </p:sp>
      <p:sp>
        <p:nvSpPr>
          <p:cNvPr id="3" name="Content Placeholder 2"/>
          <p:cNvSpPr>
            <a:spLocks noGrp="1"/>
          </p:cNvSpPr>
          <p:nvPr>
            <p:ph idx="1"/>
          </p:nvPr>
        </p:nvSpPr>
        <p:spPr/>
        <p:txBody>
          <a:bodyPr/>
          <a:lstStyle/>
          <a:p>
            <a:r>
              <a:rPr lang="en-US" dirty="0"/>
              <a:t>The supernatural insight into God’s wisdom and the ability to communicate His counsel from His Word as applicable for situations of everyday life.</a:t>
            </a:r>
          </a:p>
          <a:p>
            <a:r>
              <a:rPr lang="en-US" dirty="0"/>
              <a:t>Ones who are recognized by the body as being the wise men and women who can give godly advice to others.</a:t>
            </a:r>
          </a:p>
          <a:p>
            <a:r>
              <a:rPr lang="en-US" dirty="0"/>
              <a:t>The special ability God gives to know the mind of the Holy Spirit in such a way as to receive insight into how given knowledge may best be applied to specific needs arising in the Body of Christ.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Word of Knowledge</a:t>
            </a:r>
          </a:p>
        </p:txBody>
      </p:sp>
      <p:sp>
        <p:nvSpPr>
          <p:cNvPr id="3" name="Content Placeholder 2"/>
          <p:cNvSpPr>
            <a:spLocks noGrp="1"/>
          </p:cNvSpPr>
          <p:nvPr>
            <p:ph idx="1"/>
          </p:nvPr>
        </p:nvSpPr>
        <p:spPr/>
        <p:txBody>
          <a:bodyPr/>
          <a:lstStyle/>
          <a:p>
            <a:r>
              <a:rPr lang="en-US" dirty="0"/>
              <a:t>“Knowledge” – gnosis: primarily a seeking to know, an inquiry, investigation of God’s revelation or truth.</a:t>
            </a:r>
          </a:p>
          <a:p>
            <a:r>
              <a:rPr lang="en-US" dirty="0"/>
              <a:t>“The supernatural desire to seek to investigate and the ability to communicate truths from the Word of God.”</a:t>
            </a:r>
          </a:p>
          <a:p>
            <a:r>
              <a:rPr lang="en-US" dirty="0"/>
              <a:t>Both studying AND communicating the facts would be involved and the rest of the body would benefit.</a:t>
            </a:r>
          </a:p>
          <a:p>
            <a:r>
              <a:rPr lang="en-US" dirty="0"/>
              <a:t>Supernatural desire to seek to investigate, and the ability to communicate truths from the Word of God</a:t>
            </a:r>
          </a:p>
          <a:p>
            <a:r>
              <a:rPr lang="en-US" b="1" dirty="0"/>
              <a:t>Ex.</a:t>
            </a:r>
            <a:r>
              <a:rPr lang="en-US" dirty="0"/>
              <a:t> R.C. Sproul, Wayne Grudem, Spiros Zodiates, etc.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Faith </a:t>
            </a:r>
          </a:p>
        </p:txBody>
      </p:sp>
      <p:sp>
        <p:nvSpPr>
          <p:cNvPr id="3" name="Content Placeholder 2"/>
          <p:cNvSpPr>
            <a:spLocks noGrp="1"/>
          </p:cNvSpPr>
          <p:nvPr>
            <p:ph idx="1"/>
          </p:nvPr>
        </p:nvSpPr>
        <p:spPr/>
        <p:txBody>
          <a:bodyPr>
            <a:normAutofit lnSpcReduction="10000"/>
          </a:bodyPr>
          <a:lstStyle/>
          <a:p>
            <a:r>
              <a:rPr lang="en-US" dirty="0"/>
              <a:t>“Faith” – </a:t>
            </a:r>
            <a:r>
              <a:rPr lang="en-US" dirty="0" err="1"/>
              <a:t>pistis</a:t>
            </a:r>
            <a:r>
              <a:rPr lang="en-US" dirty="0"/>
              <a:t>: a firm persuasion, a conviction based upon hearing…producing a full acknowledgment.</a:t>
            </a:r>
          </a:p>
          <a:p>
            <a:r>
              <a:rPr lang="en-US" dirty="0"/>
              <a:t>“Believe” – </a:t>
            </a:r>
            <a:r>
              <a:rPr lang="en-US" dirty="0" err="1"/>
              <a:t>pisteuo</a:t>
            </a:r>
            <a:r>
              <a:rPr lang="en-US" dirty="0"/>
              <a:t>: to be persuaded of or to place confidence in, to trust.</a:t>
            </a:r>
          </a:p>
          <a:p>
            <a:r>
              <a:rPr lang="en-US" dirty="0"/>
              <a:t>“The supernatural ability to believe God for something not yet realized, to believe Him for great things.”</a:t>
            </a:r>
          </a:p>
          <a:p>
            <a:r>
              <a:rPr lang="en-US" dirty="0"/>
              <a:t>The special ability to discern with extraordinary confidence the will and purposes of God for the future of His work.</a:t>
            </a:r>
          </a:p>
          <a:p>
            <a:r>
              <a:rPr lang="en-US" dirty="0"/>
              <a:t>They are more interested in the future than in history.</a:t>
            </a:r>
          </a:p>
          <a:p>
            <a:r>
              <a:rPr lang="en-US" dirty="0"/>
              <a:t>Goal-centered possibility thinkers, undaunted by circumstances or suffering or obstacles.    </a:t>
            </a:r>
            <a:r>
              <a:rPr lang="en-US" b="1" dirty="0"/>
              <a:t>Ex.</a:t>
            </a:r>
            <a:r>
              <a:rPr lang="en-US" dirty="0"/>
              <a:t>   Bill Bright, George Muller</a:t>
            </a:r>
          </a:p>
          <a:p>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Gifts of Healings</a:t>
            </a:r>
          </a:p>
        </p:txBody>
      </p:sp>
      <p:sp>
        <p:nvSpPr>
          <p:cNvPr id="3" name="Content Placeholder 2"/>
          <p:cNvSpPr>
            <a:spLocks noGrp="1"/>
          </p:cNvSpPr>
          <p:nvPr>
            <p:ph idx="1"/>
          </p:nvPr>
        </p:nvSpPr>
        <p:spPr/>
        <p:txBody>
          <a:bodyPr/>
          <a:lstStyle/>
          <a:p>
            <a:r>
              <a:rPr lang="en-US" dirty="0"/>
              <a:t>Gifts: “Charismata” – plural. A gift of grace, an undeserved benefit. “Instantaneous enablement of the Holy Spirit in the life of any believer to exercise a gift for the edification of others.” </a:t>
            </a:r>
            <a:r>
              <a:rPr lang="en-US" dirty="0" err="1"/>
              <a:t>Zod</a:t>
            </a:r>
            <a:r>
              <a:rPr lang="en-US" dirty="0"/>
              <a:t>.</a:t>
            </a:r>
          </a:p>
          <a:p>
            <a:r>
              <a:rPr lang="en-US" dirty="0"/>
              <a:t>Healings: “</a:t>
            </a:r>
            <a:r>
              <a:rPr lang="en-US" dirty="0" err="1"/>
              <a:t>iamaton</a:t>
            </a:r>
            <a:r>
              <a:rPr lang="en-US" dirty="0"/>
              <a:t>” – plural. To heal. Always in the plural.  </a:t>
            </a:r>
            <a:r>
              <a:rPr lang="en-US" b="1" dirty="0"/>
              <a:t>I Cor. 12</a:t>
            </a:r>
          </a:p>
          <a:p>
            <a:r>
              <a:rPr lang="en-US" dirty="0"/>
              <a:t>One with this gift would have the supernatural ability to heal and God would receive the glory.</a:t>
            </a:r>
          </a:p>
          <a:p>
            <a:r>
              <a:rPr lang="en-US" dirty="0"/>
              <a:t>This gift is not done on a day to day basis, therefore it is not “at will”. </a:t>
            </a:r>
          </a:p>
          <a:p>
            <a:r>
              <a:rPr lang="en-US" dirty="0"/>
              <a:t>This gift in only done by the manifestation of the Spirit on whom He wills BY whom He wills, just like all the other gifts.</a:t>
            </a:r>
          </a:p>
          <a:p>
            <a:endParaRPr lang="en-US" b="1"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Effectings of Miracles</a:t>
            </a:r>
          </a:p>
        </p:txBody>
      </p:sp>
      <p:sp>
        <p:nvSpPr>
          <p:cNvPr id="3" name="Content Placeholder 2"/>
          <p:cNvSpPr>
            <a:spLocks noGrp="1"/>
          </p:cNvSpPr>
          <p:nvPr>
            <p:ph idx="1"/>
          </p:nvPr>
        </p:nvSpPr>
        <p:spPr/>
        <p:txBody>
          <a:bodyPr/>
          <a:lstStyle/>
          <a:p>
            <a:r>
              <a:rPr lang="en-US" dirty="0"/>
              <a:t>Effectings: “</a:t>
            </a:r>
            <a:r>
              <a:rPr lang="en-US" dirty="0" err="1"/>
              <a:t>energemata</a:t>
            </a:r>
            <a:r>
              <a:rPr lang="en-US" dirty="0"/>
              <a:t>”- is plural. Used only in </a:t>
            </a:r>
            <a:r>
              <a:rPr lang="en-US" b="1" dirty="0"/>
              <a:t>I Cor. 12:6, 10 </a:t>
            </a:r>
            <a:r>
              <a:rPr lang="en-US" dirty="0"/>
              <a:t>of the results of the energy of God in the believer; the results energized by God’s grace.</a:t>
            </a:r>
          </a:p>
          <a:p>
            <a:r>
              <a:rPr lang="en-US" dirty="0"/>
              <a:t>Miracles: “</a:t>
            </a:r>
            <a:r>
              <a:rPr lang="en-US" dirty="0" err="1"/>
              <a:t>dunameon</a:t>
            </a:r>
            <a:r>
              <a:rPr lang="en-US" dirty="0"/>
              <a:t>” – power, might, strength. Powerful deeds, marvelous works. Spoken of intrinsic power, either physical or moral.</a:t>
            </a:r>
          </a:p>
          <a:p>
            <a:r>
              <a:rPr lang="en-US" b="1" dirty="0"/>
              <a:t>Definition:</a:t>
            </a:r>
            <a:r>
              <a:rPr lang="en-US" dirty="0"/>
              <a:t> The supernatural ability to perform miracles as led by the Holy Spirit, and God would receive the glory, not the person.</a:t>
            </a:r>
          </a:p>
          <a:p>
            <a:r>
              <a:rPr lang="en-US" dirty="0"/>
              <a:t>Use: Possibly someone taking the gospel to unreached peoples and this would cause them to believe in Jesus and worship God.</a:t>
            </a:r>
          </a:p>
          <a:p>
            <a:r>
              <a:rPr lang="en-US" dirty="0"/>
              <a:t>Possibly to give authentication to the gospel in those areas</a:t>
            </a:r>
          </a:p>
          <a:p>
            <a:endParaRPr lang="en-US" dirty="0"/>
          </a:p>
          <a:p>
            <a:pPr>
              <a:buNone/>
            </a:pPr>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I </a:t>
            </a:r>
            <a:r>
              <a:rPr lang="en-US"/>
              <a:t>Corinthians 12:1-31</a:t>
            </a:r>
            <a:endParaRPr lang="en-US" dirty="0"/>
          </a:p>
        </p:txBody>
      </p:sp>
      <p:sp>
        <p:nvSpPr>
          <p:cNvPr id="3" name="Content Placeholder 2"/>
          <p:cNvSpPr>
            <a:spLocks noGrp="1"/>
          </p:cNvSpPr>
          <p:nvPr>
            <p:ph idx="1"/>
          </p:nvPr>
        </p:nvSpPr>
        <p:spPr/>
        <p:txBody>
          <a:bodyPr>
            <a:normAutofit lnSpcReduction="10000"/>
          </a:bodyPr>
          <a:lstStyle/>
          <a:p>
            <a:r>
              <a:rPr lang="en-US" dirty="0"/>
              <a:t>Don’t be unaware</a:t>
            </a:r>
          </a:p>
          <a:p>
            <a:r>
              <a:rPr lang="en-US" dirty="0"/>
              <a:t> Believers have different gifts</a:t>
            </a:r>
          </a:p>
          <a:p>
            <a:r>
              <a:rPr lang="en-US" dirty="0"/>
              <a:t>Physical body: body parts don’t change</a:t>
            </a:r>
          </a:p>
          <a:p>
            <a:pPr>
              <a:buNone/>
            </a:pPr>
            <a:r>
              <a:rPr lang="en-US" dirty="0"/>
              <a:t>			       gifts don’t change</a:t>
            </a:r>
          </a:p>
          <a:p>
            <a:r>
              <a:rPr lang="en-US" dirty="0"/>
              <a:t>God the Spirit determines the gifts</a:t>
            </a:r>
          </a:p>
          <a:p>
            <a:r>
              <a:rPr lang="en-US" dirty="0"/>
              <a:t>Gifts are the manifestation of the Spirit</a:t>
            </a:r>
          </a:p>
          <a:p>
            <a:r>
              <a:rPr lang="en-US" dirty="0"/>
              <a:t>Gifts are received at salvation</a:t>
            </a:r>
          </a:p>
          <a:p>
            <a:r>
              <a:rPr lang="en-US" dirty="0"/>
              <a:t>Each believer has at least one</a:t>
            </a:r>
          </a:p>
          <a:p>
            <a:r>
              <a:rPr lang="en-US" dirty="0"/>
              <a:t>All gifts are important, but there is an order appointed by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Distinguishings of Spirits</a:t>
            </a:r>
          </a:p>
        </p:txBody>
      </p:sp>
      <p:sp>
        <p:nvSpPr>
          <p:cNvPr id="3" name="Content Placeholder 2"/>
          <p:cNvSpPr>
            <a:spLocks noGrp="1"/>
          </p:cNvSpPr>
          <p:nvPr>
            <p:ph idx="1"/>
          </p:nvPr>
        </p:nvSpPr>
        <p:spPr/>
        <p:txBody>
          <a:bodyPr/>
          <a:lstStyle/>
          <a:p>
            <a:r>
              <a:rPr lang="en-US" dirty="0"/>
              <a:t>Distinguishings: “</a:t>
            </a:r>
            <a:r>
              <a:rPr lang="en-US" dirty="0" err="1"/>
              <a:t>diakriseis</a:t>
            </a:r>
            <a:r>
              <a:rPr lang="en-US" dirty="0"/>
              <a:t>” – plural, means “a clear discrimination, discerning, judging” passing sentence on, discernment</a:t>
            </a:r>
          </a:p>
          <a:p>
            <a:r>
              <a:rPr lang="en-US" dirty="0"/>
              <a:t>Spirits: “</a:t>
            </a:r>
            <a:r>
              <a:rPr lang="en-US" dirty="0" err="1"/>
              <a:t>pneumaton</a:t>
            </a:r>
            <a:r>
              <a:rPr lang="en-US" dirty="0"/>
              <a:t>” – breath or wind; invisible, immaterial and powerful</a:t>
            </a:r>
          </a:p>
          <a:p>
            <a:r>
              <a:rPr lang="en-US" b="1" dirty="0"/>
              <a:t>Acts 5</a:t>
            </a:r>
            <a:r>
              <a:rPr lang="en-US" dirty="0"/>
              <a:t>  Peter knew that Ananias and Sapphira were lying and God killed them.</a:t>
            </a:r>
          </a:p>
          <a:p>
            <a:r>
              <a:rPr lang="en-US" b="1" dirty="0"/>
              <a:t>Acts 16 </a:t>
            </a:r>
            <a:r>
              <a:rPr lang="en-US" dirty="0"/>
              <a:t>Paul knew the slave girl had a spirit of divination, not of God</a:t>
            </a:r>
          </a:p>
          <a:p>
            <a:r>
              <a:rPr lang="en-US" dirty="0"/>
              <a:t>Def: The supernatural ability to know whether or not a person, movement, teaching, book, etc. is from God. One with this gift would have this supernatural discernment in certain instances AS GOD CHOOSES</a:t>
            </a:r>
          </a:p>
          <a:p>
            <a:pPr marL="0" indent="0">
              <a:buNone/>
            </a:pPr>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34075-A005-496A-EFBB-8A4BA732344E}"/>
              </a:ext>
            </a:extLst>
          </p:cNvPr>
          <p:cNvSpPr>
            <a:spLocks noGrp="1"/>
          </p:cNvSpPr>
          <p:nvPr>
            <p:ph type="title"/>
          </p:nvPr>
        </p:nvSpPr>
        <p:spPr/>
        <p:txBody>
          <a:bodyPr/>
          <a:lstStyle/>
          <a:p>
            <a:r>
              <a:rPr lang="en-US" dirty="0"/>
              <a:t>Tongues</a:t>
            </a:r>
          </a:p>
        </p:txBody>
      </p:sp>
      <p:sp>
        <p:nvSpPr>
          <p:cNvPr id="3" name="Content Placeholder 2">
            <a:extLst>
              <a:ext uri="{FF2B5EF4-FFF2-40B4-BE49-F238E27FC236}">
                <a16:creationId xmlns:a16="http://schemas.microsoft.com/office/drawing/2014/main" id="{25866A4D-B50D-68C9-7237-F6A86030B9AA}"/>
              </a:ext>
            </a:extLst>
          </p:cNvPr>
          <p:cNvSpPr>
            <a:spLocks noGrp="1"/>
          </p:cNvSpPr>
          <p:nvPr>
            <p:ph idx="1"/>
          </p:nvPr>
        </p:nvSpPr>
        <p:spPr/>
        <p:txBody>
          <a:bodyPr/>
          <a:lstStyle/>
          <a:p>
            <a:r>
              <a:rPr lang="en-US" dirty="0"/>
              <a:t>Tongues: glossa – tongues like fire at Pentecost; an organ of speech, a language. “The supernatural gift of speaking in another language without its having been learnt.”</a:t>
            </a:r>
          </a:p>
          <a:p>
            <a:r>
              <a:rPr lang="en-US" dirty="0" err="1"/>
              <a:t>Dialektos</a:t>
            </a:r>
            <a:r>
              <a:rPr lang="en-US" dirty="0"/>
              <a:t>: a language or dialect</a:t>
            </a:r>
          </a:p>
          <a:p>
            <a:r>
              <a:rPr lang="en-US" dirty="0" err="1"/>
              <a:t>Heteroglossas</a:t>
            </a:r>
            <a:r>
              <a:rPr lang="en-US" dirty="0"/>
              <a:t>: different tongues, “another of a different sort”</a:t>
            </a:r>
          </a:p>
          <a:p>
            <a:r>
              <a:rPr lang="en-US" dirty="0"/>
              <a:t>It is a KNOWN tongue. This is not speaking of an “angelic language”. We must keep it in context</a:t>
            </a:r>
          </a:p>
          <a:p>
            <a:pPr marL="0" indent="0">
              <a:buNone/>
            </a:pPr>
            <a:endParaRPr lang="en-US" dirty="0"/>
          </a:p>
          <a:p>
            <a:endParaRPr lang="en-US" dirty="0"/>
          </a:p>
        </p:txBody>
      </p:sp>
    </p:spTree>
    <p:extLst>
      <p:ext uri="{BB962C8B-B14F-4D97-AF65-F5344CB8AC3E}">
        <p14:creationId xmlns:p14="http://schemas.microsoft.com/office/powerpoint/2010/main" val="1724800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Interpretation of Tongues</a:t>
            </a:r>
          </a:p>
        </p:txBody>
      </p:sp>
      <p:sp>
        <p:nvSpPr>
          <p:cNvPr id="3" name="Content Placeholder 2"/>
          <p:cNvSpPr>
            <a:spLocks noGrp="1"/>
          </p:cNvSpPr>
          <p:nvPr>
            <p:ph idx="1"/>
          </p:nvPr>
        </p:nvSpPr>
        <p:spPr/>
        <p:txBody>
          <a:bodyPr/>
          <a:lstStyle/>
          <a:p>
            <a:r>
              <a:rPr lang="en-US" dirty="0" err="1"/>
              <a:t>Hermeneia</a:t>
            </a:r>
            <a:r>
              <a:rPr lang="en-US" dirty="0"/>
              <a:t>: explanation, explaining the meaning of words. Giving the gist of a message rather than a strict translation; an equivalent meaning, rather than a “word for word” rendering. (</a:t>
            </a:r>
            <a:r>
              <a:rPr lang="en-US" dirty="0" err="1"/>
              <a:t>Zod</a:t>
            </a:r>
            <a:r>
              <a:rPr lang="en-US" dirty="0"/>
              <a:t>)</a:t>
            </a:r>
          </a:p>
          <a:p>
            <a:r>
              <a:rPr lang="en-US" dirty="0" err="1"/>
              <a:t>Diermeneuo</a:t>
            </a:r>
            <a:r>
              <a:rPr lang="en-US" dirty="0"/>
              <a:t>: Verb; to explain thoroughly; to explain clearly, exactly</a:t>
            </a:r>
          </a:p>
          <a:p>
            <a:r>
              <a:rPr lang="en-US" dirty="0" err="1"/>
              <a:t>Diermeneutes</a:t>
            </a:r>
            <a:r>
              <a:rPr lang="en-US" dirty="0"/>
              <a:t>: noun; means an explainer</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Corinthians 14</a:t>
            </a:r>
          </a:p>
        </p:txBody>
      </p:sp>
      <p:sp>
        <p:nvSpPr>
          <p:cNvPr id="3" name="Content Placeholder 2"/>
          <p:cNvSpPr>
            <a:spLocks noGrp="1"/>
          </p:cNvSpPr>
          <p:nvPr>
            <p:ph idx="1"/>
          </p:nvPr>
        </p:nvSpPr>
        <p:spPr/>
        <p:txBody>
          <a:bodyPr>
            <a:normAutofit fontScale="92500" lnSpcReduction="10000"/>
          </a:bodyPr>
          <a:lstStyle/>
          <a:p>
            <a:r>
              <a:rPr lang="en-US" b="1" dirty="0"/>
              <a:t>Verses 20-25 </a:t>
            </a:r>
            <a:r>
              <a:rPr lang="en-US" dirty="0"/>
              <a:t>Tongues is a sign to unbelievers</a:t>
            </a:r>
          </a:p>
          <a:p>
            <a:r>
              <a:rPr lang="en-US" dirty="0"/>
              <a:t>Contrast: Prophecy is to believers and edifies the body in the assembly</a:t>
            </a:r>
          </a:p>
          <a:p>
            <a:r>
              <a:rPr lang="en-US" dirty="0"/>
              <a:t>When the church is assembled, all that is done should be for edification</a:t>
            </a:r>
          </a:p>
          <a:p>
            <a:r>
              <a:rPr lang="en-US" b="1" dirty="0"/>
              <a:t>Verses 26-40  </a:t>
            </a:r>
            <a:r>
              <a:rPr lang="en-US" dirty="0"/>
              <a:t>Guidelines for tongues and prophecy:</a:t>
            </a:r>
          </a:p>
          <a:p>
            <a:r>
              <a:rPr lang="en-US" dirty="0"/>
              <a:t>Tongues:  2 or 3 at the most</a:t>
            </a:r>
          </a:p>
          <a:p>
            <a:pPr>
              <a:buNone/>
            </a:pPr>
            <a:r>
              <a:rPr lang="en-US" dirty="0"/>
              <a:t>		          in turn</a:t>
            </a:r>
          </a:p>
          <a:p>
            <a:pPr>
              <a:buNone/>
            </a:pPr>
            <a:r>
              <a:rPr lang="en-US" dirty="0"/>
              <a:t>		          let one interpret</a:t>
            </a:r>
          </a:p>
          <a:p>
            <a:pPr>
              <a:buNone/>
            </a:pPr>
            <a:r>
              <a:rPr lang="en-US" dirty="0"/>
              <a:t>		          if no interpreter, keep silent in the church: speak to self and God </a:t>
            </a:r>
          </a:p>
          <a:p>
            <a:pPr>
              <a:buNone/>
            </a:pP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on Tongues</a:t>
            </a:r>
          </a:p>
        </p:txBody>
      </p:sp>
      <p:sp>
        <p:nvSpPr>
          <p:cNvPr id="3" name="Content Placeholder 2"/>
          <p:cNvSpPr>
            <a:spLocks noGrp="1"/>
          </p:cNvSpPr>
          <p:nvPr>
            <p:ph idx="1"/>
          </p:nvPr>
        </p:nvSpPr>
        <p:spPr/>
        <p:txBody>
          <a:bodyPr/>
          <a:lstStyle/>
          <a:p>
            <a:r>
              <a:rPr lang="en-US" dirty="0"/>
              <a:t>Tongues is the supernatural ability to speak in a language not learned</a:t>
            </a:r>
          </a:p>
          <a:p>
            <a:r>
              <a:rPr lang="en-US" dirty="0"/>
              <a:t>Interpretation of tongues is the supernatural ability to interpret for someone speaking in a language that the interpreter has not learned</a:t>
            </a:r>
          </a:p>
          <a:p>
            <a:r>
              <a:rPr lang="en-US" dirty="0"/>
              <a:t>Use today: Taking the gospel to unreached peoples</a:t>
            </a:r>
          </a:p>
          <a:p>
            <a:pPr>
              <a:buNone/>
            </a:pPr>
            <a:r>
              <a:rPr lang="en-US" dirty="0"/>
              <a:t>	                   As a sign to unbelievers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3E4AD-E993-8FBF-96E3-4CA1D9EECA9B}"/>
              </a:ext>
            </a:extLst>
          </p:cNvPr>
          <p:cNvSpPr>
            <a:spLocks noGrp="1"/>
          </p:cNvSpPr>
          <p:nvPr>
            <p:ph type="title"/>
          </p:nvPr>
        </p:nvSpPr>
        <p:spPr/>
        <p:txBody>
          <a:bodyPr/>
          <a:lstStyle/>
          <a:p>
            <a:r>
              <a:rPr lang="en-US" dirty="0"/>
              <a:t>Giving</a:t>
            </a:r>
          </a:p>
        </p:txBody>
      </p:sp>
      <p:sp>
        <p:nvSpPr>
          <p:cNvPr id="3" name="Content Placeholder 2">
            <a:extLst>
              <a:ext uri="{FF2B5EF4-FFF2-40B4-BE49-F238E27FC236}">
                <a16:creationId xmlns:a16="http://schemas.microsoft.com/office/drawing/2014/main" id="{73A2F98F-ED9F-5614-6103-A314BCF98AD5}"/>
              </a:ext>
            </a:extLst>
          </p:cNvPr>
          <p:cNvSpPr>
            <a:spLocks noGrp="1"/>
          </p:cNvSpPr>
          <p:nvPr>
            <p:ph idx="1"/>
          </p:nvPr>
        </p:nvSpPr>
        <p:spPr/>
        <p:txBody>
          <a:bodyPr/>
          <a:lstStyle/>
          <a:p>
            <a:r>
              <a:rPr lang="en-US" dirty="0"/>
              <a:t>“The God-given ability to generously and cheerfully provide for the work of God. The goal of this gift is to wisely manage and distribute God’s resources to meet the needs of others.”  Jimmy Knott</a:t>
            </a:r>
          </a:p>
          <a:p>
            <a:r>
              <a:rPr lang="en-US" dirty="0"/>
              <a:t>“</a:t>
            </a:r>
            <a:r>
              <a:rPr lang="en-US" dirty="0" err="1"/>
              <a:t>metadidomi</a:t>
            </a:r>
            <a:r>
              <a:rPr lang="en-US" dirty="0"/>
              <a:t>”: to give, to share with someone to impart, communicate. Used in an absolute sense meaning one who distributes alms, an officer of the church.</a:t>
            </a:r>
          </a:p>
          <a:p>
            <a:r>
              <a:rPr lang="en-US" dirty="0"/>
              <a:t>This is different from what God commands ALL believers to do. This is the spiritual gift of giving, and these people often, but not always, have substantial means from which to give.</a:t>
            </a:r>
          </a:p>
          <a:p>
            <a:r>
              <a:rPr lang="en-US" dirty="0"/>
              <a:t>Ways to serve with this gift: budget planning, financial counseling, etc.</a:t>
            </a:r>
          </a:p>
          <a:p>
            <a:endParaRPr lang="en-US" dirty="0"/>
          </a:p>
          <a:p>
            <a:endParaRPr lang="en-US" dirty="0"/>
          </a:p>
        </p:txBody>
      </p:sp>
    </p:spTree>
    <p:extLst>
      <p:ext uri="{BB962C8B-B14F-4D97-AF65-F5344CB8AC3E}">
        <p14:creationId xmlns:p14="http://schemas.microsoft.com/office/powerpoint/2010/main" val="187946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EFF02-5B7B-ED36-3F22-8D92C74FBC7C}"/>
              </a:ext>
            </a:extLst>
          </p:cNvPr>
          <p:cNvSpPr>
            <a:spLocks noGrp="1"/>
          </p:cNvSpPr>
          <p:nvPr>
            <p:ph type="title"/>
          </p:nvPr>
        </p:nvSpPr>
        <p:spPr/>
        <p:txBody>
          <a:bodyPr/>
          <a:lstStyle/>
          <a:p>
            <a:r>
              <a:rPr lang="en-US" dirty="0"/>
              <a:t>Leadership/Administration</a:t>
            </a:r>
          </a:p>
        </p:txBody>
      </p:sp>
      <p:sp>
        <p:nvSpPr>
          <p:cNvPr id="3" name="Content Placeholder 2">
            <a:extLst>
              <a:ext uri="{FF2B5EF4-FFF2-40B4-BE49-F238E27FC236}">
                <a16:creationId xmlns:a16="http://schemas.microsoft.com/office/drawing/2014/main" id="{7ECF2087-5FCD-D46D-36BF-26DE85224F6C}"/>
              </a:ext>
            </a:extLst>
          </p:cNvPr>
          <p:cNvSpPr>
            <a:spLocks noGrp="1"/>
          </p:cNvSpPr>
          <p:nvPr>
            <p:ph idx="1"/>
          </p:nvPr>
        </p:nvSpPr>
        <p:spPr/>
        <p:txBody>
          <a:bodyPr/>
          <a:lstStyle/>
          <a:p>
            <a:r>
              <a:rPr lang="en-US" dirty="0"/>
              <a:t>“</a:t>
            </a:r>
            <a:r>
              <a:rPr lang="en-US" dirty="0" err="1"/>
              <a:t>proistamenos</a:t>
            </a:r>
            <a:r>
              <a:rPr lang="en-US" dirty="0"/>
              <a:t>”: to put before, to set over, to rule to preside, to manage</a:t>
            </a:r>
          </a:p>
          <a:p>
            <a:r>
              <a:rPr lang="en-US" dirty="0"/>
              <a:t>“</a:t>
            </a:r>
            <a:r>
              <a:rPr lang="en-US" dirty="0" err="1"/>
              <a:t>kybernesis</a:t>
            </a:r>
            <a:r>
              <a:rPr lang="en-US" dirty="0"/>
              <a:t>”: someone who steers, or guides, a ship; the divine calling which empowers someone to lead in affairs in relation to the Church. A helmsman or pilot, a director who guides.</a:t>
            </a:r>
          </a:p>
          <a:p>
            <a:r>
              <a:rPr lang="en-US" dirty="0"/>
              <a:t>Behind the scenes leadership that preserves unity and maintains integrity.</a:t>
            </a:r>
          </a:p>
          <a:p>
            <a:r>
              <a:rPr lang="en-US" dirty="0"/>
              <a:t>“The God-given ability to manage people and/or organize things toward a clearly defined direction.”   Jimmy Knott</a:t>
            </a:r>
          </a:p>
          <a:p>
            <a:endParaRPr lang="en-US" dirty="0"/>
          </a:p>
        </p:txBody>
      </p:sp>
    </p:spTree>
    <p:extLst>
      <p:ext uri="{BB962C8B-B14F-4D97-AF65-F5344CB8AC3E}">
        <p14:creationId xmlns:p14="http://schemas.microsoft.com/office/powerpoint/2010/main" val="891847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7477E-8276-E173-72B2-A85230040052}"/>
              </a:ext>
            </a:extLst>
          </p:cNvPr>
          <p:cNvSpPr>
            <a:spLocks noGrp="1"/>
          </p:cNvSpPr>
          <p:nvPr>
            <p:ph type="title"/>
          </p:nvPr>
        </p:nvSpPr>
        <p:spPr/>
        <p:txBody>
          <a:bodyPr/>
          <a:lstStyle/>
          <a:p>
            <a:r>
              <a:rPr lang="en-US"/>
              <a:t>Conclusion</a:t>
            </a:r>
          </a:p>
        </p:txBody>
      </p:sp>
      <p:sp>
        <p:nvSpPr>
          <p:cNvPr id="3" name="Content Placeholder 2">
            <a:extLst>
              <a:ext uri="{FF2B5EF4-FFF2-40B4-BE49-F238E27FC236}">
                <a16:creationId xmlns:a16="http://schemas.microsoft.com/office/drawing/2014/main" id="{36A948D1-F5C1-F939-9C23-8E4FF346D777}"/>
              </a:ext>
            </a:extLst>
          </p:cNvPr>
          <p:cNvSpPr>
            <a:spLocks noGrp="1"/>
          </p:cNvSpPr>
          <p:nvPr>
            <p:ph idx="1"/>
          </p:nvPr>
        </p:nvSpPr>
        <p:spPr/>
        <p:txBody>
          <a:bodyPr/>
          <a:lstStyle/>
          <a:p>
            <a:r>
              <a:rPr lang="en-US" dirty="0"/>
              <a:t>There are varieties of gifts, ministries and effects.</a:t>
            </a:r>
          </a:p>
          <a:p>
            <a:r>
              <a:rPr lang="en-US" dirty="0"/>
              <a:t>NO ONE will have the exact effect in any given ministry.</a:t>
            </a:r>
          </a:p>
          <a:p>
            <a:r>
              <a:rPr lang="en-US" dirty="0"/>
              <a:t>One will have a small, intimate setting where another will have a large number of believers to minister to</a:t>
            </a:r>
          </a:p>
          <a:p>
            <a:r>
              <a:rPr lang="en-US" dirty="0"/>
              <a:t>But ALL have the same Spirit who has decided the gift</a:t>
            </a:r>
          </a:p>
          <a:p>
            <a:r>
              <a:rPr lang="en-US" dirty="0"/>
              <a:t>We all need each gift in every body of believers, no matter the size.</a:t>
            </a:r>
          </a:p>
          <a:p>
            <a:r>
              <a:rPr lang="en-US" dirty="0"/>
              <a:t>Just as we all need our physical body parts to function correctly, we all need every gift, given to the believers, for the building up of the body.</a:t>
            </a:r>
          </a:p>
        </p:txBody>
      </p:sp>
    </p:spTree>
    <p:extLst>
      <p:ext uri="{BB962C8B-B14F-4D97-AF65-F5344CB8AC3E}">
        <p14:creationId xmlns:p14="http://schemas.microsoft.com/office/powerpoint/2010/main" val="3293357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Romans 12:1-2</a:t>
            </a:r>
          </a:p>
        </p:txBody>
      </p:sp>
      <p:sp>
        <p:nvSpPr>
          <p:cNvPr id="3" name="Content Placeholder 2"/>
          <p:cNvSpPr>
            <a:spLocks noGrp="1"/>
          </p:cNvSpPr>
          <p:nvPr>
            <p:ph idx="1"/>
          </p:nvPr>
        </p:nvSpPr>
        <p:spPr/>
        <p:txBody>
          <a:bodyPr/>
          <a:lstStyle/>
          <a:p>
            <a:r>
              <a:rPr lang="en-US" dirty="0"/>
              <a:t>Present your body as an act of worship</a:t>
            </a:r>
          </a:p>
          <a:p>
            <a:r>
              <a:rPr lang="en-US" dirty="0"/>
              <a:t>Spiritual gifts are a part of service to the Lord</a:t>
            </a:r>
          </a:p>
          <a:p>
            <a:r>
              <a:rPr lang="en-US" dirty="0"/>
              <a:t>Renew your mind: study the Word</a:t>
            </a:r>
          </a:p>
          <a:p>
            <a:r>
              <a:rPr lang="en-US" dirty="0"/>
              <a:t>Knowing one’s spiritual gift is part of knowing God’s will for one’s life</a:t>
            </a:r>
          </a:p>
          <a:p>
            <a:r>
              <a:rPr lang="en-US" dirty="0"/>
              <a:t>Presenting your body for service, is also part of following God’s will for your life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Pastor-Teacher</a:t>
            </a:r>
          </a:p>
        </p:txBody>
      </p:sp>
      <p:sp>
        <p:nvSpPr>
          <p:cNvPr id="3" name="Content Placeholder 2"/>
          <p:cNvSpPr>
            <a:spLocks noGrp="1"/>
          </p:cNvSpPr>
          <p:nvPr>
            <p:ph idx="1"/>
          </p:nvPr>
        </p:nvSpPr>
        <p:spPr/>
        <p:txBody>
          <a:bodyPr>
            <a:normAutofit/>
          </a:bodyPr>
          <a:lstStyle/>
          <a:p>
            <a:r>
              <a:rPr lang="en-US" dirty="0"/>
              <a:t>“Pastor” – </a:t>
            </a:r>
            <a:r>
              <a:rPr lang="en-US" dirty="0" err="1"/>
              <a:t>poimen</a:t>
            </a:r>
            <a:r>
              <a:rPr lang="en-US" dirty="0"/>
              <a:t> – a shepherd, one who tends herds or flocks (not merely feeds them). Total care</a:t>
            </a:r>
          </a:p>
          <a:p>
            <a:r>
              <a:rPr lang="en-US" dirty="0"/>
              <a:t>“Teacher” – </a:t>
            </a:r>
            <a:r>
              <a:rPr lang="en-US" dirty="0" err="1"/>
              <a:t>didaskalos</a:t>
            </a:r>
            <a:r>
              <a:rPr lang="en-US" dirty="0"/>
              <a:t> – instructors, teachers of the truth in the churches.</a:t>
            </a:r>
          </a:p>
          <a:p>
            <a:r>
              <a:rPr lang="en-US" dirty="0"/>
              <a:t>His job is to guard and protect the flock from false teaching by making sure he teaches the Word in its entirety, grounding his “sheeple” in Truth.</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Prophets</a:t>
            </a:r>
          </a:p>
        </p:txBody>
      </p:sp>
      <p:sp>
        <p:nvSpPr>
          <p:cNvPr id="3" name="Content Placeholder 2"/>
          <p:cNvSpPr>
            <a:spLocks noGrp="1"/>
          </p:cNvSpPr>
          <p:nvPr>
            <p:ph idx="1"/>
          </p:nvPr>
        </p:nvSpPr>
        <p:spPr/>
        <p:txBody>
          <a:bodyPr>
            <a:normAutofit fontScale="92500" lnSpcReduction="20000"/>
          </a:bodyPr>
          <a:lstStyle/>
          <a:p>
            <a:r>
              <a:rPr lang="en-US" dirty="0"/>
              <a:t>“</a:t>
            </a:r>
            <a:r>
              <a:rPr lang="en-US" dirty="0" err="1"/>
              <a:t>propheteia</a:t>
            </a:r>
            <a:r>
              <a:rPr lang="en-US" dirty="0"/>
              <a:t>” a proclaimer of a divine message, one with a special gift and calling to proclaim the divine message (not shepherd a flock)</a:t>
            </a:r>
          </a:p>
          <a:p>
            <a:r>
              <a:rPr lang="en-US" dirty="0"/>
              <a:t>ONLY gift which is mentioned in every reference where gifts are listed (</a:t>
            </a:r>
            <a:r>
              <a:rPr lang="en-US" b="1" dirty="0"/>
              <a:t>Rom. 12; I Cor. 12; Eph. 4; and I Peter 4</a:t>
            </a:r>
            <a:r>
              <a:rPr lang="en-US" dirty="0"/>
              <a:t>)</a:t>
            </a:r>
          </a:p>
          <a:p>
            <a:r>
              <a:rPr lang="en-US" dirty="0"/>
              <a:t>Speaking Gift which is concerned with the giving forth of God’s Word</a:t>
            </a:r>
          </a:p>
          <a:p>
            <a:r>
              <a:rPr lang="en-US" b="1" dirty="0"/>
              <a:t>I Cor. 14  </a:t>
            </a:r>
            <a:r>
              <a:rPr lang="en-US" dirty="0"/>
              <a:t>Speaks for the edification, exhortation and consolation of the body of Christ. He helps us to understand how to live and apply God’s Word to our era</a:t>
            </a:r>
          </a:p>
          <a:p>
            <a:r>
              <a:rPr lang="en-US" dirty="0"/>
              <a:t>The church is to desire the gift of prophecy. (</a:t>
            </a:r>
            <a:r>
              <a:rPr lang="en-US" b="1" dirty="0"/>
              <a:t>I Cor. 12:31</a:t>
            </a:r>
            <a:r>
              <a:rPr lang="en-US" dirty="0"/>
              <a:t>)  </a:t>
            </a:r>
            <a:r>
              <a:rPr lang="en-US" b="1" dirty="0"/>
              <a:t>Why?</a:t>
            </a:r>
          </a:p>
          <a:p>
            <a:r>
              <a:rPr lang="en-US" dirty="0"/>
              <a:t>The gift of prophecy is not focused on predicting the future, since the Word has already laid out the prophecy of the future.</a:t>
            </a:r>
          </a:p>
          <a:p>
            <a:r>
              <a:rPr lang="en-US" dirty="0"/>
              <a:t>Again: The gift is for the edification, exhortation and consolation of the body of believers. </a:t>
            </a:r>
            <a:r>
              <a:rPr lang="en-US" b="1" dirty="0"/>
              <a:t>I Cor. 14</a:t>
            </a:r>
          </a:p>
          <a:p>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Evangelist</a:t>
            </a:r>
          </a:p>
        </p:txBody>
      </p:sp>
      <p:sp>
        <p:nvSpPr>
          <p:cNvPr id="3" name="Content Placeholder 2"/>
          <p:cNvSpPr>
            <a:spLocks noGrp="1"/>
          </p:cNvSpPr>
          <p:nvPr>
            <p:ph idx="1"/>
          </p:nvPr>
        </p:nvSpPr>
        <p:spPr/>
        <p:txBody>
          <a:bodyPr>
            <a:normAutofit lnSpcReduction="10000"/>
          </a:bodyPr>
          <a:lstStyle/>
          <a:p>
            <a:r>
              <a:rPr lang="en-US" b="1" dirty="0"/>
              <a:t>“euangelistes” </a:t>
            </a:r>
            <a:r>
              <a:rPr lang="en-US" dirty="0"/>
              <a:t>a messenger of good, one who preaches the gospel, one who heralds the good news of the gospel. Drawn to the lost</a:t>
            </a:r>
          </a:p>
          <a:p>
            <a:r>
              <a:rPr lang="en-US" dirty="0"/>
              <a:t>He was often not located in any particular place but traveled as a missionary to preach the gospel and establish churches. (</a:t>
            </a:r>
            <a:r>
              <a:rPr lang="en-US" b="1" dirty="0"/>
              <a:t>Acts. 21:8, 2 Tim. 4:5</a:t>
            </a:r>
            <a:r>
              <a:rPr lang="en-US" dirty="0"/>
              <a:t>) Zod </a:t>
            </a:r>
          </a:p>
          <a:p>
            <a:r>
              <a:rPr lang="en-US" dirty="0"/>
              <a:t>Often think YOU should be on a mission’s trip</a:t>
            </a:r>
          </a:p>
          <a:p>
            <a:r>
              <a:rPr lang="en-US" dirty="0"/>
              <a:t>Very good at teaching others how to share the gospel effectively</a:t>
            </a:r>
          </a:p>
          <a:p>
            <a:r>
              <a:rPr lang="en-US" dirty="0"/>
              <a:t>This sharing the gospel is as natural to them as breathing</a:t>
            </a:r>
          </a:p>
          <a:p>
            <a:r>
              <a:rPr lang="en-US" dirty="0"/>
              <a:t>NOT a shepherd of the flock. Often detached, preaching the same sermon to a different congregation      Ex.  David Ring, Billy Graham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APOSTLES</a:t>
            </a:r>
          </a:p>
        </p:txBody>
      </p:sp>
      <p:sp>
        <p:nvSpPr>
          <p:cNvPr id="3" name="Content Placeholder 2"/>
          <p:cNvSpPr>
            <a:spLocks noGrp="1"/>
          </p:cNvSpPr>
          <p:nvPr>
            <p:ph idx="1"/>
          </p:nvPr>
        </p:nvSpPr>
        <p:spPr/>
        <p:txBody>
          <a:bodyPr/>
          <a:lstStyle/>
          <a:p>
            <a:r>
              <a:rPr lang="en-US" dirty="0"/>
              <a:t>“</a:t>
            </a:r>
            <a:r>
              <a:rPr lang="en-US" dirty="0" err="1"/>
              <a:t>apostolos</a:t>
            </a:r>
            <a:r>
              <a:rPr lang="en-US" dirty="0"/>
              <a:t>” one who is sent from or sent forth</a:t>
            </a:r>
          </a:p>
          <a:p>
            <a:r>
              <a:rPr lang="en-US" dirty="0"/>
              <a:t>Sent with a message, that being the gospel or the Word of God</a:t>
            </a:r>
          </a:p>
          <a:p>
            <a:r>
              <a:rPr lang="en-US" dirty="0"/>
              <a:t>The One sending is God</a:t>
            </a:r>
          </a:p>
          <a:p>
            <a:r>
              <a:rPr lang="en-US" b="1" dirty="0"/>
              <a:t>Apostles</a:t>
            </a:r>
            <a:r>
              <a:rPr lang="en-US" dirty="0"/>
              <a:t> are those who are sent out to take the message of the gospel with the intent of maturing the body.</a:t>
            </a:r>
          </a:p>
          <a:p>
            <a:r>
              <a:rPr lang="en-US" dirty="0"/>
              <a:t>Could be seen as a missionary, or church planter or one concerned with spiritual growth.</a:t>
            </a:r>
          </a:p>
          <a:p>
            <a:pPr marL="0" indent="0">
              <a:buNone/>
            </a:pPr>
            <a:endParaRPr lang="en-US" dirty="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a:t>
            </a:r>
          </a:p>
        </p:txBody>
      </p:sp>
      <p:sp>
        <p:nvSpPr>
          <p:cNvPr id="3" name="Content Placeholder 2"/>
          <p:cNvSpPr>
            <a:spLocks noGrp="1"/>
          </p:cNvSpPr>
          <p:nvPr>
            <p:ph idx="1"/>
          </p:nvPr>
        </p:nvSpPr>
        <p:spPr/>
        <p:txBody>
          <a:bodyPr/>
          <a:lstStyle/>
          <a:p>
            <a:r>
              <a:rPr lang="en-US" b="1" dirty="0"/>
              <a:t>Apostles:</a:t>
            </a:r>
            <a:r>
              <a:rPr lang="en-US" dirty="0"/>
              <a:t> Go out with the message and build churches</a:t>
            </a:r>
          </a:p>
          <a:p>
            <a:r>
              <a:rPr lang="en-US" b="1" dirty="0"/>
              <a:t>Prophets:</a:t>
            </a:r>
            <a:r>
              <a:rPr lang="en-US" dirty="0"/>
              <a:t> Explain and apply the message brought by the apostle</a:t>
            </a:r>
          </a:p>
          <a:p>
            <a:r>
              <a:rPr lang="en-US" b="1" dirty="0"/>
              <a:t>Evangelists: </a:t>
            </a:r>
            <a:r>
              <a:rPr lang="en-US" dirty="0"/>
              <a:t>bring in the lost and speak in such a way that people are convicted of their sin and see their need for a savior by way of God’s Word.</a:t>
            </a:r>
          </a:p>
          <a:p>
            <a:r>
              <a:rPr lang="en-US" b="1" dirty="0"/>
              <a:t>Pastor-Teacher: </a:t>
            </a:r>
            <a:r>
              <a:rPr lang="en-US" dirty="0"/>
              <a:t>Shepherds the body of Christ by feeding them and equipping them for the work of service in the body, growing them up.</a:t>
            </a:r>
          </a:p>
          <a:p>
            <a:r>
              <a:rPr lang="en-US" dirty="0"/>
              <a:t>Why is the church to earnestly desire these gifts? (</a:t>
            </a:r>
            <a:r>
              <a:rPr lang="en-US" b="1" dirty="0"/>
              <a:t>I Cor. 12:31</a:t>
            </a:r>
            <a:r>
              <a:rPr lang="en-US" dirty="0"/>
              <a:t>)</a:t>
            </a:r>
          </a:p>
          <a:p>
            <a:r>
              <a:rPr lang="en-US" dirty="0"/>
              <a:t>Without them, there is no need for the rest of the gifts. No body to serve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err="1"/>
              <a:t>Didasko</a:t>
            </a:r>
            <a:r>
              <a:rPr lang="en-US" dirty="0"/>
              <a:t> – to give instruction or to teach</a:t>
            </a:r>
          </a:p>
          <a:p>
            <a:r>
              <a:rPr lang="en-US" dirty="0" err="1"/>
              <a:t>Didaskalos</a:t>
            </a:r>
            <a:r>
              <a:rPr lang="en-US" dirty="0"/>
              <a:t> – teacher, an instructor, master. One who instructs by communicating the Word of God in a clear manner.</a:t>
            </a:r>
          </a:p>
          <a:p>
            <a:r>
              <a:rPr lang="en-US" b="1" dirty="0"/>
              <a:t>Warnings for teachers:</a:t>
            </a:r>
          </a:p>
          <a:p>
            <a:r>
              <a:rPr lang="en-US" b="1" dirty="0"/>
              <a:t>James 3:1 </a:t>
            </a:r>
            <a:r>
              <a:rPr lang="en-US" dirty="0"/>
              <a:t>Not many should become teachers</a:t>
            </a:r>
          </a:p>
          <a:p>
            <a:r>
              <a:rPr lang="en-US" dirty="0"/>
              <a:t>Teachers will be held accountable </a:t>
            </a:r>
          </a:p>
          <a:p>
            <a:r>
              <a:rPr lang="en-US" dirty="0"/>
              <a:t>Teaching the Word will require much time in the study of The Word.</a:t>
            </a:r>
          </a:p>
          <a:p>
            <a:endParaRPr lang="en-US" dirty="0"/>
          </a:p>
        </p:txBody>
      </p:sp>
      <p:sp>
        <p:nvSpPr>
          <p:cNvPr id="3" name="Title 2"/>
          <p:cNvSpPr>
            <a:spLocks noGrp="1"/>
          </p:cNvSpPr>
          <p:nvPr>
            <p:ph type="title"/>
          </p:nvPr>
        </p:nvSpPr>
        <p:spPr/>
        <p:txBody>
          <a:bodyPr/>
          <a:lstStyle/>
          <a:p>
            <a:r>
              <a:rPr lang="en-US" dirty="0"/>
              <a:t>Teaching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231</TotalTime>
  <Words>2537</Words>
  <Application>Microsoft Office PowerPoint</Application>
  <PresentationFormat>Widescreen</PresentationFormat>
  <Paragraphs>163</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Century Gothic</vt:lpstr>
      <vt:lpstr>Wingdings 3</vt:lpstr>
      <vt:lpstr>Ion Boardroom</vt:lpstr>
      <vt:lpstr>Spiritual Gifts</vt:lpstr>
      <vt:lpstr> I Corinthians 12:1-31</vt:lpstr>
      <vt:lpstr>Romans 12:1-2</vt:lpstr>
      <vt:lpstr>Pastor-Teacher</vt:lpstr>
      <vt:lpstr>Prophets</vt:lpstr>
      <vt:lpstr>Evangelist</vt:lpstr>
      <vt:lpstr>APOSTLES</vt:lpstr>
      <vt:lpstr>Review</vt:lpstr>
      <vt:lpstr>Teaching </vt:lpstr>
      <vt:lpstr>Exhortation</vt:lpstr>
      <vt:lpstr>HELPS</vt:lpstr>
      <vt:lpstr>SERVICE</vt:lpstr>
      <vt:lpstr>MERCY</vt:lpstr>
      <vt:lpstr>Word of Wisdom</vt:lpstr>
      <vt:lpstr>Word of Wisdom defined</vt:lpstr>
      <vt:lpstr>Word of Knowledge</vt:lpstr>
      <vt:lpstr>Faith </vt:lpstr>
      <vt:lpstr>Gifts of Healings</vt:lpstr>
      <vt:lpstr>Effectings of Miracles</vt:lpstr>
      <vt:lpstr>Distinguishings of Spirits</vt:lpstr>
      <vt:lpstr>Tongues</vt:lpstr>
      <vt:lpstr>Interpretation of Tongues</vt:lpstr>
      <vt:lpstr>I Corinthians 14</vt:lpstr>
      <vt:lpstr>Conclusion on Tongues</vt:lpstr>
      <vt:lpstr>Giving</vt:lpstr>
      <vt:lpstr>Leadership/Administration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53</cp:revision>
  <dcterms:created xsi:type="dcterms:W3CDTF">2025-11-11T16:42:38Z</dcterms:created>
  <dcterms:modified xsi:type="dcterms:W3CDTF">2025-11-12T21:22:13Z</dcterms:modified>
</cp:coreProperties>
</file>