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92" d="100"/>
          <a:sy n="92" d="100"/>
        </p:scale>
        <p:origin x="336" y="-53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2247304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6162D3-CC7E-4892-8E51-FB5D9EAC45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2651300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4126038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22678047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1628597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66162D3-CC7E-4892-8E51-FB5D9EAC45D4}" type="datetimeFigureOut">
              <a:rPr lang="en-US" smtClean="0"/>
              <a:t>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1116721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66162D3-CC7E-4892-8E51-FB5D9EAC45D4}" type="datetimeFigureOut">
              <a:rPr lang="en-US" smtClean="0"/>
              <a:t>11/4/2025</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598821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1512498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487549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1989423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6162D3-CC7E-4892-8E51-FB5D9EAC45D4}" type="datetimeFigureOut">
              <a:rPr lang="en-US" smtClean="0"/>
              <a:t>11/4/2025</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3152583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6162D3-CC7E-4892-8E51-FB5D9EAC45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3998893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6162D3-CC7E-4892-8E51-FB5D9EAC45D4}" type="datetimeFigureOut">
              <a:rPr lang="en-US" smtClean="0"/>
              <a:t>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305161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6162D3-CC7E-4892-8E51-FB5D9EAC45D4}" type="datetimeFigureOut">
              <a:rPr lang="en-US" smtClean="0"/>
              <a:t>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3739128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6162D3-CC7E-4892-8E51-FB5D9EAC45D4}" type="datetimeFigureOut">
              <a:rPr lang="en-US" smtClean="0"/>
              <a:t>11/4/2025</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932195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6162D3-CC7E-4892-8E51-FB5D9EAC45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2222504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6162D3-CC7E-4892-8E51-FB5D9EAC45D4}" type="datetimeFigureOut">
              <a:rPr lang="en-US" smtClean="0"/>
              <a:t>11/4/2025</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29427ED-4A6D-4074-A697-B50F94487215}" type="slidenum">
              <a:rPr lang="en-US" smtClean="0"/>
              <a:t>‹#›</a:t>
            </a:fld>
            <a:endParaRPr lang="en-US"/>
          </a:p>
        </p:txBody>
      </p:sp>
    </p:spTree>
    <p:extLst>
      <p:ext uri="{BB962C8B-B14F-4D97-AF65-F5344CB8AC3E}">
        <p14:creationId xmlns:p14="http://schemas.microsoft.com/office/powerpoint/2010/main" val="2014393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F66162D3-CC7E-4892-8E51-FB5D9EAC45D4}" type="datetimeFigureOut">
              <a:rPr lang="en-US" smtClean="0"/>
              <a:t>11/4/2025</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29427ED-4A6D-4074-A697-B50F94487215}" type="slidenum">
              <a:rPr lang="en-US" smtClean="0"/>
              <a:t>‹#›</a:t>
            </a:fld>
            <a:endParaRPr lang="en-US"/>
          </a:p>
        </p:txBody>
      </p:sp>
    </p:spTree>
    <p:extLst>
      <p:ext uri="{BB962C8B-B14F-4D97-AF65-F5344CB8AC3E}">
        <p14:creationId xmlns:p14="http://schemas.microsoft.com/office/powerpoint/2010/main" val="3444093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FD2D2-B7EC-6C5B-5B04-F152E6B3F286}"/>
              </a:ext>
            </a:extLst>
          </p:cNvPr>
          <p:cNvSpPr>
            <a:spLocks noGrp="1"/>
          </p:cNvSpPr>
          <p:nvPr>
            <p:ph type="ctrTitle"/>
          </p:nvPr>
        </p:nvSpPr>
        <p:spPr/>
        <p:txBody>
          <a:bodyPr/>
          <a:lstStyle/>
          <a:p>
            <a:r>
              <a:rPr lang="en-US" dirty="0"/>
              <a:t>Romans Part 4</a:t>
            </a:r>
          </a:p>
        </p:txBody>
      </p:sp>
      <p:sp>
        <p:nvSpPr>
          <p:cNvPr id="3" name="Subtitle 2">
            <a:extLst>
              <a:ext uri="{FF2B5EF4-FFF2-40B4-BE49-F238E27FC236}">
                <a16:creationId xmlns:a16="http://schemas.microsoft.com/office/drawing/2014/main" id="{9CFBDE05-8663-5F36-F77B-AF445D90AF5B}"/>
              </a:ext>
            </a:extLst>
          </p:cNvPr>
          <p:cNvSpPr>
            <a:spLocks noGrp="1"/>
          </p:cNvSpPr>
          <p:nvPr>
            <p:ph type="subTitle" idx="1"/>
          </p:nvPr>
        </p:nvSpPr>
        <p:spPr/>
        <p:txBody>
          <a:bodyPr/>
          <a:lstStyle/>
          <a:p>
            <a:r>
              <a:rPr lang="en-US" dirty="0"/>
              <a:t>Lesson 8</a:t>
            </a:r>
          </a:p>
        </p:txBody>
      </p:sp>
    </p:spTree>
    <p:extLst>
      <p:ext uri="{BB962C8B-B14F-4D97-AF65-F5344CB8AC3E}">
        <p14:creationId xmlns:p14="http://schemas.microsoft.com/office/powerpoint/2010/main" val="439897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90889-AA2E-2A19-A9C4-4B50A22D1B20}"/>
              </a:ext>
            </a:extLst>
          </p:cNvPr>
          <p:cNvSpPr>
            <a:spLocks noGrp="1"/>
          </p:cNvSpPr>
          <p:nvPr>
            <p:ph type="title"/>
          </p:nvPr>
        </p:nvSpPr>
        <p:spPr/>
        <p:txBody>
          <a:bodyPr/>
          <a:lstStyle/>
          <a:p>
            <a:r>
              <a:rPr lang="en-US" dirty="0"/>
              <a:t>Romans 16:17-18</a:t>
            </a:r>
          </a:p>
        </p:txBody>
      </p:sp>
      <p:sp>
        <p:nvSpPr>
          <p:cNvPr id="3" name="Content Placeholder 2">
            <a:extLst>
              <a:ext uri="{FF2B5EF4-FFF2-40B4-BE49-F238E27FC236}">
                <a16:creationId xmlns:a16="http://schemas.microsoft.com/office/drawing/2014/main" id="{7162814D-1C82-FDF8-3EF5-CDE47CBD2154}"/>
              </a:ext>
            </a:extLst>
          </p:cNvPr>
          <p:cNvSpPr>
            <a:spLocks noGrp="1"/>
          </p:cNvSpPr>
          <p:nvPr>
            <p:ph idx="1"/>
          </p:nvPr>
        </p:nvSpPr>
        <p:spPr/>
        <p:txBody>
          <a:bodyPr>
            <a:normAutofit lnSpcReduction="10000"/>
          </a:bodyPr>
          <a:lstStyle/>
          <a:p>
            <a:r>
              <a:rPr lang="en-US" dirty="0"/>
              <a:t>Warning: Watch….turn away….</a:t>
            </a:r>
          </a:p>
          <a:p>
            <a:r>
              <a:rPr lang="en-US" dirty="0"/>
              <a:t>Those who cause dissensions/divisions and hindrances to the “teaching”</a:t>
            </a:r>
          </a:p>
          <a:p>
            <a:r>
              <a:rPr lang="en-US" dirty="0"/>
              <a:t>Turn away from those that do that to the gospel</a:t>
            </a:r>
          </a:p>
          <a:p>
            <a:r>
              <a:rPr lang="en-US" dirty="0"/>
              <a:t>Could be the Antinomians. Or the Judaizers.</a:t>
            </a:r>
          </a:p>
          <a:p>
            <a:r>
              <a:rPr lang="en-US" b="1" dirty="0"/>
              <a:t>Hearts of the unsuspecting: naïve. “False teachers manipulate naïve hearts”</a:t>
            </a:r>
          </a:p>
          <a:p>
            <a:r>
              <a:rPr lang="en-US" b="1" dirty="0"/>
              <a:t>Smooth and flattering speech: </a:t>
            </a:r>
            <a:r>
              <a:rPr lang="en-US" dirty="0"/>
              <a:t>language artfully adapted to captivate the hearer.</a:t>
            </a:r>
          </a:p>
          <a:p>
            <a:r>
              <a:rPr lang="en-US" dirty="0"/>
              <a:t>“The innocence of the Roman Christians makes them potential targets for false teachers.”</a:t>
            </a:r>
          </a:p>
        </p:txBody>
      </p:sp>
    </p:spTree>
    <p:extLst>
      <p:ext uri="{BB962C8B-B14F-4D97-AF65-F5344CB8AC3E}">
        <p14:creationId xmlns:p14="http://schemas.microsoft.com/office/powerpoint/2010/main" val="317483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8E248-EF1E-682D-B57B-ACEFBAC91353}"/>
              </a:ext>
            </a:extLst>
          </p:cNvPr>
          <p:cNvSpPr>
            <a:spLocks noGrp="1"/>
          </p:cNvSpPr>
          <p:nvPr>
            <p:ph type="title"/>
          </p:nvPr>
        </p:nvSpPr>
        <p:spPr/>
        <p:txBody>
          <a:bodyPr/>
          <a:lstStyle/>
          <a:p>
            <a:r>
              <a:rPr lang="en-US" dirty="0"/>
              <a:t>Romans 16:19-20</a:t>
            </a:r>
          </a:p>
        </p:txBody>
      </p:sp>
      <p:sp>
        <p:nvSpPr>
          <p:cNvPr id="3" name="Content Placeholder 2">
            <a:extLst>
              <a:ext uri="{FF2B5EF4-FFF2-40B4-BE49-F238E27FC236}">
                <a16:creationId xmlns:a16="http://schemas.microsoft.com/office/drawing/2014/main" id="{0C7E7E29-D96F-401B-FD3A-C7474F0D968C}"/>
              </a:ext>
            </a:extLst>
          </p:cNvPr>
          <p:cNvSpPr>
            <a:spLocks noGrp="1"/>
          </p:cNvSpPr>
          <p:nvPr>
            <p:ph idx="1"/>
          </p:nvPr>
        </p:nvSpPr>
        <p:spPr/>
        <p:txBody>
          <a:bodyPr/>
          <a:lstStyle/>
          <a:p>
            <a:r>
              <a:rPr lang="en-US" b="1" dirty="0"/>
              <a:t>“Purity of heart untethered from sound teaching invites deception.”</a:t>
            </a:r>
          </a:p>
          <a:p>
            <a:r>
              <a:rPr lang="en-US" b="1" dirty="0"/>
              <a:t>“Be wise in what is good; innocent in what is evil.”</a:t>
            </a:r>
          </a:p>
          <a:p>
            <a:r>
              <a:rPr lang="en-US" b="1" dirty="0"/>
              <a:t>Verse 27 calls God wise. The ONLY wise God</a:t>
            </a:r>
          </a:p>
          <a:p>
            <a:r>
              <a:rPr lang="en-US" b="1" dirty="0"/>
              <a:t>“Wise”: </a:t>
            </a:r>
            <a:r>
              <a:rPr lang="en-US" dirty="0"/>
              <a:t>Christian wisdom is ethical – lived out</a:t>
            </a:r>
          </a:p>
          <a:p>
            <a:r>
              <a:rPr lang="en-US" b="1" dirty="0"/>
              <a:t>But Christian wisdom is also intellectual: we don’t have a “blind” faith, checking our minds at the door.</a:t>
            </a:r>
          </a:p>
          <a:p>
            <a:r>
              <a:rPr lang="en-US" b="1" dirty="0"/>
              <a:t>Innocent: </a:t>
            </a:r>
            <a:r>
              <a:rPr lang="en-US" dirty="0"/>
              <a:t>unmixed; free from evil intent </a:t>
            </a:r>
          </a:p>
          <a:p>
            <a:r>
              <a:rPr lang="en-US" b="1" dirty="0"/>
              <a:t>Paul’s Exhortation: </a:t>
            </a:r>
            <a:r>
              <a:rPr lang="en-US" dirty="0"/>
              <a:t>he rejoiced because of their obedience and encouraged them that God would soon crush their enemy, Satan.</a:t>
            </a:r>
          </a:p>
          <a:p>
            <a:endParaRPr lang="en-US" b="1" dirty="0"/>
          </a:p>
        </p:txBody>
      </p:sp>
    </p:spTree>
    <p:extLst>
      <p:ext uri="{BB962C8B-B14F-4D97-AF65-F5344CB8AC3E}">
        <p14:creationId xmlns:p14="http://schemas.microsoft.com/office/powerpoint/2010/main" val="76861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D1BD5-3E89-7216-851C-8057F7EFCB90}"/>
              </a:ext>
            </a:extLst>
          </p:cNvPr>
          <p:cNvSpPr>
            <a:spLocks noGrp="1"/>
          </p:cNvSpPr>
          <p:nvPr>
            <p:ph type="title"/>
          </p:nvPr>
        </p:nvSpPr>
        <p:spPr/>
        <p:txBody>
          <a:bodyPr/>
          <a:lstStyle/>
          <a:p>
            <a:r>
              <a:rPr lang="en-US" dirty="0"/>
              <a:t>Romans 16:21-27</a:t>
            </a:r>
          </a:p>
        </p:txBody>
      </p:sp>
      <p:sp>
        <p:nvSpPr>
          <p:cNvPr id="3" name="Content Placeholder 2">
            <a:extLst>
              <a:ext uri="{FF2B5EF4-FFF2-40B4-BE49-F238E27FC236}">
                <a16:creationId xmlns:a16="http://schemas.microsoft.com/office/drawing/2014/main" id="{6E6F252F-A600-BC4F-2C75-054506A182DF}"/>
              </a:ext>
            </a:extLst>
          </p:cNvPr>
          <p:cNvSpPr>
            <a:spLocks noGrp="1"/>
          </p:cNvSpPr>
          <p:nvPr>
            <p:ph idx="1"/>
          </p:nvPr>
        </p:nvSpPr>
        <p:spPr/>
        <p:txBody>
          <a:bodyPr>
            <a:normAutofit lnSpcReduction="10000"/>
          </a:bodyPr>
          <a:lstStyle/>
          <a:p>
            <a:r>
              <a:rPr lang="en-US" dirty="0"/>
              <a:t>Paul ends as he began: </a:t>
            </a:r>
            <a:r>
              <a:rPr lang="en-US" b="1" dirty="0"/>
              <a:t>1:5-7</a:t>
            </a:r>
            <a:r>
              <a:rPr lang="en-US" dirty="0"/>
              <a:t> We have received </a:t>
            </a:r>
            <a:r>
              <a:rPr lang="en-US" b="1" dirty="0"/>
              <a:t>grace</a:t>
            </a:r>
            <a:r>
              <a:rPr lang="en-US" dirty="0"/>
              <a:t> and apostleship</a:t>
            </a:r>
          </a:p>
          <a:p>
            <a:r>
              <a:rPr lang="en-US" b="1" dirty="0"/>
              <a:t>16:20,24</a:t>
            </a:r>
            <a:r>
              <a:rPr lang="en-US" dirty="0"/>
              <a:t> The </a:t>
            </a:r>
            <a:r>
              <a:rPr lang="en-US" b="1" dirty="0"/>
              <a:t>grace </a:t>
            </a:r>
            <a:r>
              <a:rPr lang="en-US" dirty="0"/>
              <a:t>of our Lord Jesus Christ be with you</a:t>
            </a:r>
          </a:p>
          <a:p>
            <a:r>
              <a:rPr lang="en-US" b="1" dirty="0"/>
              <a:t>Characteristics of God: </a:t>
            </a:r>
            <a:r>
              <a:rPr lang="en-US" dirty="0"/>
              <a:t>ABLE to establish, ACCORDING TO	the revelation of the mystery, the commandment of the ETERNAL God, MADE KNOWN to all nations, LEADING to obedience of faith, WISE, worthy of eternal GLORY.</a:t>
            </a:r>
          </a:p>
          <a:p>
            <a:r>
              <a:rPr lang="en-US" dirty="0"/>
              <a:t>Paul is convinced of whom he believes. He is totally surrendered. </a:t>
            </a:r>
          </a:p>
          <a:p>
            <a:r>
              <a:rPr lang="en-US" b="1" dirty="0"/>
              <a:t>“Mystery” </a:t>
            </a:r>
            <a:r>
              <a:rPr lang="en-US" dirty="0"/>
              <a:t>which has been kept secret, but now is manifested?</a:t>
            </a:r>
          </a:p>
          <a:p>
            <a:r>
              <a:rPr lang="en-US" dirty="0"/>
              <a:t>Mystery is the church, both Jew and Gentile brought together as one through the body of Jesus Christ.  (</a:t>
            </a:r>
            <a:r>
              <a:rPr lang="en-US" b="1" dirty="0"/>
              <a:t>11:25</a:t>
            </a:r>
            <a:r>
              <a:rPr lang="en-US" dirty="0"/>
              <a:t>) The fullness of the Gentile still awaits completion.</a:t>
            </a:r>
          </a:p>
          <a:p>
            <a:endParaRPr lang="en-US" dirty="0"/>
          </a:p>
        </p:txBody>
      </p:sp>
    </p:spTree>
    <p:extLst>
      <p:ext uri="{BB962C8B-B14F-4D97-AF65-F5344CB8AC3E}">
        <p14:creationId xmlns:p14="http://schemas.microsoft.com/office/powerpoint/2010/main" val="272890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D56CF-FA80-55F1-6DDF-7B8F69829E00}"/>
              </a:ext>
            </a:extLst>
          </p:cNvPr>
          <p:cNvSpPr>
            <a:spLocks noGrp="1"/>
          </p:cNvSpPr>
          <p:nvPr>
            <p:ph type="title"/>
          </p:nvPr>
        </p:nvSpPr>
        <p:spPr/>
        <p:txBody>
          <a:bodyPr/>
          <a:lstStyle/>
          <a:p>
            <a:r>
              <a:rPr lang="en-US" dirty="0"/>
              <a:t>Application</a:t>
            </a:r>
          </a:p>
        </p:txBody>
      </p:sp>
      <p:sp>
        <p:nvSpPr>
          <p:cNvPr id="3" name="Content Placeholder 2">
            <a:extLst>
              <a:ext uri="{FF2B5EF4-FFF2-40B4-BE49-F238E27FC236}">
                <a16:creationId xmlns:a16="http://schemas.microsoft.com/office/drawing/2014/main" id="{EAEDC953-CD1D-AE75-4483-AD131E20E423}"/>
              </a:ext>
            </a:extLst>
          </p:cNvPr>
          <p:cNvSpPr>
            <a:spLocks noGrp="1"/>
          </p:cNvSpPr>
          <p:nvPr>
            <p:ph idx="1"/>
          </p:nvPr>
        </p:nvSpPr>
        <p:spPr/>
        <p:txBody>
          <a:bodyPr/>
          <a:lstStyle/>
          <a:p>
            <a:r>
              <a:rPr lang="en-US" b="1" dirty="0"/>
              <a:t>Number 1    Are WE sure of our salvation?</a:t>
            </a:r>
          </a:p>
          <a:p>
            <a:r>
              <a:rPr lang="en-US" b="1" dirty="0"/>
              <a:t>Can I look back and see </a:t>
            </a:r>
            <a:r>
              <a:rPr lang="en-US" b="1"/>
              <a:t>my “obedience of faith”?</a:t>
            </a:r>
            <a:endParaRPr lang="en-US" b="1" dirty="0"/>
          </a:p>
          <a:p>
            <a:r>
              <a:rPr lang="en-US" b="1" dirty="0"/>
              <a:t>Am I pursuing the things which make for peace or causing dissensions?</a:t>
            </a:r>
          </a:p>
          <a:p>
            <a:r>
              <a:rPr lang="en-US" b="1" dirty="0"/>
              <a:t>Who am I burdened for that I know needs the gospel?</a:t>
            </a:r>
          </a:p>
          <a:p>
            <a:r>
              <a:rPr lang="en-US" b="1" dirty="0"/>
              <a:t>May we go forth, live out this gospel that we now know in depth and therefore will give an account for our handling of it.</a:t>
            </a:r>
          </a:p>
          <a:p>
            <a:pPr marL="0" indent="0">
              <a:buNone/>
            </a:pPr>
            <a:endParaRPr lang="en-US" dirty="0"/>
          </a:p>
        </p:txBody>
      </p:sp>
    </p:spTree>
    <p:extLst>
      <p:ext uri="{BB962C8B-B14F-4D97-AF65-F5344CB8AC3E}">
        <p14:creationId xmlns:p14="http://schemas.microsoft.com/office/powerpoint/2010/main" val="341716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DAC16-233E-667E-51C3-593EB8754F9F}"/>
              </a:ext>
            </a:extLst>
          </p:cNvPr>
          <p:cNvSpPr>
            <a:spLocks noGrp="1"/>
          </p:cNvSpPr>
          <p:nvPr>
            <p:ph type="title"/>
          </p:nvPr>
        </p:nvSpPr>
        <p:spPr/>
        <p:txBody>
          <a:bodyPr/>
          <a:lstStyle/>
          <a:p>
            <a:r>
              <a:rPr lang="en-US" dirty="0"/>
              <a:t>Final Review</a:t>
            </a:r>
          </a:p>
        </p:txBody>
      </p:sp>
      <p:sp>
        <p:nvSpPr>
          <p:cNvPr id="3" name="Content Placeholder 2">
            <a:extLst>
              <a:ext uri="{FF2B5EF4-FFF2-40B4-BE49-F238E27FC236}">
                <a16:creationId xmlns:a16="http://schemas.microsoft.com/office/drawing/2014/main" id="{9A0F50E0-FDA0-0771-3B83-9999A1F9DDAA}"/>
              </a:ext>
            </a:extLst>
          </p:cNvPr>
          <p:cNvSpPr>
            <a:spLocks noGrp="1"/>
          </p:cNvSpPr>
          <p:nvPr>
            <p:ph idx="1"/>
          </p:nvPr>
        </p:nvSpPr>
        <p:spPr/>
        <p:txBody>
          <a:bodyPr/>
          <a:lstStyle/>
          <a:p>
            <a:r>
              <a:rPr lang="en-US" b="1" dirty="0"/>
              <a:t>Problems Paul was dealing with:</a:t>
            </a:r>
          </a:p>
          <a:p>
            <a:r>
              <a:rPr lang="en-US" dirty="0"/>
              <a:t>Those causing dissensions/divisions deceiving others</a:t>
            </a:r>
          </a:p>
          <a:p>
            <a:r>
              <a:rPr lang="en-US" dirty="0"/>
              <a:t>Antinomians</a:t>
            </a:r>
          </a:p>
          <a:p>
            <a:r>
              <a:rPr lang="en-US" dirty="0"/>
              <a:t>Judaizers</a:t>
            </a:r>
          </a:p>
          <a:p>
            <a:r>
              <a:rPr lang="en-US" dirty="0"/>
              <a:t>Recipients of the letter?</a:t>
            </a:r>
          </a:p>
          <a:p>
            <a:r>
              <a:rPr lang="en-US" dirty="0"/>
              <a:t>Church at Rome made up mostly of Gentiles</a:t>
            </a:r>
          </a:p>
          <a:p>
            <a:r>
              <a:rPr lang="en-US" dirty="0"/>
              <a:t>Weaker brother accepted by the stronger brother</a:t>
            </a:r>
          </a:p>
          <a:p>
            <a:r>
              <a:rPr lang="en-US" b="1" dirty="0"/>
              <a:t>NOT </a:t>
            </a:r>
            <a:r>
              <a:rPr lang="en-US" dirty="0"/>
              <a:t>making the externals the eternals </a:t>
            </a:r>
          </a:p>
        </p:txBody>
      </p:sp>
    </p:spTree>
    <p:extLst>
      <p:ext uri="{BB962C8B-B14F-4D97-AF65-F5344CB8AC3E}">
        <p14:creationId xmlns:p14="http://schemas.microsoft.com/office/powerpoint/2010/main" val="39934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2FEAC-1A11-A3E9-F50A-DCCC452CF096}"/>
              </a:ext>
            </a:extLst>
          </p:cNvPr>
          <p:cNvSpPr>
            <a:spLocks noGrp="1"/>
          </p:cNvSpPr>
          <p:nvPr>
            <p:ph type="title"/>
          </p:nvPr>
        </p:nvSpPr>
        <p:spPr/>
        <p:txBody>
          <a:bodyPr/>
          <a:lstStyle/>
          <a:p>
            <a:r>
              <a:rPr lang="en-US" dirty="0"/>
              <a:t>The Righteous Shall Live by Faith</a:t>
            </a:r>
          </a:p>
        </p:txBody>
      </p:sp>
      <p:sp>
        <p:nvSpPr>
          <p:cNvPr id="3" name="Content Placeholder 2">
            <a:extLst>
              <a:ext uri="{FF2B5EF4-FFF2-40B4-BE49-F238E27FC236}">
                <a16:creationId xmlns:a16="http://schemas.microsoft.com/office/drawing/2014/main" id="{30B87714-6E75-C346-BA85-ADA46C50FD65}"/>
              </a:ext>
            </a:extLst>
          </p:cNvPr>
          <p:cNvSpPr>
            <a:spLocks noGrp="1"/>
          </p:cNvSpPr>
          <p:nvPr>
            <p:ph idx="1"/>
          </p:nvPr>
        </p:nvSpPr>
        <p:spPr/>
        <p:txBody>
          <a:bodyPr/>
          <a:lstStyle/>
          <a:p>
            <a:r>
              <a:rPr lang="en-US" b="1" dirty="0" err="1"/>
              <a:t>Chp</a:t>
            </a:r>
            <a:r>
              <a:rPr lang="en-US" b="1" dirty="0"/>
              <a:t>. 1:1-17 </a:t>
            </a:r>
            <a:r>
              <a:rPr lang="en-US" dirty="0"/>
              <a:t>God’s righteousness is in the gospel</a:t>
            </a:r>
          </a:p>
          <a:p>
            <a:r>
              <a:rPr lang="en-US" b="1" dirty="0" err="1"/>
              <a:t>Chp</a:t>
            </a:r>
            <a:r>
              <a:rPr lang="en-US" b="1" dirty="0"/>
              <a:t>. 1:18-32 </a:t>
            </a:r>
            <a:r>
              <a:rPr lang="en-US" dirty="0"/>
              <a:t>God’s wrath against the unrighteous</a:t>
            </a:r>
          </a:p>
          <a:p>
            <a:r>
              <a:rPr lang="en-US" b="1" dirty="0" err="1"/>
              <a:t>Chp</a:t>
            </a:r>
            <a:r>
              <a:rPr lang="en-US" b="1" dirty="0"/>
              <a:t>. 2  </a:t>
            </a:r>
            <a:r>
              <a:rPr lang="en-US" dirty="0"/>
              <a:t>God is an impartial judge. Ancestry matters not</a:t>
            </a:r>
          </a:p>
          <a:p>
            <a:r>
              <a:rPr lang="en-US" b="1" dirty="0" err="1"/>
              <a:t>Chp</a:t>
            </a:r>
            <a:r>
              <a:rPr lang="en-US" b="1" dirty="0"/>
              <a:t>. 3 </a:t>
            </a:r>
            <a:r>
              <a:rPr lang="en-US" dirty="0"/>
              <a:t>All are accountable to God for all have sinned</a:t>
            </a:r>
          </a:p>
          <a:p>
            <a:r>
              <a:rPr lang="en-US" b="1" dirty="0" err="1"/>
              <a:t>Chp</a:t>
            </a:r>
            <a:r>
              <a:rPr lang="en-US" b="1" dirty="0"/>
              <a:t>. 4 </a:t>
            </a:r>
            <a:r>
              <a:rPr lang="en-US" dirty="0"/>
              <a:t>Abraham believed and counted as righteous</a:t>
            </a:r>
          </a:p>
          <a:p>
            <a:r>
              <a:rPr lang="en-US" b="1" dirty="0" err="1"/>
              <a:t>Chp</a:t>
            </a:r>
            <a:r>
              <a:rPr lang="en-US" b="1" dirty="0"/>
              <a:t>. 5 </a:t>
            </a:r>
            <a:r>
              <a:rPr lang="en-US" dirty="0"/>
              <a:t>Peace with God    Adam vs. Christ</a:t>
            </a:r>
          </a:p>
          <a:p>
            <a:r>
              <a:rPr lang="en-US" b="1" dirty="0"/>
              <a:t>Chapter 1-3 are the </a:t>
            </a:r>
            <a:r>
              <a:rPr lang="en-US" dirty="0"/>
              <a:t>“</a:t>
            </a:r>
            <a:r>
              <a:rPr lang="en-US" b="1" dirty="0"/>
              <a:t>Sinners</a:t>
            </a:r>
            <a:r>
              <a:rPr lang="en-US" dirty="0"/>
              <a:t>” </a:t>
            </a:r>
            <a:r>
              <a:rPr lang="en-US" b="1" dirty="0"/>
              <a:t>part of Romans</a:t>
            </a:r>
          </a:p>
          <a:p>
            <a:r>
              <a:rPr lang="en-US" b="1" dirty="0"/>
              <a:t>Chapter 4-5 are the </a:t>
            </a:r>
            <a:r>
              <a:rPr lang="en-US" dirty="0"/>
              <a:t>“</a:t>
            </a:r>
            <a:r>
              <a:rPr lang="en-US" b="1" dirty="0"/>
              <a:t>Saved”</a:t>
            </a:r>
            <a:r>
              <a:rPr lang="en-US" dirty="0"/>
              <a:t> </a:t>
            </a:r>
            <a:r>
              <a:rPr lang="en-US" b="1" dirty="0"/>
              <a:t>part of Romans</a:t>
            </a:r>
          </a:p>
        </p:txBody>
      </p:sp>
    </p:spTree>
    <p:extLst>
      <p:ext uri="{BB962C8B-B14F-4D97-AF65-F5344CB8AC3E}">
        <p14:creationId xmlns:p14="http://schemas.microsoft.com/office/powerpoint/2010/main" val="1187309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CC3D5-04E5-CA3A-3485-8CFF72D61D60}"/>
              </a:ext>
            </a:extLst>
          </p:cNvPr>
          <p:cNvSpPr>
            <a:spLocks noGrp="1"/>
          </p:cNvSpPr>
          <p:nvPr>
            <p:ph type="title"/>
          </p:nvPr>
        </p:nvSpPr>
        <p:spPr/>
        <p:txBody>
          <a:bodyPr/>
          <a:lstStyle/>
          <a:p>
            <a:r>
              <a:rPr lang="en-US" dirty="0"/>
              <a:t>The Righteous Shall Live by Faith</a:t>
            </a:r>
          </a:p>
        </p:txBody>
      </p:sp>
      <p:sp>
        <p:nvSpPr>
          <p:cNvPr id="3" name="Content Placeholder 2">
            <a:extLst>
              <a:ext uri="{FF2B5EF4-FFF2-40B4-BE49-F238E27FC236}">
                <a16:creationId xmlns:a16="http://schemas.microsoft.com/office/drawing/2014/main" id="{5CB3D904-7457-F9AD-2599-A4D0D4AB7CEB}"/>
              </a:ext>
            </a:extLst>
          </p:cNvPr>
          <p:cNvSpPr>
            <a:spLocks noGrp="1"/>
          </p:cNvSpPr>
          <p:nvPr>
            <p:ph idx="1"/>
          </p:nvPr>
        </p:nvSpPr>
        <p:spPr/>
        <p:txBody>
          <a:bodyPr>
            <a:normAutofit lnSpcReduction="10000"/>
          </a:bodyPr>
          <a:lstStyle/>
          <a:p>
            <a:r>
              <a:rPr lang="en-US" b="1" dirty="0" err="1"/>
              <a:t>Chp</a:t>
            </a:r>
            <a:r>
              <a:rPr lang="en-US" b="1" dirty="0"/>
              <a:t>. 6  </a:t>
            </a:r>
            <a:r>
              <a:rPr lang="en-US" dirty="0"/>
              <a:t>Dead to sin, alive to God    Man’s relationship with sin</a:t>
            </a:r>
          </a:p>
          <a:p>
            <a:r>
              <a:rPr lang="en-US" b="1" dirty="0" err="1"/>
              <a:t>Chp</a:t>
            </a:r>
            <a:r>
              <a:rPr lang="en-US" b="1" dirty="0"/>
              <a:t>. 7 </a:t>
            </a:r>
            <a:r>
              <a:rPr lang="en-US" dirty="0"/>
              <a:t>The righteous are dead to the Law</a:t>
            </a:r>
          </a:p>
          <a:p>
            <a:r>
              <a:rPr lang="en-US" b="1" dirty="0" err="1"/>
              <a:t>Chp</a:t>
            </a:r>
            <a:r>
              <a:rPr lang="en-US" b="1" dirty="0"/>
              <a:t>. 8 </a:t>
            </a:r>
            <a:r>
              <a:rPr lang="en-US" dirty="0"/>
              <a:t>Spirit sets me free from the Law of sin and death   NO Condemnation</a:t>
            </a:r>
          </a:p>
          <a:p>
            <a:r>
              <a:rPr lang="en-US" b="1" dirty="0"/>
              <a:t>Chapters 6-8 are the “Sanctified” part of Romans</a:t>
            </a:r>
          </a:p>
          <a:p>
            <a:r>
              <a:rPr lang="en-US" b="1" dirty="0" err="1"/>
              <a:t>Chp</a:t>
            </a:r>
            <a:r>
              <a:rPr lang="en-US" b="1" dirty="0"/>
              <a:t>. 9 </a:t>
            </a:r>
            <a:r>
              <a:rPr lang="en-US" dirty="0"/>
              <a:t>Faith/Salvation depends on God who has mercy</a:t>
            </a:r>
          </a:p>
          <a:p>
            <a:r>
              <a:rPr lang="en-US" b="1" dirty="0" err="1"/>
              <a:t>Chp</a:t>
            </a:r>
            <a:r>
              <a:rPr lang="en-US" b="1" dirty="0"/>
              <a:t>. 10 </a:t>
            </a:r>
            <a:r>
              <a:rPr lang="en-US" dirty="0"/>
              <a:t>Righteousness is based on faith not Law</a:t>
            </a:r>
          </a:p>
          <a:p>
            <a:r>
              <a:rPr lang="en-US" b="1" dirty="0" err="1"/>
              <a:t>Chp</a:t>
            </a:r>
            <a:r>
              <a:rPr lang="en-US" b="1" dirty="0"/>
              <a:t>. 11 </a:t>
            </a:r>
            <a:r>
              <a:rPr lang="en-US" dirty="0"/>
              <a:t>Righteousness comes through grace   God has not rejected Israel</a:t>
            </a:r>
          </a:p>
          <a:p>
            <a:r>
              <a:rPr lang="en-US" b="1" dirty="0"/>
              <a:t>Chapters 9-11 are the “Sovereignty” part of Romans</a:t>
            </a:r>
          </a:p>
          <a:p>
            <a:endParaRPr lang="en-US" b="1" dirty="0"/>
          </a:p>
          <a:p>
            <a:endParaRPr lang="en-US" dirty="0"/>
          </a:p>
        </p:txBody>
      </p:sp>
    </p:spTree>
    <p:extLst>
      <p:ext uri="{BB962C8B-B14F-4D97-AF65-F5344CB8AC3E}">
        <p14:creationId xmlns:p14="http://schemas.microsoft.com/office/powerpoint/2010/main" val="41542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68ECA-49F8-CC52-24A2-99CA22F52C67}"/>
              </a:ext>
            </a:extLst>
          </p:cNvPr>
          <p:cNvSpPr>
            <a:spLocks noGrp="1"/>
          </p:cNvSpPr>
          <p:nvPr>
            <p:ph type="title"/>
          </p:nvPr>
        </p:nvSpPr>
        <p:spPr/>
        <p:txBody>
          <a:bodyPr/>
          <a:lstStyle/>
          <a:p>
            <a:r>
              <a:rPr lang="en-US" dirty="0"/>
              <a:t>The Righteous Shall Live by Faith</a:t>
            </a:r>
          </a:p>
        </p:txBody>
      </p:sp>
      <p:sp>
        <p:nvSpPr>
          <p:cNvPr id="3" name="Content Placeholder 2">
            <a:extLst>
              <a:ext uri="{FF2B5EF4-FFF2-40B4-BE49-F238E27FC236}">
                <a16:creationId xmlns:a16="http://schemas.microsoft.com/office/drawing/2014/main" id="{07B52F83-E0DE-B5F8-BB65-8343CA9DB385}"/>
              </a:ext>
            </a:extLst>
          </p:cNvPr>
          <p:cNvSpPr>
            <a:spLocks noGrp="1"/>
          </p:cNvSpPr>
          <p:nvPr>
            <p:ph idx="1"/>
          </p:nvPr>
        </p:nvSpPr>
        <p:spPr/>
        <p:txBody>
          <a:bodyPr/>
          <a:lstStyle/>
          <a:p>
            <a:r>
              <a:rPr lang="en-US" b="1" dirty="0" err="1"/>
              <a:t>Chp</a:t>
            </a:r>
            <a:r>
              <a:rPr lang="en-US" b="1" dirty="0"/>
              <a:t>. 12 </a:t>
            </a:r>
            <a:r>
              <a:rPr lang="en-US" dirty="0"/>
              <a:t>Transformed by renewing your mind </a:t>
            </a:r>
          </a:p>
          <a:p>
            <a:r>
              <a:rPr lang="en-US" b="1" dirty="0" err="1"/>
              <a:t>Chp</a:t>
            </a:r>
            <a:r>
              <a:rPr lang="en-US" b="1" dirty="0"/>
              <a:t>. 13 </a:t>
            </a:r>
            <a:r>
              <a:rPr lang="en-US" dirty="0"/>
              <a:t>Be Subject to Authorities      Love One Another</a:t>
            </a:r>
          </a:p>
          <a:p>
            <a:r>
              <a:rPr lang="en-US" b="1" dirty="0" err="1"/>
              <a:t>Chp</a:t>
            </a:r>
            <a:r>
              <a:rPr lang="en-US" b="1" dirty="0"/>
              <a:t>. 14  </a:t>
            </a:r>
            <a:r>
              <a:rPr lang="en-US" dirty="0"/>
              <a:t>Do not judge your brother; pursue peace</a:t>
            </a:r>
          </a:p>
          <a:p>
            <a:r>
              <a:rPr lang="en-US" b="1" dirty="0" err="1"/>
              <a:t>Chp</a:t>
            </a:r>
            <a:r>
              <a:rPr lang="en-US" b="1" dirty="0"/>
              <a:t>. 15  </a:t>
            </a:r>
            <a:r>
              <a:rPr lang="en-US" dirty="0"/>
              <a:t>Accept One Another</a:t>
            </a:r>
          </a:p>
          <a:p>
            <a:r>
              <a:rPr lang="en-US" b="1" dirty="0" err="1"/>
              <a:t>Chp</a:t>
            </a:r>
            <a:r>
              <a:rPr lang="en-US" b="1" dirty="0"/>
              <a:t>. 16  </a:t>
            </a:r>
            <a:r>
              <a:rPr lang="en-US" dirty="0"/>
              <a:t>Be wise in what is good; innocent in what is evil</a:t>
            </a:r>
          </a:p>
          <a:p>
            <a:r>
              <a:rPr lang="en-US" b="1" dirty="0"/>
              <a:t>Chapters 12-16 are the “Service” part of Romans </a:t>
            </a:r>
          </a:p>
        </p:txBody>
      </p:sp>
    </p:spTree>
    <p:extLst>
      <p:ext uri="{BB962C8B-B14F-4D97-AF65-F5344CB8AC3E}">
        <p14:creationId xmlns:p14="http://schemas.microsoft.com/office/powerpoint/2010/main" val="1624602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98929-1B2C-49ED-29B8-1034702C3565}"/>
              </a:ext>
            </a:extLst>
          </p:cNvPr>
          <p:cNvSpPr>
            <a:spLocks noGrp="1"/>
          </p:cNvSpPr>
          <p:nvPr>
            <p:ph type="title"/>
          </p:nvPr>
        </p:nvSpPr>
        <p:spPr/>
        <p:txBody>
          <a:bodyPr/>
          <a:lstStyle/>
          <a:p>
            <a:r>
              <a:rPr lang="en-US" dirty="0"/>
              <a:t>Romans 16:1-2</a:t>
            </a:r>
          </a:p>
        </p:txBody>
      </p:sp>
      <p:sp>
        <p:nvSpPr>
          <p:cNvPr id="3" name="Content Placeholder 2">
            <a:extLst>
              <a:ext uri="{FF2B5EF4-FFF2-40B4-BE49-F238E27FC236}">
                <a16:creationId xmlns:a16="http://schemas.microsoft.com/office/drawing/2014/main" id="{249CB1BE-2546-BBA3-45B4-24D91861A3DB}"/>
              </a:ext>
            </a:extLst>
          </p:cNvPr>
          <p:cNvSpPr>
            <a:spLocks noGrp="1"/>
          </p:cNvSpPr>
          <p:nvPr>
            <p:ph idx="1"/>
          </p:nvPr>
        </p:nvSpPr>
        <p:spPr/>
        <p:txBody>
          <a:bodyPr/>
          <a:lstStyle/>
          <a:p>
            <a:r>
              <a:rPr lang="en-US" b="1" dirty="0"/>
              <a:t>Paul ends his letter with Greetings (vs. 1-16), Warnings (vs. 17-20) and a blessing (vs. 21-27)</a:t>
            </a:r>
          </a:p>
          <a:p>
            <a:r>
              <a:rPr lang="en-US" dirty="0"/>
              <a:t>Phoebe, a servant of the church at Cenchrea, a seaport of Corinth</a:t>
            </a:r>
          </a:p>
          <a:p>
            <a:r>
              <a:rPr lang="en-US" dirty="0"/>
              <a:t>She is the only one he called “servant” in this chapter</a:t>
            </a:r>
          </a:p>
          <a:p>
            <a:r>
              <a:rPr lang="en-US" dirty="0"/>
              <a:t>She is called a “helper of many”: to take care of strangers, defender of a lower person.</a:t>
            </a:r>
          </a:p>
          <a:p>
            <a:r>
              <a:rPr lang="en-US" dirty="0"/>
              <a:t>They are commended to receive her: IN the Lord, IN a manner worthy of the saints.   </a:t>
            </a:r>
            <a:r>
              <a:rPr lang="en-US" b="1" dirty="0"/>
              <a:t>What would that look like? </a:t>
            </a:r>
          </a:p>
          <a:p>
            <a:r>
              <a:rPr lang="en-US" dirty="0"/>
              <a:t>Paul tells them to “help” her in whatever matter she may need</a:t>
            </a:r>
          </a:p>
        </p:txBody>
      </p:sp>
    </p:spTree>
    <p:extLst>
      <p:ext uri="{BB962C8B-B14F-4D97-AF65-F5344CB8AC3E}">
        <p14:creationId xmlns:p14="http://schemas.microsoft.com/office/powerpoint/2010/main" val="285459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59CB4-DCDB-6DC5-94D4-43E6A5D6A7D2}"/>
              </a:ext>
            </a:extLst>
          </p:cNvPr>
          <p:cNvSpPr>
            <a:spLocks noGrp="1"/>
          </p:cNvSpPr>
          <p:nvPr>
            <p:ph type="title"/>
          </p:nvPr>
        </p:nvSpPr>
        <p:spPr/>
        <p:txBody>
          <a:bodyPr/>
          <a:lstStyle/>
          <a:p>
            <a:r>
              <a:rPr lang="en-US" dirty="0"/>
              <a:t>Romans 16:3-16</a:t>
            </a:r>
          </a:p>
        </p:txBody>
      </p:sp>
      <p:sp>
        <p:nvSpPr>
          <p:cNvPr id="3" name="Content Placeholder 2">
            <a:extLst>
              <a:ext uri="{FF2B5EF4-FFF2-40B4-BE49-F238E27FC236}">
                <a16:creationId xmlns:a16="http://schemas.microsoft.com/office/drawing/2014/main" id="{F4B0B8E1-5482-B483-39CF-ED93478D00A0}"/>
              </a:ext>
            </a:extLst>
          </p:cNvPr>
          <p:cNvSpPr>
            <a:spLocks noGrp="1"/>
          </p:cNvSpPr>
          <p:nvPr>
            <p:ph idx="1"/>
          </p:nvPr>
        </p:nvSpPr>
        <p:spPr/>
        <p:txBody>
          <a:bodyPr>
            <a:normAutofit lnSpcReduction="10000"/>
          </a:bodyPr>
          <a:lstStyle/>
          <a:p>
            <a:r>
              <a:rPr lang="en-US" dirty="0"/>
              <a:t>These are all greetings, but Paul’s descriptions are </a:t>
            </a:r>
            <a:r>
              <a:rPr lang="en-US" b="1" dirty="0"/>
              <a:t>varied</a:t>
            </a:r>
            <a:r>
              <a:rPr lang="en-US" dirty="0"/>
              <a:t> of each person</a:t>
            </a:r>
          </a:p>
          <a:p>
            <a:r>
              <a:rPr lang="en-US" b="1" dirty="0"/>
              <a:t>“Fellow Workers”: </a:t>
            </a:r>
            <a:r>
              <a:rPr lang="en-US" dirty="0"/>
              <a:t>Prisca, Aquilla, Urbanus and Timothy: Co-workers for the sake of the truth.</a:t>
            </a:r>
          </a:p>
          <a:p>
            <a:r>
              <a:rPr lang="en-US" b="1" dirty="0"/>
              <a:t>“Beloved”: </a:t>
            </a:r>
            <a:r>
              <a:rPr lang="en-US" dirty="0" err="1"/>
              <a:t>Epaenetus</a:t>
            </a:r>
            <a:r>
              <a:rPr lang="en-US" dirty="0"/>
              <a:t>, </a:t>
            </a:r>
            <a:r>
              <a:rPr lang="en-US" dirty="0" err="1"/>
              <a:t>Ampliatus</a:t>
            </a:r>
            <a:r>
              <a:rPr lang="en-US" dirty="0"/>
              <a:t>, Stachys and Persis – Spoken only of Christians as united with God or with each other in the bonds of holy love. Paul seems to apply the term particularly to those converted under HIS ministry.</a:t>
            </a:r>
          </a:p>
          <a:p>
            <a:r>
              <a:rPr lang="en-US" b="1" dirty="0"/>
              <a:t>“Worked Hard”: </a:t>
            </a:r>
            <a:r>
              <a:rPr lang="en-US" dirty="0"/>
              <a:t>Persis, Mary, Tryphaena, and Tryphosa – all women – as persons who labored for the gospel.</a:t>
            </a:r>
          </a:p>
          <a:p>
            <a:r>
              <a:rPr lang="en-US" b="1" dirty="0"/>
              <a:t>“Outstanding”: </a:t>
            </a:r>
            <a:r>
              <a:rPr lang="en-US" dirty="0"/>
              <a:t>Andronicus and Junias – being well thought of, distinguished</a:t>
            </a:r>
          </a:p>
        </p:txBody>
      </p:sp>
    </p:spTree>
    <p:extLst>
      <p:ext uri="{BB962C8B-B14F-4D97-AF65-F5344CB8AC3E}">
        <p14:creationId xmlns:p14="http://schemas.microsoft.com/office/powerpoint/2010/main" val="192109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8064D-D297-4073-3277-E80BFF6A77EA}"/>
              </a:ext>
            </a:extLst>
          </p:cNvPr>
          <p:cNvSpPr>
            <a:spLocks noGrp="1"/>
          </p:cNvSpPr>
          <p:nvPr>
            <p:ph type="title"/>
          </p:nvPr>
        </p:nvSpPr>
        <p:spPr/>
        <p:txBody>
          <a:bodyPr/>
          <a:lstStyle/>
          <a:p>
            <a:r>
              <a:rPr lang="en-US" dirty="0"/>
              <a:t>Romans 16:3-16</a:t>
            </a:r>
          </a:p>
        </p:txBody>
      </p:sp>
      <p:sp>
        <p:nvSpPr>
          <p:cNvPr id="3" name="Content Placeholder 2">
            <a:extLst>
              <a:ext uri="{FF2B5EF4-FFF2-40B4-BE49-F238E27FC236}">
                <a16:creationId xmlns:a16="http://schemas.microsoft.com/office/drawing/2014/main" id="{6EC8C2B4-8BE5-CF53-057F-CD10A8B8AA9B}"/>
              </a:ext>
            </a:extLst>
          </p:cNvPr>
          <p:cNvSpPr>
            <a:spLocks noGrp="1"/>
          </p:cNvSpPr>
          <p:nvPr>
            <p:ph idx="1"/>
          </p:nvPr>
        </p:nvSpPr>
        <p:spPr/>
        <p:txBody>
          <a:bodyPr/>
          <a:lstStyle/>
          <a:p>
            <a:r>
              <a:rPr lang="en-US" b="1" dirty="0"/>
              <a:t>“Approved”: </a:t>
            </a:r>
            <a:r>
              <a:rPr lang="en-US" dirty="0"/>
              <a:t>Apelles. To be approved as acceptable men in the furnace of adversity. A commendation NOT by man but of the Lord.</a:t>
            </a:r>
          </a:p>
          <a:p>
            <a:r>
              <a:rPr lang="en-US" b="1" dirty="0"/>
              <a:t>“Kinsmen”: </a:t>
            </a:r>
            <a:r>
              <a:rPr lang="en-US" dirty="0"/>
              <a:t>Andronicus, Junias, Herodian, Jason, Sosipater and Lucius. They were fellow Jews.</a:t>
            </a:r>
          </a:p>
          <a:p>
            <a:r>
              <a:rPr lang="en-US" b="1" dirty="0"/>
              <a:t>“Choice”: </a:t>
            </a:r>
            <a:r>
              <a:rPr lang="en-US" dirty="0"/>
              <a:t>Rufus. For Paul, Rufus was special in the Lord. He was dearly beloved, the “beloved one”, like Persis was referred to.</a:t>
            </a:r>
          </a:p>
          <a:p>
            <a:r>
              <a:rPr lang="en-US" b="1" dirty="0"/>
              <a:t>“Brethren”: </a:t>
            </a:r>
            <a:r>
              <a:rPr lang="en-US" dirty="0"/>
              <a:t>Asyncritus, Phlegon, Hermes, Patrobas and Hermas. Members of the same Christian community.</a:t>
            </a:r>
          </a:p>
          <a:p>
            <a:r>
              <a:rPr lang="en-US" b="1" dirty="0"/>
              <a:t>“Host”: </a:t>
            </a:r>
            <a:r>
              <a:rPr lang="en-US" dirty="0"/>
              <a:t>Gaius. Host of Paul and the whole church could mean it was IN his house.</a:t>
            </a:r>
          </a:p>
        </p:txBody>
      </p:sp>
    </p:spTree>
    <p:extLst>
      <p:ext uri="{BB962C8B-B14F-4D97-AF65-F5344CB8AC3E}">
        <p14:creationId xmlns:p14="http://schemas.microsoft.com/office/powerpoint/2010/main" val="2434046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44D79-8A62-54F1-5152-F65EABFAB6B1}"/>
              </a:ext>
            </a:extLst>
          </p:cNvPr>
          <p:cNvSpPr>
            <a:spLocks noGrp="1"/>
          </p:cNvSpPr>
          <p:nvPr>
            <p:ph type="title"/>
          </p:nvPr>
        </p:nvSpPr>
        <p:spPr/>
        <p:txBody>
          <a:bodyPr/>
          <a:lstStyle/>
          <a:p>
            <a:r>
              <a:rPr lang="en-US" dirty="0"/>
              <a:t>Romans 16:3-16</a:t>
            </a:r>
          </a:p>
        </p:txBody>
      </p:sp>
      <p:sp>
        <p:nvSpPr>
          <p:cNvPr id="3" name="Content Placeholder 2">
            <a:extLst>
              <a:ext uri="{FF2B5EF4-FFF2-40B4-BE49-F238E27FC236}">
                <a16:creationId xmlns:a16="http://schemas.microsoft.com/office/drawing/2014/main" id="{DB0E935C-EB2E-3135-302B-3CB4268351FE}"/>
              </a:ext>
            </a:extLst>
          </p:cNvPr>
          <p:cNvSpPr>
            <a:spLocks noGrp="1"/>
          </p:cNvSpPr>
          <p:nvPr>
            <p:ph idx="1"/>
          </p:nvPr>
        </p:nvSpPr>
        <p:spPr/>
        <p:txBody>
          <a:bodyPr/>
          <a:lstStyle/>
          <a:p>
            <a:r>
              <a:rPr lang="en-US" dirty="0"/>
              <a:t>“Fellow Prisoners”: Andronicus and Junias</a:t>
            </a:r>
          </a:p>
          <a:p>
            <a:r>
              <a:rPr lang="en-US" dirty="0"/>
              <a:t>“The Brother”: Quartus </a:t>
            </a:r>
          </a:p>
          <a:p>
            <a:r>
              <a:rPr lang="en-US" dirty="0"/>
              <a:t>“City Treasurer”: Erastus</a:t>
            </a:r>
          </a:p>
          <a:p>
            <a:r>
              <a:rPr lang="en-US" dirty="0"/>
              <a:t>“Workers in the Lord”: Tryphaena and Tryphosa – both women</a:t>
            </a:r>
          </a:p>
          <a:p>
            <a:pPr marL="0" indent="0">
              <a:buNone/>
            </a:pPr>
            <a:endParaRPr lang="en-US" dirty="0"/>
          </a:p>
        </p:txBody>
      </p:sp>
    </p:spTree>
    <p:extLst>
      <p:ext uri="{BB962C8B-B14F-4D97-AF65-F5344CB8AC3E}">
        <p14:creationId xmlns:p14="http://schemas.microsoft.com/office/powerpoint/2010/main" val="71492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93</TotalTime>
  <Words>1066</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Century Gothic</vt:lpstr>
      <vt:lpstr>Wingdings 3</vt:lpstr>
      <vt:lpstr>Ion Boardroom</vt:lpstr>
      <vt:lpstr>Romans Part 4</vt:lpstr>
      <vt:lpstr>Final Review</vt:lpstr>
      <vt:lpstr>The Righteous Shall Live by Faith</vt:lpstr>
      <vt:lpstr>The Righteous Shall Live by Faith</vt:lpstr>
      <vt:lpstr>The Righteous Shall Live by Faith</vt:lpstr>
      <vt:lpstr>Romans 16:1-2</vt:lpstr>
      <vt:lpstr>Romans 16:3-16</vt:lpstr>
      <vt:lpstr>Romans 16:3-16</vt:lpstr>
      <vt:lpstr>Romans 16:3-16</vt:lpstr>
      <vt:lpstr>Romans 16:17-18</vt:lpstr>
      <vt:lpstr>Romans 16:19-20</vt:lpstr>
      <vt:lpstr>Romans 16:21-27</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Goins</dc:creator>
  <cp:lastModifiedBy>Ron Goins</cp:lastModifiedBy>
  <cp:revision>18</cp:revision>
  <dcterms:created xsi:type="dcterms:W3CDTF">2025-11-04T15:28:35Z</dcterms:created>
  <dcterms:modified xsi:type="dcterms:W3CDTF">2025-11-04T17:01:38Z</dcterms:modified>
</cp:coreProperties>
</file>