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9T21:02:41.9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9T21:03:11.9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0,'439'0,"-421"1,0 0,0 1,-1 0,1 2,-1 0,1 1,-2 0,1 2,0 0,-1 1,18 12,4 3,49 22,-66-34,17 6,-25-12,0 1,0 1,-1 0,21 15,-21-13,1 0,0-2,17 9,20 11,228 176,-238-172,227 176,-251-196,-1-1,1-1,0 0,34 12,29 15,-68-30,2-1,-1 0,0-1,1 0,0-1,0 0,0-1,0-1,17 0,-5 1,-13 0,1 0,-1 1,0 1,0 0,15 7,-15-6,0 0,1-1,0 0,16 2,0 0,0 1,-1 1,46 19,14 5,-23-11,58 15,-100-29,0 0,36 18,-39-16,0-1,0-1,37 9,-49-14,1 0,-2 0,1 1,0 0,0 0,-1 1,0 0,0 0,0 1,0 0,-1 0,0 1,0-1,0 1,-1 1,1-1,-2 1,1 0,7 14,-8-8,-4-2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9T21:03:13.1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9T21:03:17.1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9T21:04:22.8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0,'1885'82'0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2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3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6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99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61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6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5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9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4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6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4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5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6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2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BF1E9BE-99D3-40EF-A83E-3A0D3A58E7B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E889EFD-30E3-43C5-ABEC-FF1DA267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1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16E7-535C-136A-4DCC-ED9C56DDE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Romans Part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BAFE7-0831-D959-E008-A900A01E18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296829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AF46-014F-AB64-2F2D-1F3D001B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Romans 15:30-33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CB547-2E6B-EEB0-0BCA-51ECEA062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Paul’s prayer request:</a:t>
            </a:r>
          </a:p>
          <a:p>
            <a:r>
              <a:rPr lang="en-US" dirty="0"/>
              <a:t>He wanted to be rescued from the disobedient/unbelievers in Judea</a:t>
            </a:r>
          </a:p>
          <a:p>
            <a:r>
              <a:rPr lang="en-US" dirty="0"/>
              <a:t>Jews in Jerusalem might take offense to him ministering to Gentiles</a:t>
            </a:r>
          </a:p>
          <a:p>
            <a:r>
              <a:rPr lang="en-US" dirty="0"/>
              <a:t>He wanted his service for Jerusalem to be acceptable to the saints there</a:t>
            </a:r>
          </a:p>
          <a:p>
            <a:r>
              <a:rPr lang="en-US" dirty="0"/>
              <a:t>He wants to see the believers in Rome, to come with joy and find rest in their company</a:t>
            </a:r>
          </a:p>
          <a:p>
            <a:r>
              <a:rPr lang="en-US" dirty="0"/>
              <a:t>“Now the God of peace be with you all. Amen.” The kingdom of God is peace and joy and righteousness.</a:t>
            </a:r>
          </a:p>
        </p:txBody>
      </p:sp>
    </p:spTree>
    <p:extLst>
      <p:ext uri="{BB962C8B-B14F-4D97-AF65-F5344CB8AC3E}">
        <p14:creationId xmlns:p14="http://schemas.microsoft.com/office/powerpoint/2010/main" val="4582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B89E-6685-C9D8-92E5-6D7CFDB6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A8BE9-15AC-37F8-88F0-2EEB98C53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Some quotes from </a:t>
            </a:r>
            <a:r>
              <a:rPr lang="en-US" b="1" dirty="0" err="1"/>
              <a:t>Wiersbe</a:t>
            </a:r>
            <a:r>
              <a:rPr lang="en-US" b="1" dirty="0"/>
              <a:t>:</a:t>
            </a:r>
          </a:p>
          <a:p>
            <a:r>
              <a:rPr lang="en-US" b="1" dirty="0"/>
              <a:t>“We must focus on the “eternals” and not the “externals”.</a:t>
            </a:r>
          </a:p>
          <a:p>
            <a:r>
              <a:rPr lang="en-US" b="1" dirty="0"/>
              <a:t>“A persons’ spiritual maturity is revealed by his discernment.”</a:t>
            </a:r>
          </a:p>
          <a:p>
            <a:r>
              <a:rPr lang="en-US" b="1" dirty="0"/>
              <a:t>“Disunity and disagreement do not glorify God; they rob Him of glory.”</a:t>
            </a:r>
          </a:p>
          <a:p>
            <a:r>
              <a:rPr lang="en-US" b="1" dirty="0"/>
              <a:t>“Because the Jewish Christians were faithful to take the Gospel to the Gentiles, the nations of the world today have the opportunity to trust Christ as Savior.”</a:t>
            </a:r>
          </a:p>
          <a:p>
            <a:r>
              <a:rPr lang="en-US" b="1" dirty="0"/>
              <a:t>Antisemitism has NO place in the Christian’s life: NONE!!!</a:t>
            </a:r>
          </a:p>
        </p:txBody>
      </p:sp>
    </p:spTree>
    <p:extLst>
      <p:ext uri="{BB962C8B-B14F-4D97-AF65-F5344CB8AC3E}">
        <p14:creationId xmlns:p14="http://schemas.microsoft.com/office/powerpoint/2010/main" val="1751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3C5D-7D06-6037-99D6-726717E0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Romans 14:1-12 Principle of Liberty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F29C7-2B6E-938B-F55F-2037AD2A2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Accept</a:t>
            </a:r>
            <a:r>
              <a:rPr lang="en-US" dirty="0"/>
              <a:t> the one weak in faith, NOT for the purpose of judging him, but for the purpose of unity</a:t>
            </a:r>
          </a:p>
          <a:p>
            <a:r>
              <a:rPr lang="en-US" b="1" dirty="0"/>
              <a:t>Who are you? </a:t>
            </a:r>
            <a:r>
              <a:rPr lang="en-US" dirty="0"/>
              <a:t>Are you the servant or the Master?  God is the Master whom we both serve.</a:t>
            </a:r>
          </a:p>
          <a:p>
            <a:r>
              <a:rPr lang="en-US" b="1" dirty="0"/>
              <a:t>Who </a:t>
            </a:r>
            <a:r>
              <a:rPr lang="en-US" dirty="0"/>
              <a:t>is able to make the servant stand and not fall (sin)? It isn’t the Law. It isn’t YOU!   Only the Master, the Lord Jesus Christ has that ability.</a:t>
            </a:r>
          </a:p>
          <a:p>
            <a:r>
              <a:rPr lang="en-US" b="1" dirty="0"/>
              <a:t>Where</a:t>
            </a:r>
            <a:r>
              <a:rPr lang="en-US" dirty="0"/>
              <a:t> will we all, as believers, eventually stand to be judged?</a:t>
            </a:r>
          </a:p>
          <a:p>
            <a:r>
              <a:rPr lang="en-US" b="1" dirty="0"/>
              <a:t>The Judgment Seat of God. </a:t>
            </a:r>
          </a:p>
          <a:p>
            <a:r>
              <a:rPr lang="en-US" b="1" dirty="0"/>
              <a:t>Therefore</a:t>
            </a:r>
            <a:r>
              <a:rPr lang="en-US" dirty="0"/>
              <a:t>, since that certain accountability awaits us…….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1E74-81E5-B209-CDB0-11ECD616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Romans 14:13-23 Principle of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8338B-51C2-91F2-5B1A-A685C2039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Edify One Another </a:t>
            </a:r>
            <a:r>
              <a:rPr lang="en-US" dirty="0"/>
              <a:t>(</a:t>
            </a:r>
            <a:r>
              <a:rPr lang="en-US" dirty="0" err="1"/>
              <a:t>Wiersbe</a:t>
            </a:r>
            <a:r>
              <a:rPr lang="en-US" dirty="0"/>
              <a:t>) Christians affect each other</a:t>
            </a:r>
          </a:p>
          <a:p>
            <a:r>
              <a:rPr lang="en-US" dirty="0"/>
              <a:t>We can either: judge, love, “set a trap” so they stumble, or destroy our brother.  “Knowledge plus love helps the weak brother grow strong.”</a:t>
            </a:r>
          </a:p>
          <a:p>
            <a:r>
              <a:rPr lang="en-US" b="1" dirty="0"/>
              <a:t>Rom.14:14</a:t>
            </a:r>
            <a:r>
              <a:rPr lang="en-US" dirty="0"/>
              <a:t>“What something does to a person determines its quality.” </a:t>
            </a:r>
            <a:r>
              <a:rPr lang="en-US" dirty="0" err="1"/>
              <a:t>Wiersbe</a:t>
            </a:r>
            <a:r>
              <a:rPr lang="en-US" dirty="0"/>
              <a:t> If he thinks it is unclean, IT IS! Can’t watch this, can’t </a:t>
            </a:r>
            <a:r>
              <a:rPr lang="en-US"/>
              <a:t>read this….</a:t>
            </a:r>
            <a:endParaRPr lang="en-US" dirty="0"/>
          </a:p>
          <a:p>
            <a:r>
              <a:rPr lang="en-US" dirty="0"/>
              <a:t>“</a:t>
            </a:r>
            <a:r>
              <a:rPr lang="en-US" b="1" dirty="0"/>
              <a:t>Walk according to love</a:t>
            </a:r>
            <a:r>
              <a:rPr lang="en-US" dirty="0"/>
              <a:t>”: to present a dynamic, continuous pattern of conduct that flows from one’s relationship with God.</a:t>
            </a:r>
          </a:p>
          <a:p>
            <a:r>
              <a:rPr lang="en-US" dirty="0"/>
              <a:t>Pursue peace and building up, not destroying, tearing down, God’s work. </a:t>
            </a:r>
          </a:p>
          <a:p>
            <a:r>
              <a:rPr lang="en-US" b="1" dirty="0"/>
              <a:t>“Conscience is strengthened by knowledge.” </a:t>
            </a:r>
            <a:r>
              <a:rPr lang="en-US" b="1" dirty="0" err="1"/>
              <a:t>Wiersbe</a:t>
            </a:r>
            <a:endParaRPr lang="en-US" b="1" dirty="0"/>
          </a:p>
          <a:p>
            <a:r>
              <a:rPr lang="en-US" dirty="0"/>
              <a:t>So, use your knowledge with love, not judgment.</a:t>
            </a:r>
          </a:p>
        </p:txBody>
      </p:sp>
    </p:spTree>
    <p:extLst>
      <p:ext uri="{BB962C8B-B14F-4D97-AF65-F5344CB8AC3E}">
        <p14:creationId xmlns:p14="http://schemas.microsoft.com/office/powerpoint/2010/main" val="305345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CDBB-B692-8387-066F-F1AB17F0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Romans 15:1-6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74B03-7B28-C373-ED0C-DF288F86E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Possible Theme: Accept one another as Christ accepted us both</a:t>
            </a:r>
          </a:p>
          <a:p>
            <a:r>
              <a:rPr lang="en-US" b="1" dirty="0"/>
              <a:t>Rom. 11:18 </a:t>
            </a:r>
            <a:r>
              <a:rPr lang="en-US" dirty="0"/>
              <a:t>Remember the “root” supports, endures, bears  YOU up.</a:t>
            </a:r>
          </a:p>
          <a:p>
            <a:r>
              <a:rPr lang="en-US" dirty="0"/>
              <a:t>Christ did not please Himself</a:t>
            </a:r>
          </a:p>
          <a:p>
            <a:r>
              <a:rPr lang="en-US" dirty="0"/>
              <a:t>The Scriptures and God Himself are the source of perseverance and encouragement, which requires “knowledge” of both.</a:t>
            </a:r>
          </a:p>
          <a:p>
            <a:r>
              <a:rPr lang="en-US" b="1" dirty="0"/>
              <a:t>Purpose:</a:t>
            </a:r>
            <a:r>
              <a:rPr lang="en-US" dirty="0"/>
              <a:t> unity. One mind, One another, One accord, One voice.</a:t>
            </a:r>
          </a:p>
          <a:p>
            <a:r>
              <a:rPr lang="en-US" dirty="0"/>
              <a:t>“Harmonized hearts erupt in harmonized praise, fulfilling the purpose of redemption.”   Bible Hub</a:t>
            </a:r>
          </a:p>
          <a:p>
            <a:r>
              <a:rPr lang="en-US" b="1" dirty="0"/>
              <a:t>How </a:t>
            </a:r>
            <a:r>
              <a:rPr lang="en-US" dirty="0"/>
              <a:t>does this glorify God?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1E78-BD09-1C30-6DA1-FF5F63CA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Romans 15:7-13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F7E6-C7F3-E36B-7DDD-265EC7B0F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Christ welcomed both Jew and Gentile</a:t>
            </a:r>
          </a:p>
          <a:p>
            <a:r>
              <a:rPr lang="en-US" dirty="0"/>
              <a:t>Christ served the </a:t>
            </a:r>
            <a:r>
              <a:rPr lang="en-US" b="1" dirty="0"/>
              <a:t>Jews</a:t>
            </a:r>
            <a:r>
              <a:rPr lang="en-US" dirty="0"/>
              <a:t> by confirming the promise given to the fathers</a:t>
            </a:r>
          </a:p>
          <a:p>
            <a:r>
              <a:rPr lang="en-US" dirty="0"/>
              <a:t>Christ served the </a:t>
            </a:r>
            <a:r>
              <a:rPr lang="en-US" b="1" dirty="0"/>
              <a:t>Gentiles</a:t>
            </a:r>
            <a:r>
              <a:rPr lang="en-US" dirty="0"/>
              <a:t> by extending mercy to them as well, fulfilling the Old Testament prophecies: </a:t>
            </a:r>
            <a:r>
              <a:rPr lang="en-US" b="1" dirty="0"/>
              <a:t>Ps. 18:49; 117:1; Deut. 32:43; Is. 11:1, 10</a:t>
            </a:r>
          </a:p>
          <a:p>
            <a:r>
              <a:rPr lang="en-US" b="1" dirty="0"/>
              <a:t>Rom. 15:13 </a:t>
            </a:r>
            <a:r>
              <a:rPr lang="en-US" dirty="0"/>
              <a:t>is Paul’s prayer, reminding them what the kingdom of God is actually made of: joy and peace and righteousness and is only through the Holy Spirit’s power</a:t>
            </a:r>
          </a:p>
          <a:p>
            <a:r>
              <a:rPr lang="en-US" dirty="0"/>
              <a:t>“Our success in the Christian life does NOT depend on the opinions or attitudes of other Christians, but on </a:t>
            </a:r>
            <a:r>
              <a:rPr lang="en-US" b="1" dirty="0"/>
              <a:t>Christ alone</a:t>
            </a:r>
            <a:r>
              <a:rPr lang="en-US" dirty="0"/>
              <a:t>.” </a:t>
            </a:r>
            <a:r>
              <a:rPr lang="en-US" dirty="0" err="1"/>
              <a:t>Wiersbe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3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9ED5-9A0F-7EEB-E80C-4216218A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2:11-22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5748E-1D61-879E-6E57-0F671BE41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Gentiles were formerly separated from God’s people, the Jews/Israel</a:t>
            </a:r>
          </a:p>
          <a:p>
            <a:r>
              <a:rPr lang="en-US" dirty="0"/>
              <a:t>Strangers to the Covenant of Promise, without God in the world</a:t>
            </a:r>
          </a:p>
          <a:p>
            <a:r>
              <a:rPr lang="en-US" b="1" dirty="0"/>
              <a:t>But now: </a:t>
            </a:r>
            <a:r>
              <a:rPr lang="en-US" dirty="0"/>
              <a:t>Christ’s blood brought the Gentiles near</a:t>
            </a:r>
          </a:p>
          <a:p>
            <a:r>
              <a:rPr lang="en-US" dirty="0"/>
              <a:t>Christ, the Prince of Peace, made peace between Jew and Gentile, abolishing in His flesh, the enmity between the two, making us into one</a:t>
            </a:r>
          </a:p>
          <a:p>
            <a:r>
              <a:rPr lang="en-US" b="1" dirty="0"/>
              <a:t>Both</a:t>
            </a:r>
            <a:r>
              <a:rPr lang="en-US" dirty="0"/>
              <a:t> groups needed peace!   Kingdom of God is peace, joy, righteousness</a:t>
            </a:r>
          </a:p>
          <a:p>
            <a:r>
              <a:rPr lang="en-US" b="1" dirty="0"/>
              <a:t>Both</a:t>
            </a:r>
            <a:r>
              <a:rPr lang="en-US" dirty="0"/>
              <a:t> needed access to the Father </a:t>
            </a:r>
          </a:p>
          <a:p>
            <a:r>
              <a:rPr lang="en-US" b="1" dirty="0"/>
              <a:t>Both</a:t>
            </a:r>
            <a:r>
              <a:rPr lang="en-US" dirty="0"/>
              <a:t> then, now united, are growing as a body, a temple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10940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ECF0B-0BFA-B384-8BE6-4C638924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Romans 15:14-18   Paul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07E1-68A6-1A3A-22F3-D31562D8E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 is an encourager and is known for his bold writing</a:t>
            </a:r>
          </a:p>
          <a:p>
            <a:r>
              <a:rPr lang="en-US" b="1" dirty="0"/>
              <a:t>Encouragement: </a:t>
            </a:r>
            <a:r>
              <a:rPr lang="en-US" dirty="0"/>
              <a:t>They are full of goodness and all knowledge, capable of admonishing/instructing one another. Both weak and strong brothers</a:t>
            </a:r>
          </a:p>
          <a:p>
            <a:r>
              <a:rPr lang="en-US" b="1" dirty="0"/>
              <a:t>Boldness in his ministry: </a:t>
            </a:r>
            <a:r>
              <a:rPr lang="en-US" dirty="0"/>
              <a:t>he had experienced the grace of God, he was called as a priest of the gospel to the Gentiles for the purpose of presenting them as an offering, acceptable to God, which resulted in their obedience of faith.</a:t>
            </a:r>
          </a:p>
          <a:p>
            <a:r>
              <a:rPr lang="en-US" dirty="0"/>
              <a:t>Without Paul’s obedience of faith, would we Gentiles have been given the gospel of Christ? </a:t>
            </a:r>
          </a:p>
        </p:txBody>
      </p:sp>
    </p:spTree>
    <p:extLst>
      <p:ext uri="{BB962C8B-B14F-4D97-AF65-F5344CB8AC3E}">
        <p14:creationId xmlns:p14="http://schemas.microsoft.com/office/powerpoint/2010/main" val="2480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5FD71-EC55-7235-849B-387171C45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8DB12-76BC-C6E9-6004-48A49EC9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of Illyricum </a:t>
            </a:r>
            <a:r>
              <a:rPr lang="en-US"/>
              <a:t>to Jerusalem</a:t>
            </a:r>
          </a:p>
        </p:txBody>
      </p:sp>
      <p:pic>
        <p:nvPicPr>
          <p:cNvPr id="5" name="Content Placeholder 4" descr="A map of the world&#10;&#10;AI-generated content may be incorrect.">
            <a:extLst>
              <a:ext uri="{FF2B5EF4-FFF2-40B4-BE49-F238E27FC236}">
                <a16:creationId xmlns:a16="http://schemas.microsoft.com/office/drawing/2014/main" id="{ACFF259E-EB22-7BC6-8DAC-94326912E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9825" y="-30145"/>
            <a:ext cx="4330838" cy="9053564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D1DFC3-3333-E028-D4D7-7FA3A3774EBA}"/>
                  </a:ext>
                </a:extLst>
              </p14:cNvPr>
              <p14:cNvContentPartPr/>
              <p14:nvPr/>
            </p14:nvContentPartPr>
            <p14:xfrm>
              <a:off x="3431497" y="303826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D1DFC3-3333-E028-D4D7-7FA3A3774E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7497" y="293026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E4A411-554E-B666-17D4-A887CB7D68E1}"/>
                  </a:ext>
                </a:extLst>
              </p14:cNvPr>
              <p14:cNvContentPartPr/>
              <p14:nvPr/>
            </p14:nvContentPartPr>
            <p14:xfrm>
              <a:off x="3411697" y="3057708"/>
              <a:ext cx="1066680" cy="449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E4A411-554E-B666-17D4-A887CB7D68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7697" y="2949708"/>
                <a:ext cx="117432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F2ECAA4-1C44-02D8-ED0E-8619295159B7}"/>
                  </a:ext>
                </a:extLst>
              </p14:cNvPr>
              <p14:cNvContentPartPr/>
              <p14:nvPr/>
            </p14:nvContentPartPr>
            <p14:xfrm>
              <a:off x="4473337" y="351022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F2ECAA4-1C44-02D8-ED0E-8619295159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9337" y="340222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BA1CB7E-3652-13F0-2E7F-616795D6F88A}"/>
                  </a:ext>
                </a:extLst>
              </p14:cNvPr>
              <p14:cNvContentPartPr/>
              <p14:nvPr/>
            </p14:nvContentPartPr>
            <p14:xfrm>
              <a:off x="7786777" y="585994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BA1CB7E-3652-13F0-2E7F-616795D6F8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32777" y="575194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0BB2E7-FA35-9231-062B-90AC202D7C13}"/>
                  </a:ext>
                </a:extLst>
              </p14:cNvPr>
              <p14:cNvContentPartPr/>
              <p14:nvPr/>
            </p14:nvContentPartPr>
            <p14:xfrm>
              <a:off x="7000537" y="5820348"/>
              <a:ext cx="678960" cy="29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0BB2E7-FA35-9231-062B-90AC202D7C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46537" y="5712348"/>
                <a:ext cx="786600" cy="2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354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8D72-7E72-5C3C-595D-AE122839E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Romans 15:19-29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7538-D857-E63B-583F-FEF4818A3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 had preached the gospel from Jerusalem to Illyricum: 1,400 miles</a:t>
            </a:r>
          </a:p>
          <a:p>
            <a:r>
              <a:rPr lang="en-US" dirty="0"/>
              <a:t>He had preached it with the power and wonders of the Holy Spirit</a:t>
            </a:r>
          </a:p>
          <a:p>
            <a:r>
              <a:rPr lang="en-US" dirty="0"/>
              <a:t>He did not want to build on someone else’s foundation</a:t>
            </a:r>
          </a:p>
          <a:p>
            <a:r>
              <a:rPr lang="en-US" dirty="0"/>
              <a:t>He was on his way to Jerusalem to bring a contribution to the poor there from the believers in Achai and Macedonia </a:t>
            </a:r>
          </a:p>
          <a:p>
            <a:r>
              <a:rPr lang="en-US" dirty="0"/>
              <a:t>These Gentile believers, were giving to their Jewish brothers in Jerusalem, out of deep poverty and affliction.</a:t>
            </a:r>
          </a:p>
          <a:p>
            <a:r>
              <a:rPr lang="en-US" dirty="0"/>
              <a:t>This material gift was intended to bring unity, showing their gratitude for the Jew’s spiritual gift of Jesus the Messiah.</a:t>
            </a:r>
          </a:p>
        </p:txBody>
      </p:sp>
    </p:spTree>
    <p:extLst>
      <p:ext uri="{BB962C8B-B14F-4D97-AF65-F5344CB8AC3E}">
        <p14:creationId xmlns:p14="http://schemas.microsoft.com/office/powerpoint/2010/main" val="338876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142</TotalTime>
  <Words>941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Romans Part 4</vt:lpstr>
      <vt:lpstr>Romans 14:1-12 Principle of Liberty</vt:lpstr>
      <vt:lpstr>Romans 14:13-23 Principle of Love</vt:lpstr>
      <vt:lpstr>Romans 15:1-6</vt:lpstr>
      <vt:lpstr>Romans 15:7-13</vt:lpstr>
      <vt:lpstr>Ephesians 2:11-22</vt:lpstr>
      <vt:lpstr>Romans 15:14-18   Paul</vt:lpstr>
      <vt:lpstr>Map of Illyricum to Jerusalem</vt:lpstr>
      <vt:lpstr>Romans 15:19-29</vt:lpstr>
      <vt:lpstr>Romans 15:30-33</vt:lpstr>
      <vt:lpstr>Application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 Goins</dc:creator>
  <cp:lastModifiedBy>Ron Goins</cp:lastModifiedBy>
  <cp:revision>21</cp:revision>
  <dcterms:created xsi:type="dcterms:W3CDTF">2025-10-29T13:41:49Z</dcterms:created>
  <dcterms:modified xsi:type="dcterms:W3CDTF">2025-10-29T21:05:32Z</dcterms:modified>
</cp:coreProperties>
</file>