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0A73433A-D35C-43F9-BDE3-9F8E5293B960}" type="datetimeFigureOut">
              <a:rPr lang="en-US" smtClean="0"/>
              <a:t>10/1/2025</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872B8325-279F-43A0-8A81-32E059CB8372}" type="slidenum">
              <a:rPr lang="en-US" smtClean="0"/>
              <a:t>‹#›</a:t>
            </a:fld>
            <a:endParaRPr lang="en-US"/>
          </a:p>
        </p:txBody>
      </p:sp>
    </p:spTree>
    <p:extLst>
      <p:ext uri="{BB962C8B-B14F-4D97-AF65-F5344CB8AC3E}">
        <p14:creationId xmlns:p14="http://schemas.microsoft.com/office/powerpoint/2010/main" val="1061885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A73433A-D35C-43F9-BDE3-9F8E5293B960}" type="datetimeFigureOut">
              <a:rPr lang="en-US" smtClean="0"/>
              <a:t>10/1/2025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872B8325-279F-43A0-8A81-32E059CB8372}" type="slidenum">
              <a:rPr lang="en-US" smtClean="0"/>
              <a:t>‹#›</a:t>
            </a:fld>
            <a:endParaRPr lang="en-US"/>
          </a:p>
        </p:txBody>
      </p:sp>
    </p:spTree>
    <p:extLst>
      <p:ext uri="{BB962C8B-B14F-4D97-AF65-F5344CB8AC3E}">
        <p14:creationId xmlns:p14="http://schemas.microsoft.com/office/powerpoint/2010/main" val="3414773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0A73433A-D35C-43F9-BDE3-9F8E5293B960}"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72B8325-279F-43A0-8A81-32E059CB8372}" type="slidenum">
              <a:rPr lang="en-US" smtClean="0"/>
              <a:t>‹#›</a:t>
            </a:fld>
            <a:endParaRPr lang="en-US"/>
          </a:p>
        </p:txBody>
      </p:sp>
    </p:spTree>
    <p:extLst>
      <p:ext uri="{BB962C8B-B14F-4D97-AF65-F5344CB8AC3E}">
        <p14:creationId xmlns:p14="http://schemas.microsoft.com/office/powerpoint/2010/main" val="18099517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0A73433A-D35C-43F9-BDE3-9F8E5293B960}"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72B8325-279F-43A0-8A81-32E059CB8372}" type="slidenum">
              <a:rPr lang="en-US" smtClean="0"/>
              <a:t>‹#›</a:t>
            </a:fld>
            <a:endParaRPr lang="en-US"/>
          </a:p>
        </p:txBody>
      </p:sp>
    </p:spTree>
    <p:extLst>
      <p:ext uri="{BB962C8B-B14F-4D97-AF65-F5344CB8AC3E}">
        <p14:creationId xmlns:p14="http://schemas.microsoft.com/office/powerpoint/2010/main" val="20222251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73433A-D35C-43F9-BDE3-9F8E5293B960}"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72B8325-279F-43A0-8A81-32E059CB8372}" type="slidenum">
              <a:rPr lang="en-US" smtClean="0"/>
              <a:t>‹#›</a:t>
            </a:fld>
            <a:endParaRPr lang="en-US"/>
          </a:p>
        </p:txBody>
      </p:sp>
    </p:spTree>
    <p:extLst>
      <p:ext uri="{BB962C8B-B14F-4D97-AF65-F5344CB8AC3E}">
        <p14:creationId xmlns:p14="http://schemas.microsoft.com/office/powerpoint/2010/main" val="1917911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A73433A-D35C-43F9-BDE3-9F8E5293B960}" type="datetimeFigureOut">
              <a:rPr lang="en-US" smtClean="0"/>
              <a:t>10/1/2025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2B8325-279F-43A0-8A81-32E059CB8372}" type="slidenum">
              <a:rPr lang="en-US" smtClean="0"/>
              <a:t>‹#›</a:t>
            </a:fld>
            <a:endParaRPr lang="en-US"/>
          </a:p>
        </p:txBody>
      </p:sp>
    </p:spTree>
    <p:extLst>
      <p:ext uri="{BB962C8B-B14F-4D97-AF65-F5344CB8AC3E}">
        <p14:creationId xmlns:p14="http://schemas.microsoft.com/office/powerpoint/2010/main" val="39434872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A73433A-D35C-43F9-BDE3-9F8E5293B960}" type="datetimeFigureOut">
              <a:rPr lang="en-US" smtClean="0"/>
              <a:t>10/1/2025</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872B8325-279F-43A0-8A81-32E059CB8372}" type="slidenum">
              <a:rPr lang="en-US" smtClean="0"/>
              <a:t>‹#›</a:t>
            </a:fld>
            <a:endParaRPr lang="en-US"/>
          </a:p>
        </p:txBody>
      </p:sp>
    </p:spTree>
    <p:extLst>
      <p:ext uri="{BB962C8B-B14F-4D97-AF65-F5344CB8AC3E}">
        <p14:creationId xmlns:p14="http://schemas.microsoft.com/office/powerpoint/2010/main" val="3393839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0A73433A-D35C-43F9-BDE3-9F8E5293B960}"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2B8325-279F-43A0-8A81-32E059CB8372}" type="slidenum">
              <a:rPr lang="en-US" smtClean="0"/>
              <a:t>‹#›</a:t>
            </a:fld>
            <a:endParaRPr lang="en-US"/>
          </a:p>
        </p:txBody>
      </p:sp>
    </p:spTree>
    <p:extLst>
      <p:ext uri="{BB962C8B-B14F-4D97-AF65-F5344CB8AC3E}">
        <p14:creationId xmlns:p14="http://schemas.microsoft.com/office/powerpoint/2010/main" val="7279100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0A73433A-D35C-43F9-BDE3-9F8E5293B960}"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72B8325-279F-43A0-8A81-32E059CB8372}" type="slidenum">
              <a:rPr lang="en-US" smtClean="0"/>
              <a:t>‹#›</a:t>
            </a:fld>
            <a:endParaRPr lang="en-US"/>
          </a:p>
        </p:txBody>
      </p:sp>
    </p:spTree>
    <p:extLst>
      <p:ext uri="{BB962C8B-B14F-4D97-AF65-F5344CB8AC3E}">
        <p14:creationId xmlns:p14="http://schemas.microsoft.com/office/powerpoint/2010/main" val="1705694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73433A-D35C-43F9-BDE3-9F8E5293B960}"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2B8325-279F-43A0-8A81-32E059CB8372}" type="slidenum">
              <a:rPr lang="en-US" smtClean="0"/>
              <a:t>‹#›</a:t>
            </a:fld>
            <a:endParaRPr lang="en-US"/>
          </a:p>
        </p:txBody>
      </p:sp>
    </p:spTree>
    <p:extLst>
      <p:ext uri="{BB962C8B-B14F-4D97-AF65-F5344CB8AC3E}">
        <p14:creationId xmlns:p14="http://schemas.microsoft.com/office/powerpoint/2010/main" val="1410009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73433A-D35C-43F9-BDE3-9F8E5293B960}"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72B8325-279F-43A0-8A81-32E059CB8372}" type="slidenum">
              <a:rPr lang="en-US" smtClean="0"/>
              <a:t>‹#›</a:t>
            </a:fld>
            <a:endParaRPr lang="en-US"/>
          </a:p>
        </p:txBody>
      </p:sp>
    </p:spTree>
    <p:extLst>
      <p:ext uri="{BB962C8B-B14F-4D97-AF65-F5344CB8AC3E}">
        <p14:creationId xmlns:p14="http://schemas.microsoft.com/office/powerpoint/2010/main" val="2146444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A73433A-D35C-43F9-BDE3-9F8E5293B960}" type="datetimeFigureOut">
              <a:rPr lang="en-US" smtClean="0"/>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2B8325-279F-43A0-8A81-32E059CB8372}" type="slidenum">
              <a:rPr lang="en-US" smtClean="0"/>
              <a:t>‹#›</a:t>
            </a:fld>
            <a:endParaRPr lang="en-US"/>
          </a:p>
        </p:txBody>
      </p:sp>
    </p:spTree>
    <p:extLst>
      <p:ext uri="{BB962C8B-B14F-4D97-AF65-F5344CB8AC3E}">
        <p14:creationId xmlns:p14="http://schemas.microsoft.com/office/powerpoint/2010/main" val="1039263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A73433A-D35C-43F9-BDE3-9F8E5293B960}" type="datetimeFigureOut">
              <a:rPr lang="en-US" smtClean="0"/>
              <a:t>10/1/2025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2B8325-279F-43A0-8A81-32E059CB8372}" type="slidenum">
              <a:rPr lang="en-US" smtClean="0"/>
              <a:t>‹#›</a:t>
            </a:fld>
            <a:endParaRPr lang="en-US"/>
          </a:p>
        </p:txBody>
      </p:sp>
    </p:spTree>
    <p:extLst>
      <p:ext uri="{BB962C8B-B14F-4D97-AF65-F5344CB8AC3E}">
        <p14:creationId xmlns:p14="http://schemas.microsoft.com/office/powerpoint/2010/main" val="238377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A73433A-D35C-43F9-BDE3-9F8E5293B960}" type="datetimeFigureOut">
              <a:rPr lang="en-US" smtClean="0"/>
              <a:t>10/1/2025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2B8325-279F-43A0-8A81-32E059CB8372}" type="slidenum">
              <a:rPr lang="en-US" smtClean="0"/>
              <a:t>‹#›</a:t>
            </a:fld>
            <a:endParaRPr lang="en-US"/>
          </a:p>
        </p:txBody>
      </p:sp>
    </p:spTree>
    <p:extLst>
      <p:ext uri="{BB962C8B-B14F-4D97-AF65-F5344CB8AC3E}">
        <p14:creationId xmlns:p14="http://schemas.microsoft.com/office/powerpoint/2010/main" val="4082071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73433A-D35C-43F9-BDE3-9F8E5293B960}" type="datetimeFigureOut">
              <a:rPr lang="en-US" smtClean="0"/>
              <a:t>10/1/2025</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872B8325-279F-43A0-8A81-32E059CB8372}" type="slidenum">
              <a:rPr lang="en-US" smtClean="0"/>
              <a:t>‹#›</a:t>
            </a:fld>
            <a:endParaRPr lang="en-US"/>
          </a:p>
        </p:txBody>
      </p:sp>
    </p:spTree>
    <p:extLst>
      <p:ext uri="{BB962C8B-B14F-4D97-AF65-F5344CB8AC3E}">
        <p14:creationId xmlns:p14="http://schemas.microsoft.com/office/powerpoint/2010/main" val="4074058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A73433A-D35C-43F9-BDE3-9F8E5293B960}" type="datetimeFigureOut">
              <a:rPr lang="en-US" smtClean="0"/>
              <a:t>10/1/2025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872B8325-279F-43A0-8A81-32E059CB8372}" type="slidenum">
              <a:rPr lang="en-US" smtClean="0"/>
              <a:t>‹#›</a:t>
            </a:fld>
            <a:endParaRPr lang="en-US"/>
          </a:p>
        </p:txBody>
      </p:sp>
    </p:spTree>
    <p:extLst>
      <p:ext uri="{BB962C8B-B14F-4D97-AF65-F5344CB8AC3E}">
        <p14:creationId xmlns:p14="http://schemas.microsoft.com/office/powerpoint/2010/main" val="3073539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A73433A-D35C-43F9-BDE3-9F8E5293B960}" type="datetimeFigureOut">
              <a:rPr lang="en-US" smtClean="0"/>
              <a:t>10/1/2025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872B8325-279F-43A0-8A81-32E059CB8372}" type="slidenum">
              <a:rPr lang="en-US" smtClean="0"/>
              <a:t>‹#›</a:t>
            </a:fld>
            <a:endParaRPr lang="en-US"/>
          </a:p>
        </p:txBody>
      </p:sp>
    </p:spTree>
    <p:extLst>
      <p:ext uri="{BB962C8B-B14F-4D97-AF65-F5344CB8AC3E}">
        <p14:creationId xmlns:p14="http://schemas.microsoft.com/office/powerpoint/2010/main" val="1084666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0A73433A-D35C-43F9-BDE3-9F8E5293B960}" type="datetimeFigureOut">
              <a:rPr lang="en-US" smtClean="0"/>
              <a:t>10/1/2025</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872B8325-279F-43A0-8A81-32E059CB8372}" type="slidenum">
              <a:rPr lang="en-US" smtClean="0"/>
              <a:t>‹#›</a:t>
            </a:fld>
            <a:endParaRPr lang="en-US"/>
          </a:p>
        </p:txBody>
      </p:sp>
    </p:spTree>
    <p:extLst>
      <p:ext uri="{BB962C8B-B14F-4D97-AF65-F5344CB8AC3E}">
        <p14:creationId xmlns:p14="http://schemas.microsoft.com/office/powerpoint/2010/main" val="17957822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DDDA7-A6B1-5951-ADA7-73F7DB257033}"/>
              </a:ext>
            </a:extLst>
          </p:cNvPr>
          <p:cNvSpPr>
            <a:spLocks noGrp="1"/>
          </p:cNvSpPr>
          <p:nvPr>
            <p:ph type="ctrTitle"/>
          </p:nvPr>
        </p:nvSpPr>
        <p:spPr/>
        <p:txBody>
          <a:bodyPr/>
          <a:lstStyle/>
          <a:p>
            <a:r>
              <a:rPr lang="en-US" dirty="0"/>
              <a:t>Romans Part 4</a:t>
            </a:r>
          </a:p>
        </p:txBody>
      </p:sp>
      <p:sp>
        <p:nvSpPr>
          <p:cNvPr id="3" name="Subtitle 2">
            <a:extLst>
              <a:ext uri="{FF2B5EF4-FFF2-40B4-BE49-F238E27FC236}">
                <a16:creationId xmlns:a16="http://schemas.microsoft.com/office/drawing/2014/main" id="{DC148676-3F13-BBA0-A9C7-80A4DAC28143}"/>
              </a:ext>
            </a:extLst>
          </p:cNvPr>
          <p:cNvSpPr>
            <a:spLocks noGrp="1"/>
          </p:cNvSpPr>
          <p:nvPr>
            <p:ph type="subTitle" idx="1"/>
          </p:nvPr>
        </p:nvSpPr>
        <p:spPr/>
        <p:txBody>
          <a:bodyPr/>
          <a:lstStyle/>
          <a:p>
            <a:r>
              <a:rPr lang="en-US" dirty="0"/>
              <a:t>Lesson 4</a:t>
            </a:r>
          </a:p>
        </p:txBody>
      </p:sp>
    </p:spTree>
    <p:extLst>
      <p:ext uri="{BB962C8B-B14F-4D97-AF65-F5344CB8AC3E}">
        <p14:creationId xmlns:p14="http://schemas.microsoft.com/office/powerpoint/2010/main" val="3564521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BD538-44E0-1069-FC7D-CA2FB9146903}"/>
              </a:ext>
            </a:extLst>
          </p:cNvPr>
          <p:cNvSpPr>
            <a:spLocks noGrp="1"/>
          </p:cNvSpPr>
          <p:nvPr>
            <p:ph type="title"/>
          </p:nvPr>
        </p:nvSpPr>
        <p:spPr/>
        <p:txBody>
          <a:bodyPr/>
          <a:lstStyle/>
          <a:p>
            <a:r>
              <a:rPr lang="en-US" dirty="0"/>
              <a:t>“Heaping coals on someone’s head”</a:t>
            </a:r>
          </a:p>
        </p:txBody>
      </p:sp>
      <p:sp>
        <p:nvSpPr>
          <p:cNvPr id="3" name="Content Placeholder 2">
            <a:extLst>
              <a:ext uri="{FF2B5EF4-FFF2-40B4-BE49-F238E27FC236}">
                <a16:creationId xmlns:a16="http://schemas.microsoft.com/office/drawing/2014/main" id="{A6122E03-74B4-550C-AFB5-1813D395960A}"/>
              </a:ext>
            </a:extLst>
          </p:cNvPr>
          <p:cNvSpPr>
            <a:spLocks noGrp="1"/>
          </p:cNvSpPr>
          <p:nvPr>
            <p:ph idx="1"/>
          </p:nvPr>
        </p:nvSpPr>
        <p:spPr/>
        <p:txBody>
          <a:bodyPr/>
          <a:lstStyle/>
          <a:p>
            <a:r>
              <a:rPr lang="en-US" dirty="0"/>
              <a:t>Fire was considered one of life’s necessities and if you “heaped coals of fire on your enemies’ head” you were blessing him, giving him a needed substance for life itself as fire provided light, heat and a way for him to provide nourishment for his physical body.</a:t>
            </a:r>
          </a:p>
          <a:p>
            <a:r>
              <a:rPr lang="en-US" dirty="0"/>
              <a:t>Culture provides context here</a:t>
            </a:r>
          </a:p>
          <a:p>
            <a:endParaRPr lang="en-US" dirty="0"/>
          </a:p>
          <a:p>
            <a:r>
              <a:rPr lang="en-US" b="1" dirty="0"/>
              <a:t>ADD NOVEMBER 13</a:t>
            </a:r>
            <a:r>
              <a:rPr lang="en-US" b="1" baseline="30000" dirty="0"/>
              <a:t>TH</a:t>
            </a:r>
            <a:r>
              <a:rPr lang="en-US" b="1" dirty="0"/>
              <a:t> TO YOUR CALENDARS! WE WILL DIVE INTO SPIRITUAL GIFTS AND THEIR DEFINITIONS </a:t>
            </a:r>
          </a:p>
          <a:p>
            <a:r>
              <a:rPr lang="en-US" b="1" dirty="0"/>
              <a:t>CHILDCARE WLL BE PROVIDED</a:t>
            </a:r>
          </a:p>
        </p:txBody>
      </p:sp>
    </p:spTree>
    <p:extLst>
      <p:ext uri="{BB962C8B-B14F-4D97-AF65-F5344CB8AC3E}">
        <p14:creationId xmlns:p14="http://schemas.microsoft.com/office/powerpoint/2010/main" val="2818257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D612B-28FF-E77C-3DFE-7E8B2B79C6B1}"/>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4E4F0D95-7D30-5AB3-D0DD-97455462F2F0}"/>
              </a:ext>
            </a:extLst>
          </p:cNvPr>
          <p:cNvSpPr>
            <a:spLocks noGrp="1"/>
          </p:cNvSpPr>
          <p:nvPr>
            <p:ph idx="1"/>
          </p:nvPr>
        </p:nvSpPr>
        <p:spPr/>
        <p:txBody>
          <a:bodyPr/>
          <a:lstStyle/>
          <a:p>
            <a:r>
              <a:rPr lang="en-US" b="1" dirty="0"/>
              <a:t>Theme:</a:t>
            </a:r>
            <a:r>
              <a:rPr lang="en-US" dirty="0"/>
              <a:t> Transformed by renewing our mind</a:t>
            </a:r>
          </a:p>
          <a:p>
            <a:r>
              <a:rPr lang="en-US" b="1" dirty="0"/>
              <a:t>Theme of Romans: </a:t>
            </a:r>
            <a:r>
              <a:rPr lang="en-US" dirty="0"/>
              <a:t>Righteous shall live by faith</a:t>
            </a:r>
          </a:p>
          <a:p>
            <a:r>
              <a:rPr lang="en-US" dirty="0"/>
              <a:t>According to chapter 12 how do we do that?</a:t>
            </a:r>
          </a:p>
          <a:p>
            <a:r>
              <a:rPr lang="en-US" dirty="0"/>
              <a:t>By not being conformed, but being transformed</a:t>
            </a:r>
          </a:p>
          <a:p>
            <a:r>
              <a:rPr lang="en-US" dirty="0"/>
              <a:t>By a sacrificed body</a:t>
            </a:r>
          </a:p>
          <a:p>
            <a:r>
              <a:rPr lang="en-US" dirty="0"/>
              <a:t>By using our spiritual gifts for the building up of the body of Christ</a:t>
            </a:r>
          </a:p>
          <a:p>
            <a:r>
              <a:rPr lang="en-US" dirty="0"/>
              <a:t>By proving what the will of God is for our lives</a:t>
            </a:r>
          </a:p>
          <a:p>
            <a:r>
              <a:rPr lang="en-US" dirty="0"/>
              <a:t>By not thinking of ourselves more highly (or lowly) than we ought</a:t>
            </a:r>
          </a:p>
          <a:p>
            <a:endParaRPr lang="en-US" dirty="0"/>
          </a:p>
        </p:txBody>
      </p:sp>
    </p:spTree>
    <p:extLst>
      <p:ext uri="{BB962C8B-B14F-4D97-AF65-F5344CB8AC3E}">
        <p14:creationId xmlns:p14="http://schemas.microsoft.com/office/powerpoint/2010/main" val="1279373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2FFE7-14FF-01D8-47F8-4D69AAA37C06}"/>
              </a:ext>
            </a:extLst>
          </p:cNvPr>
          <p:cNvSpPr>
            <a:spLocks noGrp="1"/>
          </p:cNvSpPr>
          <p:nvPr>
            <p:ph type="title"/>
          </p:nvPr>
        </p:nvSpPr>
        <p:spPr/>
        <p:txBody>
          <a:bodyPr/>
          <a:lstStyle/>
          <a:p>
            <a:r>
              <a:rPr lang="en-US" dirty="0"/>
              <a:t>Romans 12:9-13</a:t>
            </a:r>
          </a:p>
        </p:txBody>
      </p:sp>
      <p:sp>
        <p:nvSpPr>
          <p:cNvPr id="3" name="Content Placeholder 2">
            <a:extLst>
              <a:ext uri="{FF2B5EF4-FFF2-40B4-BE49-F238E27FC236}">
                <a16:creationId xmlns:a16="http://schemas.microsoft.com/office/drawing/2014/main" id="{504E7DFF-C04E-26F9-651D-176718B0E8AD}"/>
              </a:ext>
            </a:extLst>
          </p:cNvPr>
          <p:cNvSpPr>
            <a:spLocks noGrp="1"/>
          </p:cNvSpPr>
          <p:nvPr>
            <p:ph idx="1"/>
          </p:nvPr>
        </p:nvSpPr>
        <p:spPr/>
        <p:txBody>
          <a:bodyPr/>
          <a:lstStyle/>
          <a:p>
            <a:r>
              <a:rPr lang="en-US" b="1" dirty="0"/>
              <a:t>Instructions/exhortations:</a:t>
            </a:r>
          </a:p>
          <a:p>
            <a:r>
              <a:rPr lang="en-US" b="1" dirty="0"/>
              <a:t>How are the righteous to live by faith in their relationships?</a:t>
            </a:r>
          </a:p>
          <a:p>
            <a:r>
              <a:rPr lang="en-US" dirty="0"/>
              <a:t>Genuinely love each other without hypocrisy (vs. 9)</a:t>
            </a:r>
          </a:p>
          <a:p>
            <a:r>
              <a:rPr lang="en-US" dirty="0"/>
              <a:t>Abhor what is evil. ONLY use in the NT. Present tense. Continuous action. </a:t>
            </a:r>
          </a:p>
          <a:p>
            <a:r>
              <a:rPr lang="en-US" b="1" dirty="0"/>
              <a:t>Abhor:</a:t>
            </a:r>
            <a:r>
              <a:rPr lang="en-US" dirty="0"/>
              <a:t> dislike, have a horror of; loathing. “The required, negative counterpart to genuine, unhypocritical love. Spirit empowered abhorrence of wickedness. Carries a fierce intolerance toward evil that destroys God’s image bearer.”</a:t>
            </a:r>
          </a:p>
          <a:p>
            <a:r>
              <a:rPr lang="en-US" dirty="0"/>
              <a:t>Cling/hold fast to what is good. Actively pursue</a:t>
            </a:r>
          </a:p>
        </p:txBody>
      </p:sp>
    </p:spTree>
    <p:extLst>
      <p:ext uri="{BB962C8B-B14F-4D97-AF65-F5344CB8AC3E}">
        <p14:creationId xmlns:p14="http://schemas.microsoft.com/office/powerpoint/2010/main" val="2029850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87FB3-AD9E-8745-2BA0-8BB48500BF52}"/>
              </a:ext>
            </a:extLst>
          </p:cNvPr>
          <p:cNvSpPr>
            <a:spLocks noGrp="1"/>
          </p:cNvSpPr>
          <p:nvPr>
            <p:ph type="title"/>
          </p:nvPr>
        </p:nvSpPr>
        <p:spPr/>
        <p:txBody>
          <a:bodyPr/>
          <a:lstStyle/>
          <a:p>
            <a:r>
              <a:rPr lang="en-US" dirty="0"/>
              <a:t>Romans 12:10-12</a:t>
            </a:r>
          </a:p>
        </p:txBody>
      </p:sp>
      <p:sp>
        <p:nvSpPr>
          <p:cNvPr id="3" name="Content Placeholder 2">
            <a:extLst>
              <a:ext uri="{FF2B5EF4-FFF2-40B4-BE49-F238E27FC236}">
                <a16:creationId xmlns:a16="http://schemas.microsoft.com/office/drawing/2014/main" id="{F00DC8F6-554A-51FC-050A-7822C51CB059}"/>
              </a:ext>
            </a:extLst>
          </p:cNvPr>
          <p:cNvSpPr>
            <a:spLocks noGrp="1"/>
          </p:cNvSpPr>
          <p:nvPr>
            <p:ph idx="1"/>
          </p:nvPr>
        </p:nvSpPr>
        <p:spPr/>
        <p:txBody>
          <a:bodyPr/>
          <a:lstStyle/>
          <a:p>
            <a:r>
              <a:rPr lang="en-US" dirty="0"/>
              <a:t>Be devoted to one another in brotherly love, “Outdo yourselves in honoring one another. The church becomes a new household where ethnic, economic, and gender divides are healed by shared adoption.” (8:15)</a:t>
            </a:r>
          </a:p>
          <a:p>
            <a:r>
              <a:rPr lang="en-US" dirty="0"/>
              <a:t>Give preference to one another in honor. This guards against pride</a:t>
            </a:r>
          </a:p>
          <a:p>
            <a:r>
              <a:rPr lang="en-US" dirty="0"/>
              <a:t>Not lagging behind in diligence – not lazy, spiritual inertia </a:t>
            </a:r>
          </a:p>
          <a:p>
            <a:r>
              <a:rPr lang="en-US" dirty="0"/>
              <a:t>Fervent in spirit – picture of boiling water which can’t be contained</a:t>
            </a:r>
          </a:p>
          <a:p>
            <a:r>
              <a:rPr lang="en-US" dirty="0"/>
              <a:t>Serving the Lord – in serving one another we are serving Him</a:t>
            </a:r>
          </a:p>
          <a:p>
            <a:r>
              <a:rPr lang="en-US" dirty="0"/>
              <a:t>Rejoicing in hope, persevering in tribulation, devoted to prayer.</a:t>
            </a:r>
          </a:p>
          <a:p>
            <a:endParaRPr lang="en-US" dirty="0"/>
          </a:p>
        </p:txBody>
      </p:sp>
    </p:spTree>
    <p:extLst>
      <p:ext uri="{BB962C8B-B14F-4D97-AF65-F5344CB8AC3E}">
        <p14:creationId xmlns:p14="http://schemas.microsoft.com/office/powerpoint/2010/main" val="788858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D29B1-6D3E-A4B9-C8C9-74298E1F33D3}"/>
              </a:ext>
            </a:extLst>
          </p:cNvPr>
          <p:cNvSpPr>
            <a:spLocks noGrp="1"/>
          </p:cNvSpPr>
          <p:nvPr>
            <p:ph type="title"/>
          </p:nvPr>
        </p:nvSpPr>
        <p:spPr/>
        <p:txBody>
          <a:bodyPr/>
          <a:lstStyle/>
          <a:p>
            <a:r>
              <a:rPr lang="en-US" dirty="0"/>
              <a:t>Romans 12:13</a:t>
            </a:r>
          </a:p>
        </p:txBody>
      </p:sp>
      <p:sp>
        <p:nvSpPr>
          <p:cNvPr id="3" name="Content Placeholder 2">
            <a:extLst>
              <a:ext uri="{FF2B5EF4-FFF2-40B4-BE49-F238E27FC236}">
                <a16:creationId xmlns:a16="http://schemas.microsoft.com/office/drawing/2014/main" id="{B63BF059-4394-8A83-0B03-578BFB8A405D}"/>
              </a:ext>
            </a:extLst>
          </p:cNvPr>
          <p:cNvSpPr>
            <a:spLocks noGrp="1"/>
          </p:cNvSpPr>
          <p:nvPr>
            <p:ph idx="1"/>
          </p:nvPr>
        </p:nvSpPr>
        <p:spPr/>
        <p:txBody>
          <a:bodyPr/>
          <a:lstStyle/>
          <a:p>
            <a:r>
              <a:rPr lang="en-US" dirty="0"/>
              <a:t>Contributing to the needs of the saints</a:t>
            </a:r>
          </a:p>
          <a:p>
            <a:r>
              <a:rPr lang="en-US" dirty="0"/>
              <a:t>Practicing hospitality, which joins generosity as fellowship and not mere charity.</a:t>
            </a:r>
          </a:p>
          <a:p>
            <a:r>
              <a:rPr lang="en-US" dirty="0"/>
              <a:t>ALL of this is done in context of the body of the corporate body of Christ</a:t>
            </a:r>
          </a:p>
          <a:p>
            <a:r>
              <a:rPr lang="en-US" b="1" dirty="0"/>
              <a:t>Why? To what end? What is the goal?</a:t>
            </a:r>
          </a:p>
          <a:p>
            <a:r>
              <a:rPr lang="en-US" b="1" dirty="0"/>
              <a:t>Unity.</a:t>
            </a:r>
            <a:r>
              <a:rPr lang="en-US" dirty="0"/>
              <a:t> No Greek, No Barbarian. No Jew. No Gentile. No Slave. No Free.</a:t>
            </a:r>
          </a:p>
          <a:p>
            <a:r>
              <a:rPr lang="en-US" b="1" dirty="0"/>
              <a:t>What is it all based on?</a:t>
            </a:r>
          </a:p>
          <a:p>
            <a:r>
              <a:rPr lang="en-US" dirty="0"/>
              <a:t>LOVE. This is how the righteous live by faith.</a:t>
            </a:r>
          </a:p>
        </p:txBody>
      </p:sp>
    </p:spTree>
    <p:extLst>
      <p:ext uri="{BB962C8B-B14F-4D97-AF65-F5344CB8AC3E}">
        <p14:creationId xmlns:p14="http://schemas.microsoft.com/office/powerpoint/2010/main" val="373264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B897D-9D2F-EB87-AA84-B64F432DFACA}"/>
              </a:ext>
            </a:extLst>
          </p:cNvPr>
          <p:cNvSpPr>
            <a:spLocks noGrp="1"/>
          </p:cNvSpPr>
          <p:nvPr>
            <p:ph type="title"/>
          </p:nvPr>
        </p:nvSpPr>
        <p:spPr/>
        <p:txBody>
          <a:bodyPr/>
          <a:lstStyle/>
          <a:p>
            <a:r>
              <a:rPr lang="en-US" dirty="0"/>
              <a:t>Cross References</a:t>
            </a:r>
          </a:p>
        </p:txBody>
      </p:sp>
      <p:sp>
        <p:nvSpPr>
          <p:cNvPr id="3" name="Content Placeholder 2">
            <a:extLst>
              <a:ext uri="{FF2B5EF4-FFF2-40B4-BE49-F238E27FC236}">
                <a16:creationId xmlns:a16="http://schemas.microsoft.com/office/drawing/2014/main" id="{2F7B63ED-35B1-E464-D631-1B936FCD1699}"/>
              </a:ext>
            </a:extLst>
          </p:cNvPr>
          <p:cNvSpPr>
            <a:spLocks noGrp="1"/>
          </p:cNvSpPr>
          <p:nvPr>
            <p:ph idx="1"/>
          </p:nvPr>
        </p:nvSpPr>
        <p:spPr/>
        <p:txBody>
          <a:bodyPr/>
          <a:lstStyle/>
          <a:p>
            <a:r>
              <a:rPr lang="en-US" b="1" dirty="0"/>
              <a:t>Phil. 1:27-2:8 </a:t>
            </a:r>
            <a:r>
              <a:rPr lang="en-US" dirty="0"/>
              <a:t>Paul called the believers to be of the same mind, united in spirit. Do nothing out of selfishness or conceit</a:t>
            </a:r>
          </a:p>
          <a:p>
            <a:r>
              <a:rPr lang="en-US" b="1" dirty="0"/>
              <a:t>Ultimate example was Jesus, putting on flesh, coming down to us</a:t>
            </a:r>
          </a:p>
          <a:p>
            <a:r>
              <a:rPr lang="en-US" b="1" dirty="0"/>
              <a:t>James 2:1-9, 14-17 </a:t>
            </a:r>
            <a:r>
              <a:rPr lang="en-US" dirty="0"/>
              <a:t>Don’t show partiality; if you do God calls you “judges with evil motives”. Faith without works is dead. It is “unseen”</a:t>
            </a:r>
          </a:p>
          <a:p>
            <a:r>
              <a:rPr lang="en-US" b="1" dirty="0"/>
              <a:t>Eph. 6:7-8; Col. 3:23-24 </a:t>
            </a:r>
            <a:r>
              <a:rPr lang="en-US" dirty="0"/>
              <a:t>Whatever you do, do it as unto the Lord</a:t>
            </a:r>
          </a:p>
          <a:p>
            <a:r>
              <a:rPr lang="en-US" b="1" dirty="0"/>
              <a:t>Eph. 6:18-20; 2 Thess. 3:1-2; Phil. 1:19-20 </a:t>
            </a:r>
            <a:r>
              <a:rPr lang="en-US" dirty="0"/>
              <a:t>These are all written by Paul and he asked for </a:t>
            </a:r>
            <a:r>
              <a:rPr lang="en-US" b="1" dirty="0"/>
              <a:t>prayer </a:t>
            </a:r>
            <a:r>
              <a:rPr lang="en-US" dirty="0"/>
              <a:t>to be BOLD in his speech and actions for Christ</a:t>
            </a:r>
          </a:p>
          <a:p>
            <a:r>
              <a:rPr lang="en-US" b="1" dirty="0"/>
              <a:t>Rom. 8:26-27 </a:t>
            </a:r>
            <a:r>
              <a:rPr lang="en-US" dirty="0"/>
              <a:t>The Spirit will give us the words we need to pray</a:t>
            </a:r>
            <a:endParaRPr lang="en-US" b="1" dirty="0"/>
          </a:p>
        </p:txBody>
      </p:sp>
    </p:spTree>
    <p:extLst>
      <p:ext uri="{BB962C8B-B14F-4D97-AF65-F5344CB8AC3E}">
        <p14:creationId xmlns:p14="http://schemas.microsoft.com/office/powerpoint/2010/main" val="3344483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C5631-C219-414A-D3FA-3C9499D76C15}"/>
              </a:ext>
            </a:extLst>
          </p:cNvPr>
          <p:cNvSpPr>
            <a:spLocks noGrp="1"/>
          </p:cNvSpPr>
          <p:nvPr>
            <p:ph type="title"/>
          </p:nvPr>
        </p:nvSpPr>
        <p:spPr/>
        <p:txBody>
          <a:bodyPr/>
          <a:lstStyle/>
          <a:p>
            <a:r>
              <a:rPr lang="en-US" dirty="0"/>
              <a:t>Romans 12:14,20-21</a:t>
            </a:r>
          </a:p>
        </p:txBody>
      </p:sp>
      <p:sp>
        <p:nvSpPr>
          <p:cNvPr id="3" name="Content Placeholder 2">
            <a:extLst>
              <a:ext uri="{FF2B5EF4-FFF2-40B4-BE49-F238E27FC236}">
                <a16:creationId xmlns:a16="http://schemas.microsoft.com/office/drawing/2014/main" id="{F23852FD-521B-0B03-3A62-93810D4A5451}"/>
              </a:ext>
            </a:extLst>
          </p:cNvPr>
          <p:cNvSpPr>
            <a:spLocks noGrp="1"/>
          </p:cNvSpPr>
          <p:nvPr>
            <p:ph idx="1"/>
          </p:nvPr>
        </p:nvSpPr>
        <p:spPr/>
        <p:txBody>
          <a:bodyPr/>
          <a:lstStyle/>
          <a:p>
            <a:r>
              <a:rPr lang="en-US" dirty="0"/>
              <a:t>How are we to treat those who persecute us?</a:t>
            </a:r>
          </a:p>
          <a:p>
            <a:r>
              <a:rPr lang="en-US" b="1" dirty="0"/>
              <a:t>Bless them. </a:t>
            </a:r>
            <a:r>
              <a:rPr lang="en-US" dirty="0"/>
              <a:t>Verse 20 says to feed them and give them drink</a:t>
            </a:r>
          </a:p>
          <a:p>
            <a:r>
              <a:rPr lang="en-US" b="1" dirty="0"/>
              <a:t>Bless:</a:t>
            </a:r>
            <a:r>
              <a:rPr lang="en-US" dirty="0"/>
              <a:t> to invoke favor upon. It encompasses both spoken words and concrete acts that convey the gracious benevolence of God.</a:t>
            </a:r>
          </a:p>
          <a:p>
            <a:r>
              <a:rPr lang="en-US" b="1" dirty="0"/>
              <a:t>Matt. 5:43-48 </a:t>
            </a:r>
            <a:r>
              <a:rPr lang="en-US" dirty="0"/>
              <a:t>(Context is the Sermon on the Mount) Jesus told us to love our enemies: Agape – a wholehearted love, unconditional, devoted love</a:t>
            </a:r>
          </a:p>
          <a:p>
            <a:r>
              <a:rPr lang="en-US" b="1" dirty="0"/>
              <a:t>Matt. 5:48 </a:t>
            </a:r>
            <a:r>
              <a:rPr lang="en-US" dirty="0"/>
              <a:t>Says to be perfect, as your Heavenly Father is perfect.</a:t>
            </a:r>
          </a:p>
          <a:p>
            <a:r>
              <a:rPr lang="en-US" b="1" dirty="0"/>
              <a:t>Telos</a:t>
            </a:r>
            <a:r>
              <a:rPr lang="en-US" dirty="0"/>
              <a:t> – perfect in MORAL character, full age – like a pirate’s telescope unfolding one stage at a time to function at full strength.</a:t>
            </a:r>
          </a:p>
        </p:txBody>
      </p:sp>
    </p:spTree>
    <p:extLst>
      <p:ext uri="{BB962C8B-B14F-4D97-AF65-F5344CB8AC3E}">
        <p14:creationId xmlns:p14="http://schemas.microsoft.com/office/powerpoint/2010/main" val="1851128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2A9BC-4DFF-D386-0965-85037AA17EBD}"/>
              </a:ext>
            </a:extLst>
          </p:cNvPr>
          <p:cNvSpPr>
            <a:spLocks noGrp="1"/>
          </p:cNvSpPr>
          <p:nvPr>
            <p:ph type="title"/>
          </p:nvPr>
        </p:nvSpPr>
        <p:spPr/>
        <p:txBody>
          <a:bodyPr/>
          <a:lstStyle/>
          <a:p>
            <a:r>
              <a:rPr lang="en-US" dirty="0"/>
              <a:t>Romans 12:15-18</a:t>
            </a:r>
          </a:p>
        </p:txBody>
      </p:sp>
      <p:sp>
        <p:nvSpPr>
          <p:cNvPr id="3" name="Content Placeholder 2">
            <a:extLst>
              <a:ext uri="{FF2B5EF4-FFF2-40B4-BE49-F238E27FC236}">
                <a16:creationId xmlns:a16="http://schemas.microsoft.com/office/drawing/2014/main" id="{10883B9E-1351-0849-46C7-748752A815DA}"/>
              </a:ext>
            </a:extLst>
          </p:cNvPr>
          <p:cNvSpPr>
            <a:spLocks noGrp="1"/>
          </p:cNvSpPr>
          <p:nvPr>
            <p:ph idx="1"/>
          </p:nvPr>
        </p:nvSpPr>
        <p:spPr/>
        <p:txBody>
          <a:bodyPr>
            <a:normAutofit lnSpcReduction="10000"/>
          </a:bodyPr>
          <a:lstStyle/>
          <a:p>
            <a:r>
              <a:rPr lang="en-US" b="1" dirty="0"/>
              <a:t>How do the righteous live by faith in their actions toward ALL people?</a:t>
            </a:r>
          </a:p>
          <a:p>
            <a:r>
              <a:rPr lang="en-US" dirty="0"/>
              <a:t>Rejoice with those who rejoice; weep with those who weep</a:t>
            </a:r>
          </a:p>
          <a:p>
            <a:r>
              <a:rPr lang="en-US" dirty="0"/>
              <a:t>Be of the same mind TOWARD one another, not haughty in mind</a:t>
            </a:r>
          </a:p>
          <a:p>
            <a:r>
              <a:rPr lang="en-US" dirty="0"/>
              <a:t>Associate with the lowly: those brought low with grief, depressed, those society might overlook.</a:t>
            </a:r>
          </a:p>
          <a:p>
            <a:r>
              <a:rPr lang="en-US" dirty="0"/>
              <a:t>Respect what is right and honorable in the sight of all men</a:t>
            </a:r>
          </a:p>
          <a:p>
            <a:r>
              <a:rPr lang="en-US" dirty="0"/>
              <a:t>Are there things that ALL men can agree on that are “right”?</a:t>
            </a:r>
          </a:p>
          <a:p>
            <a:r>
              <a:rPr lang="en-US" b="1" dirty="0"/>
              <a:t>As far as possible</a:t>
            </a:r>
            <a:r>
              <a:rPr lang="en-US" dirty="0"/>
              <a:t>, as it pertains to YOU: live at peace with all men</a:t>
            </a:r>
          </a:p>
          <a:p>
            <a:r>
              <a:rPr lang="en-US" b="1" dirty="0"/>
              <a:t>Phil. 1:27-2:8 </a:t>
            </a:r>
            <a:r>
              <a:rPr lang="en-US" dirty="0"/>
              <a:t>Jesus is our ultimate example in how He lived on earth</a:t>
            </a:r>
          </a:p>
        </p:txBody>
      </p:sp>
    </p:spTree>
    <p:extLst>
      <p:ext uri="{BB962C8B-B14F-4D97-AF65-F5344CB8AC3E}">
        <p14:creationId xmlns:p14="http://schemas.microsoft.com/office/powerpoint/2010/main" val="1104684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85BFE-C7F1-90DE-3AF2-8BF471C5C182}"/>
              </a:ext>
            </a:extLst>
          </p:cNvPr>
          <p:cNvSpPr>
            <a:spLocks noGrp="1"/>
          </p:cNvSpPr>
          <p:nvPr>
            <p:ph type="title"/>
          </p:nvPr>
        </p:nvSpPr>
        <p:spPr/>
        <p:txBody>
          <a:bodyPr/>
          <a:lstStyle/>
          <a:p>
            <a:r>
              <a:rPr lang="en-US" dirty="0"/>
              <a:t>Romans 12:19-21</a:t>
            </a:r>
          </a:p>
        </p:txBody>
      </p:sp>
      <p:sp>
        <p:nvSpPr>
          <p:cNvPr id="3" name="Content Placeholder 2">
            <a:extLst>
              <a:ext uri="{FF2B5EF4-FFF2-40B4-BE49-F238E27FC236}">
                <a16:creationId xmlns:a16="http://schemas.microsoft.com/office/drawing/2014/main" id="{F6E3594C-5352-F3FF-0EFA-E87B31F1EF20}"/>
              </a:ext>
            </a:extLst>
          </p:cNvPr>
          <p:cNvSpPr>
            <a:spLocks noGrp="1"/>
          </p:cNvSpPr>
          <p:nvPr>
            <p:ph idx="1"/>
          </p:nvPr>
        </p:nvSpPr>
        <p:spPr/>
        <p:txBody>
          <a:bodyPr>
            <a:normAutofit fontScale="92500"/>
          </a:bodyPr>
          <a:lstStyle/>
          <a:p>
            <a:r>
              <a:rPr lang="en-US" dirty="0"/>
              <a:t>Do not take your own revenge. Do not vindicate yourself. Leave room for God to do it HIS way (even though you may never see it)</a:t>
            </a:r>
          </a:p>
          <a:p>
            <a:r>
              <a:rPr lang="en-US" dirty="0"/>
              <a:t>Don’t BE overcome by evil; overcome evil with good</a:t>
            </a:r>
          </a:p>
          <a:p>
            <a:r>
              <a:rPr lang="en-US" dirty="0"/>
              <a:t>“</a:t>
            </a:r>
            <a:r>
              <a:rPr lang="en-US" b="1" dirty="0"/>
              <a:t>Overcome</a:t>
            </a:r>
            <a:r>
              <a:rPr lang="en-US" dirty="0"/>
              <a:t>”: </a:t>
            </a:r>
            <a:r>
              <a:rPr lang="en-US" dirty="0" err="1"/>
              <a:t>nikao</a:t>
            </a:r>
            <a:r>
              <a:rPr lang="en-US" dirty="0"/>
              <a:t> – to prevail. To gain victory, to subdue. To carry off the victory. The verb implies a battle! “By the force which resides in goodness, i.e. in kindness, to cause an enemy to repent of the wrong he has done one. Believers wage war against hatred, vengeance, and injustice by Spirit-empowered goodness.” Overcoming sin is NOT optional; it is the birthright of those indwelt by the Spirit. Plus – the war has already been won!</a:t>
            </a:r>
          </a:p>
          <a:p>
            <a:r>
              <a:rPr lang="en-US" dirty="0"/>
              <a:t>“Nothing about sin is its own: all its power is sucked from goodness, and there must be something good first before it can be spoiled.” C.S. </a:t>
            </a:r>
            <a:r>
              <a:rPr lang="en-US"/>
              <a:t>Lewis</a:t>
            </a:r>
            <a:endParaRPr lang="en-US" dirty="0"/>
          </a:p>
        </p:txBody>
      </p:sp>
    </p:spTree>
    <p:extLst>
      <p:ext uri="{BB962C8B-B14F-4D97-AF65-F5344CB8AC3E}">
        <p14:creationId xmlns:p14="http://schemas.microsoft.com/office/powerpoint/2010/main" val="3093070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85</TotalTime>
  <Words>995</Words>
  <Application>Microsoft Office PowerPoint</Application>
  <PresentationFormat>Widescreen</PresentationFormat>
  <Paragraphs>67</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Wingdings 3</vt:lpstr>
      <vt:lpstr>Ion Boardroom</vt:lpstr>
      <vt:lpstr>Romans Part 4</vt:lpstr>
      <vt:lpstr>Review</vt:lpstr>
      <vt:lpstr>Romans 12:9-13</vt:lpstr>
      <vt:lpstr>Romans 12:10-12</vt:lpstr>
      <vt:lpstr>Romans 12:13</vt:lpstr>
      <vt:lpstr>Cross References</vt:lpstr>
      <vt:lpstr>Romans 12:14,20-21</vt:lpstr>
      <vt:lpstr>Romans 12:15-18</vt:lpstr>
      <vt:lpstr>Romans 12:19-21</vt:lpstr>
      <vt:lpstr>“Heaping coals on someone’s head”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18</cp:revision>
  <dcterms:created xsi:type="dcterms:W3CDTF">2025-09-30T14:24:50Z</dcterms:created>
  <dcterms:modified xsi:type="dcterms:W3CDTF">2025-10-01T12:49:22Z</dcterms:modified>
</cp:coreProperties>
</file>