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5" d="100"/>
          <a:sy n="85" d="100"/>
        </p:scale>
        <p:origin x="590" y="-3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4060022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95A084-2333-4FBB-B7BD-2B6B03F5F7A3}"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170675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3312021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102438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612572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195A084-2333-4FBB-B7BD-2B6B03F5F7A3}"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188235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195A084-2333-4FBB-B7BD-2B6B03F5F7A3}" type="datetimeFigureOut">
              <a:rPr lang="en-US" smtClean="0"/>
              <a:t>9/24/2025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4046578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1049772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70887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3495903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5A084-2333-4FBB-B7BD-2B6B03F5F7A3}"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972977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95A084-2333-4FBB-B7BD-2B6B03F5F7A3}"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2981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95A084-2333-4FBB-B7BD-2B6B03F5F7A3}"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07873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95A084-2333-4FBB-B7BD-2B6B03F5F7A3}"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283338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5A084-2333-4FBB-B7BD-2B6B03F5F7A3}"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3661924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95A084-2333-4FBB-B7BD-2B6B03F5F7A3}"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378751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95A084-2333-4FBB-B7BD-2B6B03F5F7A3}"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6CA8DE4-CD29-4FA7-BB43-A4D4904EC447}" type="slidenum">
              <a:rPr lang="en-US" smtClean="0"/>
              <a:t>‹#›</a:t>
            </a:fld>
            <a:endParaRPr lang="en-US"/>
          </a:p>
        </p:txBody>
      </p:sp>
    </p:spTree>
    <p:extLst>
      <p:ext uri="{BB962C8B-B14F-4D97-AF65-F5344CB8AC3E}">
        <p14:creationId xmlns:p14="http://schemas.microsoft.com/office/powerpoint/2010/main" val="1773271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195A084-2333-4FBB-B7BD-2B6B03F5F7A3}" type="datetimeFigureOut">
              <a:rPr lang="en-US" smtClean="0"/>
              <a:t>9/24/2025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6CA8DE4-CD29-4FA7-BB43-A4D4904EC447}" type="slidenum">
              <a:rPr lang="en-US" smtClean="0"/>
              <a:t>‹#›</a:t>
            </a:fld>
            <a:endParaRPr lang="en-US"/>
          </a:p>
        </p:txBody>
      </p:sp>
    </p:spTree>
    <p:extLst>
      <p:ext uri="{BB962C8B-B14F-4D97-AF65-F5344CB8AC3E}">
        <p14:creationId xmlns:p14="http://schemas.microsoft.com/office/powerpoint/2010/main" val="339939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7F35B-9832-BBCA-967F-5CA5A9E7450D}"/>
              </a:ext>
            </a:extLst>
          </p:cNvPr>
          <p:cNvSpPr>
            <a:spLocks noGrp="1"/>
          </p:cNvSpPr>
          <p:nvPr>
            <p:ph type="ctrTitle"/>
          </p:nvPr>
        </p:nvSpPr>
        <p:spPr/>
        <p:txBody>
          <a:bodyPr/>
          <a:lstStyle/>
          <a:p>
            <a:r>
              <a:rPr lang="en-US" dirty="0"/>
              <a:t>Romans Part 4</a:t>
            </a:r>
          </a:p>
        </p:txBody>
      </p:sp>
      <p:sp>
        <p:nvSpPr>
          <p:cNvPr id="3" name="Subtitle 2">
            <a:extLst>
              <a:ext uri="{FF2B5EF4-FFF2-40B4-BE49-F238E27FC236}">
                <a16:creationId xmlns:a16="http://schemas.microsoft.com/office/drawing/2014/main" id="{034C9E1E-3EF2-9195-C368-205EA9DAE054}"/>
              </a:ext>
            </a:extLst>
          </p:cNvPr>
          <p:cNvSpPr>
            <a:spLocks noGrp="1"/>
          </p:cNvSpPr>
          <p:nvPr>
            <p:ph type="subTitle" idx="1"/>
          </p:nvPr>
        </p:nvSpPr>
        <p:spPr/>
        <p:txBody>
          <a:bodyPr/>
          <a:lstStyle/>
          <a:p>
            <a:r>
              <a:rPr lang="en-US" dirty="0"/>
              <a:t>Lesson 3</a:t>
            </a:r>
          </a:p>
        </p:txBody>
      </p:sp>
    </p:spTree>
    <p:extLst>
      <p:ext uri="{BB962C8B-B14F-4D97-AF65-F5344CB8AC3E}">
        <p14:creationId xmlns:p14="http://schemas.microsoft.com/office/powerpoint/2010/main" val="79945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756ED-8E7C-741A-611C-22C6C2C000E8}"/>
              </a:ext>
            </a:extLst>
          </p:cNvPr>
          <p:cNvSpPr>
            <a:spLocks noGrp="1"/>
          </p:cNvSpPr>
          <p:nvPr>
            <p:ph type="title"/>
          </p:nvPr>
        </p:nvSpPr>
        <p:spPr/>
        <p:txBody>
          <a:bodyPr/>
          <a:lstStyle/>
          <a:p>
            <a:r>
              <a:rPr lang="en-US" dirty="0"/>
              <a:t>Ephesians 4:1-7</a:t>
            </a:r>
          </a:p>
        </p:txBody>
      </p:sp>
      <p:sp>
        <p:nvSpPr>
          <p:cNvPr id="3" name="Content Placeholder 2">
            <a:extLst>
              <a:ext uri="{FF2B5EF4-FFF2-40B4-BE49-F238E27FC236}">
                <a16:creationId xmlns:a16="http://schemas.microsoft.com/office/drawing/2014/main" id="{A67065A9-2CD2-192C-BC04-4ABC17DDCE41}"/>
              </a:ext>
            </a:extLst>
          </p:cNvPr>
          <p:cNvSpPr>
            <a:spLocks noGrp="1"/>
          </p:cNvSpPr>
          <p:nvPr>
            <p:ph idx="1"/>
          </p:nvPr>
        </p:nvSpPr>
        <p:spPr/>
        <p:txBody>
          <a:bodyPr/>
          <a:lstStyle/>
          <a:p>
            <a:r>
              <a:rPr lang="en-US" b="1" dirty="0"/>
              <a:t>How are we to employ our gift(s)?</a:t>
            </a:r>
          </a:p>
          <a:p>
            <a:r>
              <a:rPr lang="en-US" dirty="0"/>
              <a:t>In a manner worthy. As a “called” one. With humility, gentleness, patience, tolerance and love for your fellow brother in Christ.</a:t>
            </a:r>
          </a:p>
          <a:p>
            <a:r>
              <a:rPr lang="en-US" b="1" dirty="0"/>
              <a:t>For what purpose? </a:t>
            </a:r>
            <a:r>
              <a:rPr lang="en-US" dirty="0"/>
              <a:t>To preserve the unity of the Spirit in the bond of peace</a:t>
            </a:r>
          </a:p>
          <a:p>
            <a:r>
              <a:rPr lang="en-US" dirty="0"/>
              <a:t>Vs. 7 Grace is mentioned again in the giving of the gifts</a:t>
            </a:r>
          </a:p>
          <a:p>
            <a:r>
              <a:rPr lang="en-US" dirty="0"/>
              <a:t>“According to the measure of Christ’s gift”. </a:t>
            </a:r>
            <a:r>
              <a:rPr lang="en-US" b="1" dirty="0"/>
              <a:t>What was Christ’s gift?</a:t>
            </a:r>
          </a:p>
          <a:p>
            <a:r>
              <a:rPr lang="en-US" dirty="0"/>
              <a:t>The Holy Spirit – who works out the gift in us supernaturally</a:t>
            </a:r>
          </a:p>
          <a:p>
            <a:r>
              <a:rPr lang="en-US" b="1" dirty="0"/>
              <a:t>When do you get your gift? How was the ability to receive it brought about?</a:t>
            </a:r>
          </a:p>
          <a:p>
            <a:endParaRPr lang="en-US" dirty="0"/>
          </a:p>
        </p:txBody>
      </p:sp>
    </p:spTree>
    <p:extLst>
      <p:ext uri="{BB962C8B-B14F-4D97-AF65-F5344CB8AC3E}">
        <p14:creationId xmlns:p14="http://schemas.microsoft.com/office/powerpoint/2010/main" val="331283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A9AC1-E511-294B-03F0-C07730D080D8}"/>
              </a:ext>
            </a:extLst>
          </p:cNvPr>
          <p:cNvSpPr>
            <a:spLocks noGrp="1"/>
          </p:cNvSpPr>
          <p:nvPr>
            <p:ph type="title"/>
          </p:nvPr>
        </p:nvSpPr>
        <p:spPr/>
        <p:txBody>
          <a:bodyPr/>
          <a:lstStyle/>
          <a:p>
            <a:r>
              <a:rPr lang="en-US" dirty="0"/>
              <a:t>Ephesians 4:8-16</a:t>
            </a:r>
          </a:p>
        </p:txBody>
      </p:sp>
      <p:sp>
        <p:nvSpPr>
          <p:cNvPr id="3" name="Content Placeholder 2">
            <a:extLst>
              <a:ext uri="{FF2B5EF4-FFF2-40B4-BE49-F238E27FC236}">
                <a16:creationId xmlns:a16="http://schemas.microsoft.com/office/drawing/2014/main" id="{8148A861-8403-D024-60F3-95169946A290}"/>
              </a:ext>
            </a:extLst>
          </p:cNvPr>
          <p:cNvSpPr>
            <a:spLocks noGrp="1"/>
          </p:cNvSpPr>
          <p:nvPr>
            <p:ph idx="1"/>
          </p:nvPr>
        </p:nvSpPr>
        <p:spPr/>
        <p:txBody>
          <a:bodyPr>
            <a:normAutofit lnSpcReduction="10000"/>
          </a:bodyPr>
          <a:lstStyle/>
          <a:p>
            <a:r>
              <a:rPr lang="en-US" dirty="0"/>
              <a:t>When did Christ ascend? When did He descend?</a:t>
            </a:r>
          </a:p>
          <a:p>
            <a:r>
              <a:rPr lang="en-US" dirty="0"/>
              <a:t>Christ ascended, bringing those Old Testament believers held captive in Abraham’s bosom in the “Paradise” side, which is where He descended to, and He took them to heaven where they now reside because He made atonement for sin, once for all, at the cross.</a:t>
            </a:r>
          </a:p>
          <a:p>
            <a:r>
              <a:rPr lang="en-US" dirty="0"/>
              <a:t>What is the result? He fulfilled all things and gave gifts.</a:t>
            </a:r>
          </a:p>
          <a:p>
            <a:r>
              <a:rPr lang="en-US" dirty="0"/>
              <a:t>What is their purpose? To equip the saints for the work of service</a:t>
            </a:r>
          </a:p>
          <a:p>
            <a:r>
              <a:rPr lang="en-US" dirty="0"/>
              <a:t>To build up Christ’s body, attain the unity of the faith, become mature and grow up in Christ in love.</a:t>
            </a:r>
          </a:p>
          <a:p>
            <a:r>
              <a:rPr lang="en-US" dirty="0"/>
              <a:t>What enables you to do all that? The Word of God.</a:t>
            </a:r>
          </a:p>
        </p:txBody>
      </p:sp>
    </p:spTree>
    <p:extLst>
      <p:ext uri="{BB962C8B-B14F-4D97-AF65-F5344CB8AC3E}">
        <p14:creationId xmlns:p14="http://schemas.microsoft.com/office/powerpoint/2010/main" val="537169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35884-D217-00AF-CB80-B96477F1C55C}"/>
              </a:ext>
            </a:extLst>
          </p:cNvPr>
          <p:cNvSpPr>
            <a:spLocks noGrp="1"/>
          </p:cNvSpPr>
          <p:nvPr>
            <p:ph type="title"/>
          </p:nvPr>
        </p:nvSpPr>
        <p:spPr/>
        <p:txBody>
          <a:bodyPr/>
          <a:lstStyle/>
          <a:p>
            <a:r>
              <a:rPr lang="en-US" dirty="0"/>
              <a:t>Eph. 4:11</a:t>
            </a:r>
          </a:p>
        </p:txBody>
      </p:sp>
      <p:sp>
        <p:nvSpPr>
          <p:cNvPr id="3" name="Content Placeholder 2">
            <a:extLst>
              <a:ext uri="{FF2B5EF4-FFF2-40B4-BE49-F238E27FC236}">
                <a16:creationId xmlns:a16="http://schemas.microsoft.com/office/drawing/2014/main" id="{515B30D3-14AA-01EB-2489-8AA26FA741B9}"/>
              </a:ext>
            </a:extLst>
          </p:cNvPr>
          <p:cNvSpPr>
            <a:spLocks noGrp="1"/>
          </p:cNvSpPr>
          <p:nvPr>
            <p:ph idx="1"/>
          </p:nvPr>
        </p:nvSpPr>
        <p:spPr/>
        <p:txBody>
          <a:bodyPr/>
          <a:lstStyle/>
          <a:p>
            <a:r>
              <a:rPr lang="en-US" b="1" dirty="0"/>
              <a:t>List of gifts: </a:t>
            </a:r>
            <a:r>
              <a:rPr lang="en-US" dirty="0"/>
              <a:t>apostles, prophets, evangelists, pastors and teachers</a:t>
            </a:r>
          </a:p>
          <a:p>
            <a:r>
              <a:rPr lang="en-US" dirty="0"/>
              <a:t>“Equipping of the saints”: Complete furnishing, exact adjustment which describes how; enables, the individual parts to work together.</a:t>
            </a:r>
          </a:p>
          <a:p>
            <a:r>
              <a:rPr lang="en-US" dirty="0"/>
              <a:t>“Equipping is a continuation of Christ’s earthly ministry.”</a:t>
            </a:r>
          </a:p>
          <a:p>
            <a:r>
              <a:rPr lang="en-US" dirty="0"/>
              <a:t>“Spiritual gifts are tools to build with, not toys to play with or weapons to fight with. Let’s not emphasize the spiritual gifts SO much that we forget the fruits of the Spirit – love, joy, peace, etc. like the church at Corinth had.”      </a:t>
            </a:r>
            <a:r>
              <a:rPr lang="en-US" dirty="0" err="1"/>
              <a:t>Wiersbe</a:t>
            </a:r>
            <a:endParaRPr lang="en-US" dirty="0"/>
          </a:p>
          <a:p>
            <a:endParaRPr lang="en-US" dirty="0"/>
          </a:p>
        </p:txBody>
      </p:sp>
    </p:spTree>
    <p:extLst>
      <p:ext uri="{BB962C8B-B14F-4D97-AF65-F5344CB8AC3E}">
        <p14:creationId xmlns:p14="http://schemas.microsoft.com/office/powerpoint/2010/main" val="71484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2F3F7-2156-0D6A-51FA-2E518A10D94D}"/>
              </a:ext>
            </a:extLst>
          </p:cNvPr>
          <p:cNvSpPr>
            <a:spLocks noGrp="1"/>
          </p:cNvSpPr>
          <p:nvPr>
            <p:ph type="title"/>
          </p:nvPr>
        </p:nvSpPr>
        <p:spPr/>
        <p:txBody>
          <a:bodyPr/>
          <a:lstStyle/>
          <a:p>
            <a:r>
              <a:rPr lang="en-US" dirty="0"/>
              <a:t>Romans 12:3-8  Spiritual Gifts</a:t>
            </a:r>
          </a:p>
        </p:txBody>
      </p:sp>
      <p:sp>
        <p:nvSpPr>
          <p:cNvPr id="3" name="Content Placeholder 2">
            <a:extLst>
              <a:ext uri="{FF2B5EF4-FFF2-40B4-BE49-F238E27FC236}">
                <a16:creationId xmlns:a16="http://schemas.microsoft.com/office/drawing/2014/main" id="{AF318100-7252-520E-8CE3-83544EC2E1D6}"/>
              </a:ext>
            </a:extLst>
          </p:cNvPr>
          <p:cNvSpPr>
            <a:spLocks noGrp="1"/>
          </p:cNvSpPr>
          <p:nvPr>
            <p:ph idx="1"/>
          </p:nvPr>
        </p:nvSpPr>
        <p:spPr/>
        <p:txBody>
          <a:bodyPr>
            <a:normAutofit fontScale="92500" lnSpcReduction="10000"/>
          </a:bodyPr>
          <a:lstStyle/>
          <a:p>
            <a:r>
              <a:rPr lang="en-US" b="1" dirty="0"/>
              <a:t>AFTER</a:t>
            </a:r>
            <a:r>
              <a:rPr lang="en-US" dirty="0"/>
              <a:t> you have presented your body a living sacrifice, your mind having been transformed by being renewed….</a:t>
            </a:r>
          </a:p>
          <a:p>
            <a:r>
              <a:rPr lang="en-US" b="1" dirty="0"/>
              <a:t>Through</a:t>
            </a:r>
            <a:r>
              <a:rPr lang="en-US" dirty="0"/>
              <a:t> the grace given me…Given: spoken of God as the author of what has been received, so Paul gives authority to God as his basis for writing about gifts</a:t>
            </a:r>
          </a:p>
          <a:p>
            <a:r>
              <a:rPr lang="en-US" dirty="0"/>
              <a:t>When did you receive grace?   At salvation. So you received your gift then</a:t>
            </a:r>
          </a:p>
          <a:p>
            <a:r>
              <a:rPr lang="en-US" b="1" dirty="0"/>
              <a:t>Command: </a:t>
            </a:r>
            <a:r>
              <a:rPr lang="en-US" dirty="0"/>
              <a:t>Don’t think more highly of yourself than you ought</a:t>
            </a:r>
          </a:p>
          <a:p>
            <a:r>
              <a:rPr lang="en-US" b="1" dirty="0"/>
              <a:t>Command:</a:t>
            </a:r>
            <a:r>
              <a:rPr lang="en-US" dirty="0"/>
              <a:t> Think so as to have sound/sober judgment. Don’t think too lowly of yourself either. There is a balance.</a:t>
            </a:r>
          </a:p>
          <a:p>
            <a:r>
              <a:rPr lang="en-US" dirty="0"/>
              <a:t>As God has allotted to each a measure of faith: Do we get different amounts of faith? “Faith itself is a divine allotment, not a personal achievement.” It’s meaning suggests, “Exactly what is needed”.</a:t>
            </a:r>
          </a:p>
        </p:txBody>
      </p:sp>
    </p:spTree>
    <p:extLst>
      <p:ext uri="{BB962C8B-B14F-4D97-AF65-F5344CB8AC3E}">
        <p14:creationId xmlns:p14="http://schemas.microsoft.com/office/powerpoint/2010/main" val="410466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A3E14-79FC-B12B-BF92-261D4701927D}"/>
              </a:ext>
            </a:extLst>
          </p:cNvPr>
          <p:cNvSpPr>
            <a:spLocks noGrp="1"/>
          </p:cNvSpPr>
          <p:nvPr>
            <p:ph type="title"/>
          </p:nvPr>
        </p:nvSpPr>
        <p:spPr/>
        <p:txBody>
          <a:bodyPr/>
          <a:lstStyle/>
          <a:p>
            <a:r>
              <a:rPr lang="en-US" dirty="0"/>
              <a:t>Spiritual Gifts</a:t>
            </a:r>
          </a:p>
        </p:txBody>
      </p:sp>
      <p:sp>
        <p:nvSpPr>
          <p:cNvPr id="3" name="Content Placeholder 2">
            <a:extLst>
              <a:ext uri="{FF2B5EF4-FFF2-40B4-BE49-F238E27FC236}">
                <a16:creationId xmlns:a16="http://schemas.microsoft.com/office/drawing/2014/main" id="{30F25678-CC45-3470-81CD-649CA66EF146}"/>
              </a:ext>
            </a:extLst>
          </p:cNvPr>
          <p:cNvSpPr>
            <a:spLocks noGrp="1"/>
          </p:cNvSpPr>
          <p:nvPr>
            <p:ph idx="1"/>
          </p:nvPr>
        </p:nvSpPr>
        <p:spPr/>
        <p:txBody>
          <a:bodyPr>
            <a:normAutofit lnSpcReduction="10000"/>
          </a:bodyPr>
          <a:lstStyle/>
          <a:p>
            <a:r>
              <a:rPr lang="en-US" b="1" dirty="0"/>
              <a:t>Context:</a:t>
            </a:r>
            <a:r>
              <a:rPr lang="en-US" dirty="0"/>
              <a:t> Serving the body of Christ WITH spiritual gifts</a:t>
            </a:r>
          </a:p>
          <a:p>
            <a:r>
              <a:rPr lang="en-US" dirty="0"/>
              <a:t>Paul uses the illustration of a physical body. Why?</a:t>
            </a:r>
          </a:p>
          <a:p>
            <a:r>
              <a:rPr lang="en-US" dirty="0"/>
              <a:t>We’ve all got one! And we need every single part of it.</a:t>
            </a:r>
          </a:p>
          <a:p>
            <a:r>
              <a:rPr lang="en-US" b="1" dirty="0"/>
              <a:t>Gifts:</a:t>
            </a:r>
            <a:r>
              <a:rPr lang="en-US" dirty="0"/>
              <a:t> Charisma – spiritual endowment, miraculous faculty. The operation of grace (divine favor), a “grace-endowment” to edify the Church. Divinely empowers a believer to share God’s work with others. Spirit empowered. A variety </a:t>
            </a:r>
            <a:r>
              <a:rPr lang="en-US" b="1" dirty="0"/>
              <a:t>protects </a:t>
            </a:r>
            <a:r>
              <a:rPr lang="en-US" dirty="0"/>
              <a:t>the church from uniformity and </a:t>
            </a:r>
            <a:r>
              <a:rPr lang="en-US" b="1" dirty="0"/>
              <a:t>guards</a:t>
            </a:r>
            <a:r>
              <a:rPr lang="en-US" dirty="0"/>
              <a:t> it from division.</a:t>
            </a:r>
          </a:p>
          <a:p>
            <a:r>
              <a:rPr lang="en-US" dirty="0"/>
              <a:t>Spiritual gifts are supernatural abilities for serving Christ’s body</a:t>
            </a:r>
          </a:p>
          <a:p>
            <a:r>
              <a:rPr lang="en-US" dirty="0"/>
              <a:t>ALL believers have one, or more, but all don’t have the same function/sphere of influence</a:t>
            </a:r>
          </a:p>
          <a:p>
            <a:endParaRPr lang="en-US" dirty="0"/>
          </a:p>
        </p:txBody>
      </p:sp>
    </p:spTree>
    <p:extLst>
      <p:ext uri="{BB962C8B-B14F-4D97-AF65-F5344CB8AC3E}">
        <p14:creationId xmlns:p14="http://schemas.microsoft.com/office/powerpoint/2010/main" val="200922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3574B-92A6-3F60-D44B-3C82BAF21736}"/>
              </a:ext>
            </a:extLst>
          </p:cNvPr>
          <p:cNvSpPr>
            <a:spLocks noGrp="1"/>
          </p:cNvSpPr>
          <p:nvPr>
            <p:ph type="title"/>
          </p:nvPr>
        </p:nvSpPr>
        <p:spPr/>
        <p:txBody>
          <a:bodyPr/>
          <a:lstStyle/>
          <a:p>
            <a:r>
              <a:rPr lang="en-US" dirty="0"/>
              <a:t>How are we to use our gifts?</a:t>
            </a:r>
          </a:p>
        </p:txBody>
      </p:sp>
      <p:sp>
        <p:nvSpPr>
          <p:cNvPr id="3" name="Content Placeholder 2">
            <a:extLst>
              <a:ext uri="{FF2B5EF4-FFF2-40B4-BE49-F238E27FC236}">
                <a16:creationId xmlns:a16="http://schemas.microsoft.com/office/drawing/2014/main" id="{80C91FDD-63DA-5FD3-5495-4981B45A70C3}"/>
              </a:ext>
            </a:extLst>
          </p:cNvPr>
          <p:cNvSpPr>
            <a:spLocks noGrp="1"/>
          </p:cNvSpPr>
          <p:nvPr>
            <p:ph idx="1"/>
          </p:nvPr>
        </p:nvSpPr>
        <p:spPr/>
        <p:txBody>
          <a:bodyPr/>
          <a:lstStyle/>
          <a:p>
            <a:r>
              <a:rPr lang="en-US" b="1" dirty="0"/>
              <a:t>Prophecy:</a:t>
            </a:r>
            <a:r>
              <a:rPr lang="en-US" dirty="0"/>
              <a:t> According to the proportion of faith. MUST align with Scripture</a:t>
            </a:r>
          </a:p>
          <a:p>
            <a:r>
              <a:rPr lang="en-US" b="1" dirty="0"/>
              <a:t>Service:</a:t>
            </a:r>
            <a:r>
              <a:rPr lang="en-US" dirty="0"/>
              <a:t> Use it in serving others</a:t>
            </a:r>
          </a:p>
          <a:p>
            <a:r>
              <a:rPr lang="en-US" b="1" dirty="0"/>
              <a:t>Teaching and exhortation: </a:t>
            </a:r>
            <a:r>
              <a:rPr lang="en-US" dirty="0"/>
              <a:t>Use it in serving others</a:t>
            </a:r>
          </a:p>
          <a:p>
            <a:r>
              <a:rPr lang="en-US" b="1" dirty="0"/>
              <a:t>Giving: </a:t>
            </a:r>
            <a:r>
              <a:rPr lang="en-US" dirty="0"/>
              <a:t>with generosity</a:t>
            </a:r>
          </a:p>
          <a:p>
            <a:r>
              <a:rPr lang="en-US" b="1" dirty="0"/>
              <a:t>Leading:</a:t>
            </a:r>
            <a:r>
              <a:rPr lang="en-US" dirty="0"/>
              <a:t> with diligence/zeal</a:t>
            </a:r>
          </a:p>
          <a:p>
            <a:r>
              <a:rPr lang="en-US" b="1" dirty="0"/>
              <a:t>Mercy:</a:t>
            </a:r>
            <a:r>
              <a:rPr lang="en-US" dirty="0"/>
              <a:t> with cheerfulness</a:t>
            </a:r>
          </a:p>
          <a:p>
            <a:r>
              <a:rPr lang="en-US" dirty="0"/>
              <a:t>Spiritual gifts serve the body of Christ, supernaturally, are received at salvation and are distributed as GOD has allotted to each. HIS choice</a:t>
            </a:r>
          </a:p>
        </p:txBody>
      </p:sp>
    </p:spTree>
    <p:extLst>
      <p:ext uri="{BB962C8B-B14F-4D97-AF65-F5344CB8AC3E}">
        <p14:creationId xmlns:p14="http://schemas.microsoft.com/office/powerpoint/2010/main" val="152092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0B34C-F55F-6342-3A60-78932983BCE9}"/>
              </a:ext>
            </a:extLst>
          </p:cNvPr>
          <p:cNvSpPr>
            <a:spLocks noGrp="1"/>
          </p:cNvSpPr>
          <p:nvPr>
            <p:ph type="title"/>
          </p:nvPr>
        </p:nvSpPr>
        <p:spPr/>
        <p:txBody>
          <a:bodyPr/>
          <a:lstStyle/>
          <a:p>
            <a:r>
              <a:rPr lang="en-US" dirty="0"/>
              <a:t>I Peter 4:10-11</a:t>
            </a:r>
          </a:p>
        </p:txBody>
      </p:sp>
      <p:sp>
        <p:nvSpPr>
          <p:cNvPr id="3" name="Content Placeholder 2">
            <a:extLst>
              <a:ext uri="{FF2B5EF4-FFF2-40B4-BE49-F238E27FC236}">
                <a16:creationId xmlns:a16="http://schemas.microsoft.com/office/drawing/2014/main" id="{AD54DA8B-99E4-2BA4-8E00-AB1A10A882FC}"/>
              </a:ext>
            </a:extLst>
          </p:cNvPr>
          <p:cNvSpPr>
            <a:spLocks noGrp="1"/>
          </p:cNvSpPr>
          <p:nvPr>
            <p:ph idx="1"/>
          </p:nvPr>
        </p:nvSpPr>
        <p:spPr/>
        <p:txBody>
          <a:bodyPr>
            <a:normAutofit lnSpcReduction="10000"/>
          </a:bodyPr>
          <a:lstStyle/>
          <a:p>
            <a:r>
              <a:rPr lang="en-US" dirty="0"/>
              <a:t>Spiritual gifts here seem to be divided into two groups: Speaking &amp; Serving</a:t>
            </a:r>
          </a:p>
          <a:p>
            <a:r>
              <a:rPr lang="en-US" dirty="0"/>
              <a:t>EACH ONE, each believer, has received one</a:t>
            </a:r>
          </a:p>
          <a:p>
            <a:r>
              <a:rPr lang="en-US" dirty="0"/>
              <a:t>Peter says to employ it! Serve one another as good stewards of grace</a:t>
            </a:r>
          </a:p>
          <a:p>
            <a:r>
              <a:rPr lang="en-US" dirty="0"/>
              <a:t>If you have a speaking gift, remember that you are to speak as if you are speaking the “utterances of God”.   His Word, so handle it accurately</a:t>
            </a:r>
          </a:p>
          <a:p>
            <a:r>
              <a:rPr lang="en-US" dirty="0"/>
              <a:t>If you serve, then serve in HIS strength, not your own.</a:t>
            </a:r>
          </a:p>
          <a:p>
            <a:r>
              <a:rPr lang="en-US" b="1" dirty="0"/>
              <a:t>Result:</a:t>
            </a:r>
            <a:r>
              <a:rPr lang="en-US" dirty="0"/>
              <a:t> God is glorified.</a:t>
            </a:r>
          </a:p>
          <a:p>
            <a:r>
              <a:rPr lang="en-US" b="1" dirty="0"/>
              <a:t>Speaking gifts: </a:t>
            </a:r>
            <a:r>
              <a:rPr lang="en-US" dirty="0"/>
              <a:t>prophecy, teaching, exhortation</a:t>
            </a:r>
          </a:p>
          <a:p>
            <a:r>
              <a:rPr lang="en-US" b="1" dirty="0"/>
              <a:t>Serving gifts: </a:t>
            </a:r>
            <a:r>
              <a:rPr lang="en-US" dirty="0"/>
              <a:t>Service, giving, showing mercy</a:t>
            </a:r>
          </a:p>
        </p:txBody>
      </p:sp>
    </p:spTree>
    <p:extLst>
      <p:ext uri="{BB962C8B-B14F-4D97-AF65-F5344CB8AC3E}">
        <p14:creationId xmlns:p14="http://schemas.microsoft.com/office/powerpoint/2010/main" val="1438692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90D92-B8C1-B47E-C6EF-074FAEA89529}"/>
              </a:ext>
            </a:extLst>
          </p:cNvPr>
          <p:cNvSpPr>
            <a:spLocks noGrp="1"/>
          </p:cNvSpPr>
          <p:nvPr>
            <p:ph type="title"/>
          </p:nvPr>
        </p:nvSpPr>
        <p:spPr/>
        <p:txBody>
          <a:bodyPr/>
          <a:lstStyle/>
          <a:p>
            <a:r>
              <a:rPr lang="en-US" dirty="0"/>
              <a:t>I Corinthians 12    Spiritual Gifts</a:t>
            </a:r>
          </a:p>
        </p:txBody>
      </p:sp>
      <p:sp>
        <p:nvSpPr>
          <p:cNvPr id="3" name="Content Placeholder 2">
            <a:extLst>
              <a:ext uri="{FF2B5EF4-FFF2-40B4-BE49-F238E27FC236}">
                <a16:creationId xmlns:a16="http://schemas.microsoft.com/office/drawing/2014/main" id="{8357CC7E-D0B7-BBEF-999D-E9203403D1B2}"/>
              </a:ext>
            </a:extLst>
          </p:cNvPr>
          <p:cNvSpPr>
            <a:spLocks noGrp="1"/>
          </p:cNvSpPr>
          <p:nvPr>
            <p:ph idx="1"/>
          </p:nvPr>
        </p:nvSpPr>
        <p:spPr/>
        <p:txBody>
          <a:bodyPr/>
          <a:lstStyle/>
          <a:p>
            <a:r>
              <a:rPr lang="en-US" dirty="0"/>
              <a:t>Paul says, “ I do not want you to be unaware”, which means uninformed</a:t>
            </a:r>
          </a:p>
          <a:p>
            <a:r>
              <a:rPr lang="en-US" b="1" dirty="0"/>
              <a:t>Context: </a:t>
            </a:r>
            <a:r>
              <a:rPr lang="en-US" dirty="0"/>
              <a:t>“When you were pagans” – Corinth is surrounded by temples to pagan gods; idol worship is what they have been used to.</a:t>
            </a:r>
          </a:p>
          <a:p>
            <a:r>
              <a:rPr lang="en-US" dirty="0"/>
              <a:t>Paul MUST emphasize that there is ONE Spirit, ONE Lord, ONE God</a:t>
            </a:r>
          </a:p>
          <a:p>
            <a:r>
              <a:rPr lang="en-US" dirty="0"/>
              <a:t>Variety comes in the gifts, their ministries and effects, but NOT in God.</a:t>
            </a:r>
          </a:p>
          <a:p>
            <a:r>
              <a:rPr lang="en-US" b="1" dirty="0"/>
              <a:t>Personal:</a:t>
            </a:r>
            <a:r>
              <a:rPr lang="en-US" dirty="0"/>
              <a:t> Each one, each believer, is given a gift for the common good</a:t>
            </a:r>
          </a:p>
          <a:p>
            <a:r>
              <a:rPr lang="en-US" dirty="0"/>
              <a:t>Manifestation of the Spirit means to show or make something visible.</a:t>
            </a:r>
          </a:p>
          <a:p>
            <a:r>
              <a:rPr lang="en-US" dirty="0"/>
              <a:t>So, these gifts are to be visible in the church by serving one another for the common good. Paul is stressing the need of unity in the body of Christ.</a:t>
            </a:r>
          </a:p>
          <a:p>
            <a:endParaRPr lang="en-US" dirty="0"/>
          </a:p>
        </p:txBody>
      </p:sp>
    </p:spTree>
    <p:extLst>
      <p:ext uri="{BB962C8B-B14F-4D97-AF65-F5344CB8AC3E}">
        <p14:creationId xmlns:p14="http://schemas.microsoft.com/office/powerpoint/2010/main" val="122858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6D001-0113-B525-AA9E-99B27C7F5C92}"/>
              </a:ext>
            </a:extLst>
          </p:cNvPr>
          <p:cNvSpPr>
            <a:spLocks noGrp="1"/>
          </p:cNvSpPr>
          <p:nvPr>
            <p:ph type="title"/>
          </p:nvPr>
        </p:nvSpPr>
        <p:spPr/>
        <p:txBody>
          <a:bodyPr/>
          <a:lstStyle/>
          <a:p>
            <a:r>
              <a:rPr lang="en-US" dirty="0"/>
              <a:t>I Corinthians 12   Spiritual Gifts</a:t>
            </a:r>
          </a:p>
        </p:txBody>
      </p:sp>
      <p:sp>
        <p:nvSpPr>
          <p:cNvPr id="3" name="Content Placeholder 2">
            <a:extLst>
              <a:ext uri="{FF2B5EF4-FFF2-40B4-BE49-F238E27FC236}">
                <a16:creationId xmlns:a16="http://schemas.microsoft.com/office/drawing/2014/main" id="{80AEBDEC-8B2E-1C1E-42A5-A8539AE4FD44}"/>
              </a:ext>
            </a:extLst>
          </p:cNvPr>
          <p:cNvSpPr>
            <a:spLocks noGrp="1"/>
          </p:cNvSpPr>
          <p:nvPr>
            <p:ph idx="1"/>
          </p:nvPr>
        </p:nvSpPr>
        <p:spPr/>
        <p:txBody>
          <a:bodyPr/>
          <a:lstStyle/>
          <a:p>
            <a:r>
              <a:rPr lang="en-US" dirty="0"/>
              <a:t>Word of Wisdom/Word of Knowledge       </a:t>
            </a:r>
          </a:p>
          <a:p>
            <a:r>
              <a:rPr lang="en-US" dirty="0"/>
              <a:t>Faith, gifts of healing, effecting of miracles, prophecy, distinguishing of spirits (discernment), various kinds of tongues and their interpretation</a:t>
            </a:r>
          </a:p>
          <a:p>
            <a:r>
              <a:rPr lang="en-US" dirty="0"/>
              <a:t>The Spirit distributes all these things</a:t>
            </a:r>
          </a:p>
          <a:p>
            <a:r>
              <a:rPr lang="en-US" dirty="0"/>
              <a:t>The Spirit decides which gift is given to which believer</a:t>
            </a:r>
          </a:p>
          <a:p>
            <a:r>
              <a:rPr lang="en-US" dirty="0"/>
              <a:t>Spiritual gifts are </a:t>
            </a:r>
            <a:r>
              <a:rPr lang="en-US" b="1" dirty="0"/>
              <a:t>NOT</a:t>
            </a:r>
            <a:r>
              <a:rPr lang="en-US" dirty="0"/>
              <a:t> natural </a:t>
            </a:r>
            <a:r>
              <a:rPr lang="en-US" b="1" dirty="0"/>
              <a:t>talents </a:t>
            </a:r>
            <a:r>
              <a:rPr lang="en-US" dirty="0"/>
              <a:t>or learned </a:t>
            </a:r>
            <a:r>
              <a:rPr lang="en-US" b="1" dirty="0"/>
              <a:t>abilities</a:t>
            </a:r>
          </a:p>
          <a:p>
            <a:r>
              <a:rPr lang="en-US" b="1" dirty="0"/>
              <a:t>They are supernatural and to be used in the church, the body of Christ, in serving its members.</a:t>
            </a:r>
          </a:p>
        </p:txBody>
      </p:sp>
    </p:spTree>
    <p:extLst>
      <p:ext uri="{BB962C8B-B14F-4D97-AF65-F5344CB8AC3E}">
        <p14:creationId xmlns:p14="http://schemas.microsoft.com/office/powerpoint/2010/main" val="104106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4C8CB-EB1B-B04D-4D28-7D4BD059259A}"/>
              </a:ext>
            </a:extLst>
          </p:cNvPr>
          <p:cNvSpPr>
            <a:spLocks noGrp="1"/>
          </p:cNvSpPr>
          <p:nvPr>
            <p:ph type="title"/>
          </p:nvPr>
        </p:nvSpPr>
        <p:spPr/>
        <p:txBody>
          <a:bodyPr/>
          <a:lstStyle/>
          <a:p>
            <a:r>
              <a:rPr lang="en-US" dirty="0"/>
              <a:t>I Cor. 12:12-26</a:t>
            </a:r>
          </a:p>
        </p:txBody>
      </p:sp>
      <p:sp>
        <p:nvSpPr>
          <p:cNvPr id="3" name="Content Placeholder 2">
            <a:extLst>
              <a:ext uri="{FF2B5EF4-FFF2-40B4-BE49-F238E27FC236}">
                <a16:creationId xmlns:a16="http://schemas.microsoft.com/office/drawing/2014/main" id="{1E0FFDC5-C602-598C-D47C-4864A0045248}"/>
              </a:ext>
            </a:extLst>
          </p:cNvPr>
          <p:cNvSpPr>
            <a:spLocks noGrp="1"/>
          </p:cNvSpPr>
          <p:nvPr>
            <p:ph idx="1"/>
          </p:nvPr>
        </p:nvSpPr>
        <p:spPr/>
        <p:txBody>
          <a:bodyPr/>
          <a:lstStyle/>
          <a:p>
            <a:r>
              <a:rPr lang="en-US" dirty="0"/>
              <a:t>Physical body is used once again to illustrate his point</a:t>
            </a:r>
          </a:p>
          <a:p>
            <a:r>
              <a:rPr lang="en-US" dirty="0"/>
              <a:t>“Baptized, made to drink of one Spirit”.  When? When does the Spirit come in?</a:t>
            </a:r>
          </a:p>
          <a:p>
            <a:r>
              <a:rPr lang="en-US" dirty="0"/>
              <a:t>At salvation. So, when do you get your spiritual gift? At salvation</a:t>
            </a:r>
          </a:p>
          <a:p>
            <a:r>
              <a:rPr lang="en-US" dirty="0"/>
              <a:t>God gives the gift and places you in the body as HE desires.</a:t>
            </a:r>
          </a:p>
          <a:p>
            <a:r>
              <a:rPr lang="en-US" dirty="0"/>
              <a:t>No one has all the gifts. No one functions on his own. No division.</a:t>
            </a:r>
          </a:p>
          <a:p>
            <a:r>
              <a:rPr lang="en-US" dirty="0"/>
              <a:t>So, Romans 12:3, don’t think more highly of yourself than you ought.</a:t>
            </a:r>
          </a:p>
        </p:txBody>
      </p:sp>
    </p:spTree>
    <p:extLst>
      <p:ext uri="{BB962C8B-B14F-4D97-AF65-F5344CB8AC3E}">
        <p14:creationId xmlns:p14="http://schemas.microsoft.com/office/powerpoint/2010/main" val="331432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26FEA-644E-75E9-AE56-424B32226656}"/>
              </a:ext>
            </a:extLst>
          </p:cNvPr>
          <p:cNvSpPr>
            <a:spLocks noGrp="1"/>
          </p:cNvSpPr>
          <p:nvPr>
            <p:ph type="title"/>
          </p:nvPr>
        </p:nvSpPr>
        <p:spPr/>
        <p:txBody>
          <a:bodyPr/>
          <a:lstStyle/>
          <a:p>
            <a:r>
              <a:rPr lang="en-US" dirty="0"/>
              <a:t>I Cor. 12:27-31</a:t>
            </a:r>
          </a:p>
        </p:txBody>
      </p:sp>
      <p:sp>
        <p:nvSpPr>
          <p:cNvPr id="3" name="Content Placeholder 2">
            <a:extLst>
              <a:ext uri="{FF2B5EF4-FFF2-40B4-BE49-F238E27FC236}">
                <a16:creationId xmlns:a16="http://schemas.microsoft.com/office/drawing/2014/main" id="{3BD86449-A6E1-F6F7-5610-4195BD4460A2}"/>
              </a:ext>
            </a:extLst>
          </p:cNvPr>
          <p:cNvSpPr>
            <a:spLocks noGrp="1"/>
          </p:cNvSpPr>
          <p:nvPr>
            <p:ph idx="1"/>
          </p:nvPr>
        </p:nvSpPr>
        <p:spPr/>
        <p:txBody>
          <a:bodyPr/>
          <a:lstStyle/>
          <a:p>
            <a:r>
              <a:rPr lang="en-US" dirty="0"/>
              <a:t>There is an order: ALL are needed, but some have greater effects of influence</a:t>
            </a:r>
          </a:p>
          <a:p>
            <a:r>
              <a:rPr lang="en-US" dirty="0"/>
              <a:t>Apostles, prophets, teachers</a:t>
            </a:r>
          </a:p>
          <a:p>
            <a:r>
              <a:rPr lang="en-US" dirty="0"/>
              <a:t>Then: miracles, healings, helps, administrations, various kinds of tongues</a:t>
            </a:r>
          </a:p>
          <a:p>
            <a:r>
              <a:rPr lang="en-US" b="1" dirty="0"/>
              <a:t>Earnestly desire the greater gifts: Apostles, prophets, teachers ALL have to do with giving the Word of God which is the basis by which the body of believers grows.  This is what is meant by “greater”. ALL are needed.</a:t>
            </a:r>
          </a:p>
          <a:p>
            <a:r>
              <a:rPr lang="en-US" b="1" dirty="0"/>
              <a:t>The speaking gifts establish the body in the Word of God, which helps them to grow up in all aspects into Him who is the head, even Christ.</a:t>
            </a:r>
          </a:p>
        </p:txBody>
      </p:sp>
    </p:spTree>
    <p:extLst>
      <p:ext uri="{BB962C8B-B14F-4D97-AF65-F5344CB8AC3E}">
        <p14:creationId xmlns:p14="http://schemas.microsoft.com/office/powerpoint/2010/main" val="666020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100</TotalTime>
  <Words>1234</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 Boardroom</vt:lpstr>
      <vt:lpstr>Romans Part 4</vt:lpstr>
      <vt:lpstr>Romans 12:3-8  Spiritual Gifts</vt:lpstr>
      <vt:lpstr>Spiritual Gifts</vt:lpstr>
      <vt:lpstr>How are we to use our gifts?</vt:lpstr>
      <vt:lpstr>I Peter 4:10-11</vt:lpstr>
      <vt:lpstr>I Corinthians 12    Spiritual Gifts</vt:lpstr>
      <vt:lpstr>I Corinthians 12   Spiritual Gifts</vt:lpstr>
      <vt:lpstr>I Cor. 12:12-26</vt:lpstr>
      <vt:lpstr>I Cor. 12:27-31</vt:lpstr>
      <vt:lpstr>Ephesians 4:1-7</vt:lpstr>
      <vt:lpstr>Ephesians 4:8-16</vt:lpstr>
      <vt:lpstr>Eph. 4:11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21</cp:revision>
  <dcterms:created xsi:type="dcterms:W3CDTF">2025-09-24T12:18:14Z</dcterms:created>
  <dcterms:modified xsi:type="dcterms:W3CDTF">2025-09-24T15:11:51Z</dcterms:modified>
</cp:coreProperties>
</file>