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8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51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8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71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61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21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8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8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99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0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4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7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0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0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7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3A9A9FF-1C86-4BA4-8D0B-981D1C6030B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C083D4E-B37E-44A5-8FB3-12101D4B7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3985C-EDFB-E192-BEFA-729D396CDF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Romans Part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6CB43-135C-4BA2-7EF6-AB22C1C499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</p:spTree>
    <p:extLst>
      <p:ext uri="{BB962C8B-B14F-4D97-AF65-F5344CB8AC3E}">
        <p14:creationId xmlns:p14="http://schemas.microsoft.com/office/powerpoint/2010/main" val="192550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E396-F9C6-9408-CCDE-3475A6AB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A98BE-4D94-2C13-C4C2-AB551CF75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“therefore” there for?</a:t>
            </a:r>
          </a:p>
          <a:p>
            <a:r>
              <a:rPr lang="en-US" b="1" dirty="0"/>
              <a:t>Romans 1-11 ARE the mercies of God</a:t>
            </a:r>
          </a:p>
          <a:p>
            <a:r>
              <a:rPr lang="en-US" dirty="0"/>
              <a:t>Chp. 1 Salvation to all who believe</a:t>
            </a:r>
          </a:p>
          <a:p>
            <a:r>
              <a:rPr lang="en-US" dirty="0"/>
              <a:t>Chp. 2 I have an impartial judge</a:t>
            </a:r>
          </a:p>
          <a:p>
            <a:r>
              <a:rPr lang="en-US" dirty="0"/>
              <a:t>Chp. 3 I am righteous through faith in Christ</a:t>
            </a:r>
          </a:p>
          <a:p>
            <a:r>
              <a:rPr lang="en-US" dirty="0"/>
              <a:t>Chp. 4 God gave Abraham as an example for ME</a:t>
            </a:r>
          </a:p>
          <a:p>
            <a:r>
              <a:rPr lang="en-US" dirty="0"/>
              <a:t>Chp. 5 I have Peace with God through Christ instead of wrath</a:t>
            </a:r>
          </a:p>
        </p:txBody>
      </p:sp>
    </p:spTree>
    <p:extLst>
      <p:ext uri="{BB962C8B-B14F-4D97-AF65-F5344CB8AC3E}">
        <p14:creationId xmlns:p14="http://schemas.microsoft.com/office/powerpoint/2010/main" val="398461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7AE9-0B78-AD39-2457-DD9D306AE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84276-FF3B-4D2C-9BFD-D153E7FB3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Chp. 6 Sin is no longer my master</a:t>
            </a:r>
          </a:p>
          <a:p>
            <a:r>
              <a:rPr lang="en-US" dirty="0"/>
              <a:t>Chp. 7 Jesus set me free!</a:t>
            </a:r>
          </a:p>
          <a:p>
            <a:r>
              <a:rPr lang="en-US" dirty="0"/>
              <a:t>Chp. 8 NO condemnation – though I deserve death</a:t>
            </a:r>
          </a:p>
          <a:p>
            <a:r>
              <a:rPr lang="en-US" dirty="0"/>
              <a:t>Chp. 9 My salvation depends on God – not me</a:t>
            </a:r>
          </a:p>
          <a:p>
            <a:r>
              <a:rPr lang="en-US" dirty="0"/>
              <a:t>Chp. 10 Christ has come! He is here and indwells me</a:t>
            </a:r>
          </a:p>
          <a:p>
            <a:r>
              <a:rPr lang="en-US" dirty="0"/>
              <a:t>Chp. 11 All things are from Him, to Him and through Him</a:t>
            </a:r>
          </a:p>
          <a:p>
            <a:r>
              <a:rPr lang="en-US" dirty="0"/>
              <a:t>Therefore, because of ALL of this…</a:t>
            </a:r>
          </a:p>
          <a:p>
            <a:r>
              <a:rPr lang="en-US" dirty="0"/>
              <a:t>Present your bodies a living, holy, acceptable sacrifice to God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91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17C8E-712F-F1B1-A628-515E1114F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D1C54-8D48-108F-70ED-179DAD070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“Present” in Romans 6:12-13  (remember Susan’s bow? Violin?)</a:t>
            </a:r>
          </a:p>
          <a:p>
            <a:r>
              <a:rPr lang="en-US" dirty="0"/>
              <a:t>Acceptable: “</a:t>
            </a:r>
            <a:r>
              <a:rPr lang="en-US" dirty="0" err="1"/>
              <a:t>euarestes</a:t>
            </a:r>
            <a:r>
              <a:rPr lang="en-US" dirty="0"/>
              <a:t>” – well-pleasing BECAUSE it is fully acceptable</a:t>
            </a:r>
          </a:p>
          <a:p>
            <a:r>
              <a:rPr lang="en-US" dirty="0"/>
              <a:t>Hebrews tells us we are acceptable “by divine enabling through the high-priestly mediation of the Son” We are now priests</a:t>
            </a:r>
          </a:p>
          <a:p>
            <a:r>
              <a:rPr lang="en-US" b="1" dirty="0"/>
              <a:t>Heb. 13:15 </a:t>
            </a:r>
            <a:r>
              <a:rPr lang="en-US" dirty="0"/>
              <a:t>Through Him then, let us continually offer up a sacrifice of praise to God, that is, the fruit of lips that </a:t>
            </a:r>
            <a:r>
              <a:rPr lang="en-US" b="1" dirty="0"/>
              <a:t>give thanks </a:t>
            </a:r>
            <a:r>
              <a:rPr lang="en-US" dirty="0"/>
              <a:t>to His name.</a:t>
            </a:r>
          </a:p>
          <a:p>
            <a:r>
              <a:rPr lang="en-US" dirty="0"/>
              <a:t>How does this fit with our theme: The just shall live by faith?</a:t>
            </a:r>
          </a:p>
          <a:p>
            <a:r>
              <a:rPr lang="en-US" dirty="0"/>
              <a:t>Your spiritual service of worship – giving of one’s life to do what He wants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8495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0796E-B8B7-E7DF-B958-720D74779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45554-D796-E9BC-175B-9312A8EC5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be conformed to this world: command/imperative</a:t>
            </a:r>
          </a:p>
          <a:p>
            <a:r>
              <a:rPr lang="en-US" dirty="0"/>
              <a:t>“Conformed”: </a:t>
            </a:r>
            <a:r>
              <a:rPr lang="en-US" dirty="0" err="1"/>
              <a:t>suschematizo</a:t>
            </a:r>
            <a:r>
              <a:rPr lang="en-US" dirty="0"/>
              <a:t> – to fashion alike, conform to the same pattern. Depicts the outward act of taking on a shape that mirrors an existing model. Exterior alignment . An ongoing, conscious choice regarding one’s visible conduct. </a:t>
            </a:r>
          </a:p>
          <a:p>
            <a:r>
              <a:rPr lang="en-US" dirty="0"/>
              <a:t>Paul contrasts surface conformity with inner metamorphosis wrought by divine renewal.</a:t>
            </a:r>
          </a:p>
          <a:p>
            <a:r>
              <a:rPr lang="en-US" dirty="0"/>
              <a:t>Do NOT take on the shape, custom or pattern of this “world”</a:t>
            </a:r>
          </a:p>
          <a:p>
            <a:r>
              <a:rPr lang="en-US" dirty="0"/>
              <a:t>Ajon: the present world, with its cares, temptations, and desires; the idea of evil both moral &amp; physical, being everywhere implied.    Zod.</a:t>
            </a:r>
          </a:p>
        </p:txBody>
      </p:sp>
    </p:spTree>
    <p:extLst>
      <p:ext uri="{BB962C8B-B14F-4D97-AF65-F5344CB8AC3E}">
        <p14:creationId xmlns:p14="http://schemas.microsoft.com/office/powerpoint/2010/main" val="285948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DB731-90B3-E883-68EB-E160F506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2ADA6-3905-0DAF-4998-9D1416D82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this “not conforming to this present age” fit with presenting your body as a living sacrifice?</a:t>
            </a:r>
          </a:p>
          <a:p>
            <a:r>
              <a:rPr lang="en-US" dirty="0"/>
              <a:t>If someone says, “I got saved when I was a child. I’m good with the Man upstairs”, is that their “fire insurance”? Is that all  there is to the gospel?</a:t>
            </a:r>
          </a:p>
          <a:p>
            <a:r>
              <a:rPr lang="en-US" dirty="0"/>
              <a:t>Paul says to be “transformed by the renewing of your mind”.</a:t>
            </a:r>
          </a:p>
          <a:p>
            <a:r>
              <a:rPr lang="en-US" dirty="0"/>
              <a:t>Transformed: </a:t>
            </a:r>
            <a:r>
              <a:rPr lang="en-US" dirty="0" err="1"/>
              <a:t>metamorpho</a:t>
            </a:r>
            <a:r>
              <a:rPr lang="en-US" dirty="0"/>
              <a:t> – to change form, transformed after being with. Transfigured, to change into another form, “reproduce the same image”. Change of moral character for the better. Change from an inward reality, never a mere </a:t>
            </a:r>
            <a:r>
              <a:rPr lang="en-US" b="1" dirty="0"/>
              <a:t>external</a:t>
            </a:r>
            <a:r>
              <a:rPr lang="en-US" dirty="0"/>
              <a:t> disguise. The change envisaged is present and continuous, effected by the Spirit through Scripture saturated thinking.</a:t>
            </a:r>
          </a:p>
        </p:txBody>
      </p:sp>
    </p:spTree>
    <p:extLst>
      <p:ext uri="{BB962C8B-B14F-4D97-AF65-F5344CB8AC3E}">
        <p14:creationId xmlns:p14="http://schemas.microsoft.com/office/powerpoint/2010/main" val="412147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6F73-B5E3-44CD-E42C-5DE29DC0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12:1-2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19C76-D4C5-195D-86AA-B0ADE8EE3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“Doctrinal soundness shapes moral transformation”.</a:t>
            </a:r>
          </a:p>
          <a:p>
            <a:r>
              <a:rPr lang="en-US" dirty="0"/>
              <a:t>By studying the Word, discussing it with others who are doing the same and by applying what the Spirit has revealed to you in your study, in your daily lives.</a:t>
            </a:r>
          </a:p>
          <a:p>
            <a:r>
              <a:rPr lang="en-US" b="1" dirty="0"/>
              <a:t>2 Cor. 3:18 </a:t>
            </a:r>
            <a:r>
              <a:rPr lang="en-US" dirty="0"/>
              <a:t>Believers are being transformed into Christ’s image by the Spirit</a:t>
            </a:r>
          </a:p>
          <a:p>
            <a:r>
              <a:rPr lang="en-US" dirty="0"/>
              <a:t>WHY be transformed?</a:t>
            </a:r>
          </a:p>
          <a:p>
            <a:r>
              <a:rPr lang="en-US" dirty="0"/>
              <a:t>In order to prove what the will of God is: good, acceptable, perfect</a:t>
            </a:r>
          </a:p>
          <a:p>
            <a:r>
              <a:rPr lang="en-US" dirty="0"/>
              <a:t>How do verses 1 and 2 fit together?</a:t>
            </a:r>
          </a:p>
        </p:txBody>
      </p:sp>
    </p:spTree>
    <p:extLst>
      <p:ext uri="{BB962C8B-B14F-4D97-AF65-F5344CB8AC3E}">
        <p14:creationId xmlns:p14="http://schemas.microsoft.com/office/powerpoint/2010/main" val="424415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856C-4B74-E902-E8F3-D69C65AE4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IF							THEN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78A81-5233-6008-9927-A76FDE425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IF: one presents his body as a sacrifice – surrenders His life to Christ</a:t>
            </a:r>
          </a:p>
          <a:p>
            <a:r>
              <a:rPr lang="en-US" dirty="0"/>
              <a:t>IF: one changes the way he thinks – not the world’s thoughts but God’s</a:t>
            </a:r>
          </a:p>
          <a:p>
            <a:r>
              <a:rPr lang="en-US" dirty="0"/>
              <a:t>THEN: he will know the will of God and do it</a:t>
            </a:r>
          </a:p>
          <a:p>
            <a:r>
              <a:rPr lang="en-US" dirty="0"/>
              <a:t>HOW does one find/know/live out the will of God?</a:t>
            </a:r>
          </a:p>
          <a:p>
            <a:r>
              <a:rPr lang="en-US" dirty="0"/>
              <a:t>By DOING what He says. By BELIEVING His word. By having your mind transformed by Holy Spirit who indwells every believer, guiding and directing him in all his ways.</a:t>
            </a:r>
          </a:p>
          <a:p>
            <a:r>
              <a:rPr lang="en-US" dirty="0"/>
              <a:t>The will of God is NOT a mystery: it is simply taking God at His Word and living according 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5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119C3-32DE-35E9-24C1-A623DDB3B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12:3-21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8B89C-D52E-52AA-20D0-AE9AF5AA7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 not think more highly of yourself than you ought.</a:t>
            </a:r>
          </a:p>
          <a:p>
            <a:r>
              <a:rPr lang="en-US" b="1" dirty="0"/>
              <a:t>12:4-8 </a:t>
            </a:r>
            <a:r>
              <a:rPr lang="en-US" dirty="0"/>
              <a:t> Spiritual gifts listed </a:t>
            </a:r>
          </a:p>
          <a:p>
            <a:r>
              <a:rPr lang="en-US" b="1" dirty="0"/>
              <a:t>12:9-21</a:t>
            </a:r>
            <a:r>
              <a:rPr lang="en-US" dirty="0"/>
              <a:t>   A list of imperatives for the believer</a:t>
            </a:r>
          </a:p>
          <a:p>
            <a:r>
              <a:rPr lang="en-US" b="1" dirty="0"/>
              <a:t>12:20 </a:t>
            </a:r>
            <a:r>
              <a:rPr lang="en-US" dirty="0"/>
              <a:t>….in doing so you will heap burning coals on his head?????</a:t>
            </a:r>
          </a:p>
          <a:p>
            <a:r>
              <a:rPr lang="en-US" dirty="0"/>
              <a:t>Quotes from </a:t>
            </a:r>
            <a:r>
              <a:rPr lang="en-US" dirty="0" err="1"/>
              <a:t>Wiersbe</a:t>
            </a:r>
            <a:endParaRPr lang="en-US" dirty="0"/>
          </a:p>
          <a:p>
            <a:r>
              <a:rPr lang="en-US" dirty="0"/>
              <a:t>“What we believe helps to determine how we behave.”  </a:t>
            </a:r>
          </a:p>
          <a:p>
            <a:r>
              <a:rPr lang="en-US" dirty="0"/>
              <a:t>“The world wants to change your mind, so it exerts pressure from without. But the Holy Spirit changes your mind by releasing power from within.”</a:t>
            </a:r>
          </a:p>
          <a:p>
            <a:r>
              <a:rPr lang="en-US" dirty="0"/>
              <a:t>“Your mind controls your body, and your will controls your mind.”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4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63</TotalTime>
  <Words>826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Romans Part 4</vt:lpstr>
      <vt:lpstr>Romans 12:1</vt:lpstr>
      <vt:lpstr>Romans 12:1</vt:lpstr>
      <vt:lpstr>Romans 12:1</vt:lpstr>
      <vt:lpstr>Romans 12:2</vt:lpstr>
      <vt:lpstr>Romans 12:2</vt:lpstr>
      <vt:lpstr>Romans 12:1-2</vt:lpstr>
      <vt:lpstr>  IF       THEN</vt:lpstr>
      <vt:lpstr>Romans 12:3-21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12</cp:revision>
  <dcterms:created xsi:type="dcterms:W3CDTF">2025-09-16T20:08:52Z</dcterms:created>
  <dcterms:modified xsi:type="dcterms:W3CDTF">2025-09-18T12:12:53Z</dcterms:modified>
</cp:coreProperties>
</file>