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86" d="100"/>
          <a:sy n="86" d="100"/>
        </p:scale>
        <p:origin x="562" y="-28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65F24DED-762B-4512-B9E4-0A40F6A31F64}" type="datetimeFigureOut">
              <a:rPr lang="en-US" smtClean="0"/>
              <a:t>9/3/2025</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B390AEA7-C419-46A5-991E-3B71B36D2B6E}" type="slidenum">
              <a:rPr lang="en-US" smtClean="0"/>
              <a:t>‹#›</a:t>
            </a:fld>
            <a:endParaRPr lang="en-US"/>
          </a:p>
        </p:txBody>
      </p:sp>
    </p:spTree>
    <p:extLst>
      <p:ext uri="{BB962C8B-B14F-4D97-AF65-F5344CB8AC3E}">
        <p14:creationId xmlns:p14="http://schemas.microsoft.com/office/powerpoint/2010/main" val="5848324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F24DED-762B-4512-B9E4-0A40F6A31F64}" type="datetimeFigureOut">
              <a:rPr lang="en-US" smtClean="0"/>
              <a:t>9/3/2025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390AEA7-C419-46A5-991E-3B71B36D2B6E}" type="slidenum">
              <a:rPr lang="en-US" smtClean="0"/>
              <a:t>‹#›</a:t>
            </a:fld>
            <a:endParaRPr lang="en-US"/>
          </a:p>
        </p:txBody>
      </p:sp>
    </p:spTree>
    <p:extLst>
      <p:ext uri="{BB962C8B-B14F-4D97-AF65-F5344CB8AC3E}">
        <p14:creationId xmlns:p14="http://schemas.microsoft.com/office/powerpoint/2010/main" val="2729814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5F24DED-762B-4512-B9E4-0A40F6A31F64}"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390AEA7-C419-46A5-991E-3B71B36D2B6E}" type="slidenum">
              <a:rPr lang="en-US" smtClean="0"/>
              <a:t>‹#›</a:t>
            </a:fld>
            <a:endParaRPr lang="en-US"/>
          </a:p>
        </p:txBody>
      </p:sp>
    </p:spTree>
    <p:extLst>
      <p:ext uri="{BB962C8B-B14F-4D97-AF65-F5344CB8AC3E}">
        <p14:creationId xmlns:p14="http://schemas.microsoft.com/office/powerpoint/2010/main" val="7953398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5F24DED-762B-4512-B9E4-0A40F6A31F64}"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390AEA7-C419-46A5-991E-3B71B36D2B6E}" type="slidenum">
              <a:rPr lang="en-US" smtClean="0"/>
              <a:t>‹#›</a:t>
            </a:fld>
            <a:endParaRPr lang="en-US"/>
          </a:p>
        </p:txBody>
      </p:sp>
    </p:spTree>
    <p:extLst>
      <p:ext uri="{BB962C8B-B14F-4D97-AF65-F5344CB8AC3E}">
        <p14:creationId xmlns:p14="http://schemas.microsoft.com/office/powerpoint/2010/main" val="40468042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F24DED-762B-4512-B9E4-0A40F6A31F64}"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390AEA7-C419-46A5-991E-3B71B36D2B6E}" type="slidenum">
              <a:rPr lang="en-US" smtClean="0"/>
              <a:t>‹#›</a:t>
            </a:fld>
            <a:endParaRPr lang="en-US"/>
          </a:p>
        </p:txBody>
      </p:sp>
    </p:spTree>
    <p:extLst>
      <p:ext uri="{BB962C8B-B14F-4D97-AF65-F5344CB8AC3E}">
        <p14:creationId xmlns:p14="http://schemas.microsoft.com/office/powerpoint/2010/main" val="6882638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5F24DED-762B-4512-B9E4-0A40F6A31F64}" type="datetimeFigureOut">
              <a:rPr lang="en-US" smtClean="0"/>
              <a:t>9/3/2025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90AEA7-C419-46A5-991E-3B71B36D2B6E}" type="slidenum">
              <a:rPr lang="en-US" smtClean="0"/>
              <a:t>‹#›</a:t>
            </a:fld>
            <a:endParaRPr lang="en-US"/>
          </a:p>
        </p:txBody>
      </p:sp>
    </p:spTree>
    <p:extLst>
      <p:ext uri="{BB962C8B-B14F-4D97-AF65-F5344CB8AC3E}">
        <p14:creationId xmlns:p14="http://schemas.microsoft.com/office/powerpoint/2010/main" val="33813176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5F24DED-762B-4512-B9E4-0A40F6A31F64}" type="datetimeFigureOut">
              <a:rPr lang="en-US" smtClean="0"/>
              <a:t>9/3/2025</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B390AEA7-C419-46A5-991E-3B71B36D2B6E}" type="slidenum">
              <a:rPr lang="en-US" smtClean="0"/>
              <a:t>‹#›</a:t>
            </a:fld>
            <a:endParaRPr lang="en-US"/>
          </a:p>
        </p:txBody>
      </p:sp>
    </p:spTree>
    <p:extLst>
      <p:ext uri="{BB962C8B-B14F-4D97-AF65-F5344CB8AC3E}">
        <p14:creationId xmlns:p14="http://schemas.microsoft.com/office/powerpoint/2010/main" val="38802692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65F24DED-762B-4512-B9E4-0A40F6A31F64}"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90AEA7-C419-46A5-991E-3B71B36D2B6E}" type="slidenum">
              <a:rPr lang="en-US" smtClean="0"/>
              <a:t>‹#›</a:t>
            </a:fld>
            <a:endParaRPr lang="en-US"/>
          </a:p>
        </p:txBody>
      </p:sp>
    </p:spTree>
    <p:extLst>
      <p:ext uri="{BB962C8B-B14F-4D97-AF65-F5344CB8AC3E}">
        <p14:creationId xmlns:p14="http://schemas.microsoft.com/office/powerpoint/2010/main" val="8756363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65F24DED-762B-4512-B9E4-0A40F6A31F64}"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390AEA7-C419-46A5-991E-3B71B36D2B6E}" type="slidenum">
              <a:rPr lang="en-US" smtClean="0"/>
              <a:t>‹#›</a:t>
            </a:fld>
            <a:endParaRPr lang="en-US"/>
          </a:p>
        </p:txBody>
      </p:sp>
    </p:spTree>
    <p:extLst>
      <p:ext uri="{BB962C8B-B14F-4D97-AF65-F5344CB8AC3E}">
        <p14:creationId xmlns:p14="http://schemas.microsoft.com/office/powerpoint/2010/main" val="4216354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F24DED-762B-4512-B9E4-0A40F6A31F64}"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90AEA7-C419-46A5-991E-3B71B36D2B6E}" type="slidenum">
              <a:rPr lang="en-US" smtClean="0"/>
              <a:t>‹#›</a:t>
            </a:fld>
            <a:endParaRPr lang="en-US"/>
          </a:p>
        </p:txBody>
      </p:sp>
    </p:spTree>
    <p:extLst>
      <p:ext uri="{BB962C8B-B14F-4D97-AF65-F5344CB8AC3E}">
        <p14:creationId xmlns:p14="http://schemas.microsoft.com/office/powerpoint/2010/main" val="4095045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F24DED-762B-4512-B9E4-0A40F6A31F64}" type="datetimeFigureOut">
              <a:rPr lang="en-US" smtClean="0"/>
              <a:t>9/3/2025</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390AEA7-C419-46A5-991E-3B71B36D2B6E}" type="slidenum">
              <a:rPr lang="en-US" smtClean="0"/>
              <a:t>‹#›</a:t>
            </a:fld>
            <a:endParaRPr lang="en-US"/>
          </a:p>
        </p:txBody>
      </p:sp>
    </p:spTree>
    <p:extLst>
      <p:ext uri="{BB962C8B-B14F-4D97-AF65-F5344CB8AC3E}">
        <p14:creationId xmlns:p14="http://schemas.microsoft.com/office/powerpoint/2010/main" val="1628553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5F24DED-762B-4512-B9E4-0A40F6A31F64}" type="datetimeFigureOut">
              <a:rPr lang="en-US" smtClean="0"/>
              <a:t>9/3/2025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90AEA7-C419-46A5-991E-3B71B36D2B6E}" type="slidenum">
              <a:rPr lang="en-US" smtClean="0"/>
              <a:t>‹#›</a:t>
            </a:fld>
            <a:endParaRPr lang="en-US"/>
          </a:p>
        </p:txBody>
      </p:sp>
    </p:spTree>
    <p:extLst>
      <p:ext uri="{BB962C8B-B14F-4D97-AF65-F5344CB8AC3E}">
        <p14:creationId xmlns:p14="http://schemas.microsoft.com/office/powerpoint/2010/main" val="3585813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5F24DED-762B-4512-B9E4-0A40F6A31F64}" type="datetimeFigureOut">
              <a:rPr lang="en-US" smtClean="0"/>
              <a:t>9/3/2025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90AEA7-C419-46A5-991E-3B71B36D2B6E}" type="slidenum">
              <a:rPr lang="en-US" smtClean="0"/>
              <a:t>‹#›</a:t>
            </a:fld>
            <a:endParaRPr lang="en-US"/>
          </a:p>
        </p:txBody>
      </p:sp>
    </p:spTree>
    <p:extLst>
      <p:ext uri="{BB962C8B-B14F-4D97-AF65-F5344CB8AC3E}">
        <p14:creationId xmlns:p14="http://schemas.microsoft.com/office/powerpoint/2010/main" val="2298777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5F24DED-762B-4512-B9E4-0A40F6A31F64}" type="datetimeFigureOut">
              <a:rPr lang="en-US" smtClean="0"/>
              <a:t>9/3/2025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90AEA7-C419-46A5-991E-3B71B36D2B6E}" type="slidenum">
              <a:rPr lang="en-US" smtClean="0"/>
              <a:t>‹#›</a:t>
            </a:fld>
            <a:endParaRPr lang="en-US"/>
          </a:p>
        </p:txBody>
      </p:sp>
    </p:spTree>
    <p:extLst>
      <p:ext uri="{BB962C8B-B14F-4D97-AF65-F5344CB8AC3E}">
        <p14:creationId xmlns:p14="http://schemas.microsoft.com/office/powerpoint/2010/main" val="3566012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F24DED-762B-4512-B9E4-0A40F6A31F64}" type="datetimeFigureOut">
              <a:rPr lang="en-US" smtClean="0"/>
              <a:t>9/3/2025</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B390AEA7-C419-46A5-991E-3B71B36D2B6E}" type="slidenum">
              <a:rPr lang="en-US" smtClean="0"/>
              <a:t>‹#›</a:t>
            </a:fld>
            <a:endParaRPr lang="en-US"/>
          </a:p>
        </p:txBody>
      </p:sp>
    </p:spTree>
    <p:extLst>
      <p:ext uri="{BB962C8B-B14F-4D97-AF65-F5344CB8AC3E}">
        <p14:creationId xmlns:p14="http://schemas.microsoft.com/office/powerpoint/2010/main" val="585623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F24DED-762B-4512-B9E4-0A40F6A31F64}" type="datetimeFigureOut">
              <a:rPr lang="en-US" smtClean="0"/>
              <a:t>9/3/2025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390AEA7-C419-46A5-991E-3B71B36D2B6E}" type="slidenum">
              <a:rPr lang="en-US" smtClean="0"/>
              <a:t>‹#›</a:t>
            </a:fld>
            <a:endParaRPr lang="en-US"/>
          </a:p>
        </p:txBody>
      </p:sp>
    </p:spTree>
    <p:extLst>
      <p:ext uri="{BB962C8B-B14F-4D97-AF65-F5344CB8AC3E}">
        <p14:creationId xmlns:p14="http://schemas.microsoft.com/office/powerpoint/2010/main" val="3850802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F24DED-762B-4512-B9E4-0A40F6A31F64}" type="datetimeFigureOut">
              <a:rPr lang="en-US" smtClean="0"/>
              <a:t>9/3/2025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390AEA7-C419-46A5-991E-3B71B36D2B6E}" type="slidenum">
              <a:rPr lang="en-US" smtClean="0"/>
              <a:t>‹#›</a:t>
            </a:fld>
            <a:endParaRPr lang="en-US"/>
          </a:p>
        </p:txBody>
      </p:sp>
    </p:spTree>
    <p:extLst>
      <p:ext uri="{BB962C8B-B14F-4D97-AF65-F5344CB8AC3E}">
        <p14:creationId xmlns:p14="http://schemas.microsoft.com/office/powerpoint/2010/main" val="3755721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65F24DED-762B-4512-B9E4-0A40F6A31F64}" type="datetimeFigureOut">
              <a:rPr lang="en-US" smtClean="0"/>
              <a:t>9/3/2025</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B390AEA7-C419-46A5-991E-3B71B36D2B6E}" type="slidenum">
              <a:rPr lang="en-US" smtClean="0"/>
              <a:t>‹#›</a:t>
            </a:fld>
            <a:endParaRPr lang="en-US"/>
          </a:p>
        </p:txBody>
      </p:sp>
    </p:spTree>
    <p:extLst>
      <p:ext uri="{BB962C8B-B14F-4D97-AF65-F5344CB8AC3E}">
        <p14:creationId xmlns:p14="http://schemas.microsoft.com/office/powerpoint/2010/main" val="19528482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2948E-D806-B23C-C329-B27B53F26A93}"/>
              </a:ext>
            </a:extLst>
          </p:cNvPr>
          <p:cNvSpPr>
            <a:spLocks noGrp="1"/>
          </p:cNvSpPr>
          <p:nvPr>
            <p:ph type="ctrTitle"/>
          </p:nvPr>
        </p:nvSpPr>
        <p:spPr/>
        <p:txBody>
          <a:bodyPr/>
          <a:lstStyle/>
          <a:p>
            <a:r>
              <a:rPr lang="en-US" dirty="0"/>
              <a:t>Romans Part 4</a:t>
            </a:r>
          </a:p>
        </p:txBody>
      </p:sp>
      <p:sp>
        <p:nvSpPr>
          <p:cNvPr id="3" name="Subtitle 2">
            <a:extLst>
              <a:ext uri="{FF2B5EF4-FFF2-40B4-BE49-F238E27FC236}">
                <a16:creationId xmlns:a16="http://schemas.microsoft.com/office/drawing/2014/main" id="{7BF30CD0-BDF3-7E08-B629-7091FCBBC6A4}"/>
              </a:ext>
            </a:extLst>
          </p:cNvPr>
          <p:cNvSpPr>
            <a:spLocks noGrp="1"/>
          </p:cNvSpPr>
          <p:nvPr>
            <p:ph type="subTitle" idx="1"/>
          </p:nvPr>
        </p:nvSpPr>
        <p:spPr/>
        <p:txBody>
          <a:bodyPr/>
          <a:lstStyle/>
          <a:p>
            <a:r>
              <a:rPr lang="en-US" dirty="0"/>
              <a:t>Lesson 1</a:t>
            </a:r>
          </a:p>
        </p:txBody>
      </p:sp>
    </p:spTree>
    <p:extLst>
      <p:ext uri="{BB962C8B-B14F-4D97-AF65-F5344CB8AC3E}">
        <p14:creationId xmlns:p14="http://schemas.microsoft.com/office/powerpoint/2010/main" val="3006504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FD2DC-1056-591F-54A8-B772B7D4A58C}"/>
              </a:ext>
            </a:extLst>
          </p:cNvPr>
          <p:cNvSpPr>
            <a:spLocks noGrp="1"/>
          </p:cNvSpPr>
          <p:nvPr>
            <p:ph type="title"/>
          </p:nvPr>
        </p:nvSpPr>
        <p:spPr/>
        <p:txBody>
          <a:bodyPr/>
          <a:lstStyle/>
          <a:p>
            <a:r>
              <a:rPr lang="en-US" dirty="0"/>
              <a:t>Romans 8</a:t>
            </a:r>
          </a:p>
        </p:txBody>
      </p:sp>
      <p:sp>
        <p:nvSpPr>
          <p:cNvPr id="3" name="Content Placeholder 2">
            <a:extLst>
              <a:ext uri="{FF2B5EF4-FFF2-40B4-BE49-F238E27FC236}">
                <a16:creationId xmlns:a16="http://schemas.microsoft.com/office/drawing/2014/main" id="{C52CF8EE-F990-DDE5-8553-5D14C663CF96}"/>
              </a:ext>
            </a:extLst>
          </p:cNvPr>
          <p:cNvSpPr>
            <a:spLocks noGrp="1"/>
          </p:cNvSpPr>
          <p:nvPr>
            <p:ph idx="1"/>
          </p:nvPr>
        </p:nvSpPr>
        <p:spPr/>
        <p:txBody>
          <a:bodyPr/>
          <a:lstStyle/>
          <a:p>
            <a:r>
              <a:rPr lang="en-US" b="1" dirty="0"/>
              <a:t>8:1 </a:t>
            </a:r>
            <a:r>
              <a:rPr lang="en-US" dirty="0"/>
              <a:t>There is therefore, NO condemnation for those who are in Christ Jesus</a:t>
            </a:r>
          </a:p>
          <a:p>
            <a:r>
              <a:rPr lang="en-US" dirty="0"/>
              <a:t>Contrasts the flesh and the Spirit, life and death, spirit of slavery, spirit of adoption, peace and condemnation</a:t>
            </a:r>
          </a:p>
          <a:p>
            <a:r>
              <a:rPr lang="en-US" dirty="0"/>
              <a:t>To “walk according to” means to be under the dominion of</a:t>
            </a:r>
          </a:p>
          <a:p>
            <a:r>
              <a:rPr lang="en-US" dirty="0"/>
              <a:t>Vs. 19-20 describe Creation longing, waiting eagerly for the revealing of the sons of God – US</a:t>
            </a:r>
          </a:p>
          <a:p>
            <a:r>
              <a:rPr lang="en-US" dirty="0"/>
              <a:t>Creator God allowed His creation to be subjected to futility. IT WAS NOT ALWAYS SO!!!!</a:t>
            </a:r>
          </a:p>
          <a:p>
            <a:r>
              <a:rPr lang="en-US" b="1" dirty="0"/>
              <a:t>Theme: No Condemnation     Alive in the Spirit</a:t>
            </a:r>
          </a:p>
        </p:txBody>
      </p:sp>
    </p:spTree>
    <p:extLst>
      <p:ext uri="{BB962C8B-B14F-4D97-AF65-F5344CB8AC3E}">
        <p14:creationId xmlns:p14="http://schemas.microsoft.com/office/powerpoint/2010/main" val="1668074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CC193-5F4A-99DA-1AFB-3494CE035B1D}"/>
              </a:ext>
            </a:extLst>
          </p:cNvPr>
          <p:cNvSpPr>
            <a:spLocks noGrp="1"/>
          </p:cNvSpPr>
          <p:nvPr>
            <p:ph type="title"/>
          </p:nvPr>
        </p:nvSpPr>
        <p:spPr/>
        <p:txBody>
          <a:bodyPr/>
          <a:lstStyle/>
          <a:p>
            <a:r>
              <a:rPr lang="en-US" dirty="0"/>
              <a:t>Romans 9</a:t>
            </a:r>
          </a:p>
        </p:txBody>
      </p:sp>
      <p:sp>
        <p:nvSpPr>
          <p:cNvPr id="3" name="Content Placeholder 2">
            <a:extLst>
              <a:ext uri="{FF2B5EF4-FFF2-40B4-BE49-F238E27FC236}">
                <a16:creationId xmlns:a16="http://schemas.microsoft.com/office/drawing/2014/main" id="{78337E24-3D3E-B639-35B6-47BFD6AD52B8}"/>
              </a:ext>
            </a:extLst>
          </p:cNvPr>
          <p:cNvSpPr>
            <a:spLocks noGrp="1"/>
          </p:cNvSpPr>
          <p:nvPr>
            <p:ph idx="1"/>
          </p:nvPr>
        </p:nvSpPr>
        <p:spPr/>
        <p:txBody>
          <a:bodyPr/>
          <a:lstStyle/>
          <a:p>
            <a:r>
              <a:rPr lang="en-US" dirty="0"/>
              <a:t>Paul grieves for his people, Israel. They have rejected their Messiah</a:t>
            </a:r>
          </a:p>
          <a:p>
            <a:r>
              <a:rPr lang="en-US" dirty="0"/>
              <a:t>Paul’s conscience (</a:t>
            </a:r>
            <a:r>
              <a:rPr lang="en-US" b="1" dirty="0"/>
              <a:t>2:15</a:t>
            </a:r>
            <a:r>
              <a:rPr lang="en-US" dirty="0"/>
              <a:t>) testifies – gives witness – with him in Holy Spirit of his grief.</a:t>
            </a:r>
          </a:p>
          <a:p>
            <a:r>
              <a:rPr lang="en-US" dirty="0"/>
              <a:t>Paul says he would separate himself with Christ (if he could, but he just stated in </a:t>
            </a:r>
            <a:r>
              <a:rPr lang="en-US" b="1" dirty="0"/>
              <a:t>8:39</a:t>
            </a:r>
            <a:r>
              <a:rPr lang="en-US" dirty="0"/>
              <a:t> that that is not possible) to save some of them</a:t>
            </a:r>
          </a:p>
          <a:p>
            <a:r>
              <a:rPr lang="en-US" dirty="0"/>
              <a:t>Salvation is according to God’s purpose, choice, calling and mercy</a:t>
            </a:r>
          </a:p>
          <a:p>
            <a:r>
              <a:rPr lang="en-US" b="1" dirty="0"/>
              <a:t>Who are you then? </a:t>
            </a:r>
            <a:r>
              <a:rPr lang="en-US" dirty="0"/>
              <a:t>The clay, a vessel of mercy, prepared for glory</a:t>
            </a:r>
          </a:p>
          <a:p>
            <a:r>
              <a:rPr lang="en-US" dirty="0"/>
              <a:t>Israel pursued salvation by their own righteousness, not by faith</a:t>
            </a:r>
          </a:p>
          <a:p>
            <a:r>
              <a:rPr lang="en-US" b="1" dirty="0"/>
              <a:t>Theme: Faith/Salvation depends on God Who has mercy</a:t>
            </a:r>
          </a:p>
        </p:txBody>
      </p:sp>
    </p:spTree>
    <p:extLst>
      <p:ext uri="{BB962C8B-B14F-4D97-AF65-F5344CB8AC3E}">
        <p14:creationId xmlns:p14="http://schemas.microsoft.com/office/powerpoint/2010/main" val="168703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F514D-DC8B-CC4A-1198-07C237B701C3}"/>
              </a:ext>
            </a:extLst>
          </p:cNvPr>
          <p:cNvSpPr>
            <a:spLocks noGrp="1"/>
          </p:cNvSpPr>
          <p:nvPr>
            <p:ph type="title"/>
          </p:nvPr>
        </p:nvSpPr>
        <p:spPr/>
        <p:txBody>
          <a:bodyPr/>
          <a:lstStyle/>
          <a:p>
            <a:r>
              <a:rPr lang="en-US" dirty="0"/>
              <a:t>Romans 10</a:t>
            </a:r>
          </a:p>
        </p:txBody>
      </p:sp>
      <p:sp>
        <p:nvSpPr>
          <p:cNvPr id="3" name="Content Placeholder 2">
            <a:extLst>
              <a:ext uri="{FF2B5EF4-FFF2-40B4-BE49-F238E27FC236}">
                <a16:creationId xmlns:a16="http://schemas.microsoft.com/office/drawing/2014/main" id="{43148B2D-9A85-1143-3B6F-09950DA8E659}"/>
              </a:ext>
            </a:extLst>
          </p:cNvPr>
          <p:cNvSpPr>
            <a:spLocks noGrp="1"/>
          </p:cNvSpPr>
          <p:nvPr>
            <p:ph idx="1"/>
          </p:nvPr>
        </p:nvSpPr>
        <p:spPr/>
        <p:txBody>
          <a:bodyPr/>
          <a:lstStyle/>
          <a:p>
            <a:r>
              <a:rPr lang="en-US" dirty="0"/>
              <a:t>Paul’s desire, now, was for their salvation</a:t>
            </a:r>
          </a:p>
          <a:p>
            <a:r>
              <a:rPr lang="en-US" dirty="0"/>
              <a:t>Their zeal for God had been like his – NOT in accordance with knowledge</a:t>
            </a:r>
          </a:p>
          <a:p>
            <a:r>
              <a:rPr lang="en-US" dirty="0"/>
              <a:t>Christ is the end of the Law, because He fulfilled it</a:t>
            </a:r>
          </a:p>
          <a:p>
            <a:r>
              <a:rPr lang="en-US" dirty="0"/>
              <a:t>The Word – Christ – is near you, IN your mouth, IN your heart</a:t>
            </a:r>
          </a:p>
          <a:p>
            <a:r>
              <a:rPr lang="en-US" b="1" dirty="0"/>
              <a:t>Salvation:</a:t>
            </a:r>
            <a:r>
              <a:rPr lang="en-US" dirty="0"/>
              <a:t> </a:t>
            </a:r>
            <a:r>
              <a:rPr lang="en-US" b="1" dirty="0"/>
              <a:t>Confess</a:t>
            </a:r>
            <a:r>
              <a:rPr lang="en-US" dirty="0"/>
              <a:t> Jesus as Lord – dominion over your life – </a:t>
            </a:r>
            <a:r>
              <a:rPr lang="en-US" b="1" dirty="0"/>
              <a:t>Believe</a:t>
            </a:r>
            <a:r>
              <a:rPr lang="en-US" dirty="0"/>
              <a:t> in your heart in His resurrection – THEN you are </a:t>
            </a:r>
            <a:r>
              <a:rPr lang="en-US" b="1" dirty="0"/>
              <a:t>saved</a:t>
            </a:r>
            <a:r>
              <a:rPr lang="en-US" dirty="0"/>
              <a:t> and </a:t>
            </a:r>
            <a:r>
              <a:rPr lang="en-US" b="1" dirty="0"/>
              <a:t>walk</a:t>
            </a:r>
            <a:r>
              <a:rPr lang="en-US" dirty="0"/>
              <a:t> in newness of life</a:t>
            </a:r>
          </a:p>
          <a:p>
            <a:r>
              <a:rPr lang="en-US" dirty="0"/>
              <a:t>“Their voice” is Creation bearing God’s message in quiet evidence (Amp)</a:t>
            </a:r>
          </a:p>
          <a:p>
            <a:r>
              <a:rPr lang="en-US" b="1" dirty="0"/>
              <a:t>Theme: Righteousness is based on faith, NOT Law</a:t>
            </a:r>
          </a:p>
        </p:txBody>
      </p:sp>
    </p:spTree>
    <p:extLst>
      <p:ext uri="{BB962C8B-B14F-4D97-AF65-F5344CB8AC3E}">
        <p14:creationId xmlns:p14="http://schemas.microsoft.com/office/powerpoint/2010/main" val="2818950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4BFDB-F08C-B035-C0DD-55D9AF17D09F}"/>
              </a:ext>
            </a:extLst>
          </p:cNvPr>
          <p:cNvSpPr>
            <a:spLocks noGrp="1"/>
          </p:cNvSpPr>
          <p:nvPr>
            <p:ph type="title"/>
          </p:nvPr>
        </p:nvSpPr>
        <p:spPr/>
        <p:txBody>
          <a:bodyPr/>
          <a:lstStyle/>
          <a:p>
            <a:r>
              <a:rPr lang="en-US" dirty="0"/>
              <a:t>Romans 11</a:t>
            </a:r>
          </a:p>
        </p:txBody>
      </p:sp>
      <p:sp>
        <p:nvSpPr>
          <p:cNvPr id="3" name="Content Placeholder 2">
            <a:extLst>
              <a:ext uri="{FF2B5EF4-FFF2-40B4-BE49-F238E27FC236}">
                <a16:creationId xmlns:a16="http://schemas.microsoft.com/office/drawing/2014/main" id="{A8246FD4-991D-86FB-D8CC-342FD6D20585}"/>
              </a:ext>
            </a:extLst>
          </p:cNvPr>
          <p:cNvSpPr>
            <a:spLocks noGrp="1"/>
          </p:cNvSpPr>
          <p:nvPr>
            <p:ph idx="1"/>
          </p:nvPr>
        </p:nvSpPr>
        <p:spPr/>
        <p:txBody>
          <a:bodyPr/>
          <a:lstStyle/>
          <a:p>
            <a:r>
              <a:rPr lang="en-US" dirty="0"/>
              <a:t>God CANNOT reject Israel anymore than He could reject Paul or Elijah</a:t>
            </a:r>
          </a:p>
          <a:p>
            <a:r>
              <a:rPr lang="en-US" dirty="0"/>
              <a:t>Israel’s rejection means reconciliation for the world</a:t>
            </a:r>
          </a:p>
          <a:p>
            <a:r>
              <a:rPr lang="en-US" dirty="0"/>
              <a:t>God promised a remnant. He cannot/will not break His covenant</a:t>
            </a:r>
          </a:p>
          <a:p>
            <a:r>
              <a:rPr lang="en-US" dirty="0"/>
              <a:t>From Him         ↓</a:t>
            </a:r>
          </a:p>
          <a:p>
            <a:r>
              <a:rPr lang="en-US" dirty="0"/>
              <a:t>Through Him    →                        Are </a:t>
            </a:r>
            <a:r>
              <a:rPr lang="en-US" b="1" dirty="0"/>
              <a:t>ALL</a:t>
            </a:r>
            <a:r>
              <a:rPr lang="en-US" dirty="0"/>
              <a:t> things</a:t>
            </a:r>
          </a:p>
          <a:p>
            <a:r>
              <a:rPr lang="en-US" dirty="0"/>
              <a:t>To Him               ↑</a:t>
            </a:r>
          </a:p>
          <a:p>
            <a:r>
              <a:rPr lang="en-US" b="1" dirty="0"/>
              <a:t>Theme: God has not rejected His people Israel</a:t>
            </a:r>
          </a:p>
        </p:txBody>
      </p:sp>
    </p:spTree>
    <p:extLst>
      <p:ext uri="{BB962C8B-B14F-4D97-AF65-F5344CB8AC3E}">
        <p14:creationId xmlns:p14="http://schemas.microsoft.com/office/powerpoint/2010/main" val="535134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599C1-4D6B-C885-B9AD-FFC61A95953A}"/>
              </a:ext>
            </a:extLst>
          </p:cNvPr>
          <p:cNvSpPr>
            <a:spLocks noGrp="1"/>
          </p:cNvSpPr>
          <p:nvPr>
            <p:ph type="title"/>
          </p:nvPr>
        </p:nvSpPr>
        <p:spPr/>
        <p:txBody>
          <a:bodyPr/>
          <a:lstStyle/>
          <a:p>
            <a:r>
              <a:rPr lang="en-US" dirty="0"/>
              <a:t>The Righteous Shall Live by Faith</a:t>
            </a:r>
          </a:p>
        </p:txBody>
      </p:sp>
      <p:sp>
        <p:nvSpPr>
          <p:cNvPr id="3" name="Content Placeholder 2">
            <a:extLst>
              <a:ext uri="{FF2B5EF4-FFF2-40B4-BE49-F238E27FC236}">
                <a16:creationId xmlns:a16="http://schemas.microsoft.com/office/drawing/2014/main" id="{521EDFB1-7D86-83F6-D179-89B836D8E170}"/>
              </a:ext>
            </a:extLst>
          </p:cNvPr>
          <p:cNvSpPr>
            <a:spLocks noGrp="1"/>
          </p:cNvSpPr>
          <p:nvPr>
            <p:ph idx="1"/>
          </p:nvPr>
        </p:nvSpPr>
        <p:spPr/>
        <p:txBody>
          <a:bodyPr>
            <a:normAutofit fontScale="85000" lnSpcReduction="20000"/>
          </a:bodyPr>
          <a:lstStyle/>
          <a:p>
            <a:r>
              <a:rPr lang="en-US" b="1" dirty="0"/>
              <a:t>1. Righteousness of God revealed</a:t>
            </a:r>
          </a:p>
          <a:p>
            <a:r>
              <a:rPr lang="en-US" b="1" dirty="0"/>
              <a:t>2. Man is without excuse/ unrighteousness of man revealed</a:t>
            </a:r>
          </a:p>
          <a:p>
            <a:r>
              <a:rPr lang="en-US" b="1" dirty="0"/>
              <a:t>3. All are accountable to God because all have sinned. None righteous</a:t>
            </a:r>
          </a:p>
          <a:p>
            <a:r>
              <a:rPr lang="en-US" b="1" dirty="0"/>
              <a:t>4. Abraham was justified by faith, not works/law</a:t>
            </a:r>
          </a:p>
          <a:p>
            <a:r>
              <a:rPr lang="en-US" b="1" dirty="0"/>
              <a:t>5. Peace with God   Compare the first Adam with the last Adam</a:t>
            </a:r>
          </a:p>
          <a:p>
            <a:r>
              <a:rPr lang="en-US" b="1" dirty="0"/>
              <a:t>6. Believers are Dead to Sin and Alive to God</a:t>
            </a:r>
          </a:p>
          <a:p>
            <a:r>
              <a:rPr lang="en-US" b="1" dirty="0"/>
              <a:t>7. Believers are Dead to the Law</a:t>
            </a:r>
          </a:p>
          <a:p>
            <a:r>
              <a:rPr lang="en-US" b="1" dirty="0"/>
              <a:t>8. Believers are alive/walk by the Spirit</a:t>
            </a:r>
          </a:p>
          <a:p>
            <a:r>
              <a:rPr lang="en-US" b="1" dirty="0"/>
              <a:t>9. Faith/Salvation depends on </a:t>
            </a:r>
            <a:r>
              <a:rPr lang="en-US" b="1"/>
              <a:t>God Who </a:t>
            </a:r>
            <a:r>
              <a:rPr lang="en-US" b="1" dirty="0"/>
              <a:t>has mercy</a:t>
            </a:r>
          </a:p>
          <a:p>
            <a:r>
              <a:rPr lang="en-US" b="1" dirty="0"/>
              <a:t>10. Righteousness is based on faith, not works of the Law</a:t>
            </a:r>
          </a:p>
          <a:p>
            <a:r>
              <a:rPr lang="en-US" b="1" dirty="0"/>
              <a:t>11. Our Covenant Keeping God has not rejected His people Israel: There is a remnant</a:t>
            </a:r>
          </a:p>
        </p:txBody>
      </p:sp>
    </p:spTree>
    <p:extLst>
      <p:ext uri="{BB962C8B-B14F-4D97-AF65-F5344CB8AC3E}">
        <p14:creationId xmlns:p14="http://schemas.microsoft.com/office/powerpoint/2010/main" val="3025943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02525-8CA3-F698-CBFB-FFE4DED17344}"/>
              </a:ext>
            </a:extLst>
          </p:cNvPr>
          <p:cNvSpPr>
            <a:spLocks noGrp="1"/>
          </p:cNvSpPr>
          <p:nvPr>
            <p:ph type="title"/>
          </p:nvPr>
        </p:nvSpPr>
        <p:spPr/>
        <p:txBody>
          <a:bodyPr/>
          <a:lstStyle/>
          <a:p>
            <a:r>
              <a:rPr lang="en-US" dirty="0"/>
              <a:t>Overview of Romans </a:t>
            </a:r>
            <a:r>
              <a:rPr lang="en-US" dirty="0" err="1"/>
              <a:t>Chp</a:t>
            </a:r>
            <a:r>
              <a:rPr lang="en-US" dirty="0"/>
              <a:t>. 1-11</a:t>
            </a:r>
          </a:p>
        </p:txBody>
      </p:sp>
      <p:sp>
        <p:nvSpPr>
          <p:cNvPr id="3" name="Content Placeholder 2">
            <a:extLst>
              <a:ext uri="{FF2B5EF4-FFF2-40B4-BE49-F238E27FC236}">
                <a16:creationId xmlns:a16="http://schemas.microsoft.com/office/drawing/2014/main" id="{37B1DB39-A4B8-E808-0269-27F2527258B3}"/>
              </a:ext>
            </a:extLst>
          </p:cNvPr>
          <p:cNvSpPr>
            <a:spLocks noGrp="1"/>
          </p:cNvSpPr>
          <p:nvPr>
            <p:ph idx="1"/>
          </p:nvPr>
        </p:nvSpPr>
        <p:spPr/>
        <p:txBody>
          <a:bodyPr/>
          <a:lstStyle/>
          <a:p>
            <a:r>
              <a:rPr lang="en-US" b="1" dirty="0"/>
              <a:t>Author:</a:t>
            </a:r>
            <a:r>
              <a:rPr lang="en-US" dirty="0"/>
              <a:t> Paul</a:t>
            </a:r>
          </a:p>
          <a:p>
            <a:r>
              <a:rPr lang="en-US" dirty="0"/>
              <a:t>Bondservant, apostle to the Gentiles, of the tribe of Benjamin, Pharisee of pharisees, set apart for the gospel of God, called by Christ Himself</a:t>
            </a:r>
          </a:p>
          <a:p>
            <a:r>
              <a:rPr lang="en-US" b="1" dirty="0"/>
              <a:t>Time Written: </a:t>
            </a:r>
            <a:r>
              <a:rPr lang="en-US" dirty="0"/>
              <a:t>58AD from Corinth, on Paul’s 3</a:t>
            </a:r>
            <a:r>
              <a:rPr lang="en-US" baseline="30000" dirty="0"/>
              <a:t>rd</a:t>
            </a:r>
            <a:r>
              <a:rPr lang="en-US" dirty="0"/>
              <a:t> Missionary Journey, BEFORE he goes to Spain or Rome, during Nero’s early reign of the Roman empire</a:t>
            </a:r>
          </a:p>
          <a:p>
            <a:r>
              <a:rPr lang="en-US" b="1" dirty="0"/>
              <a:t>Recipients: </a:t>
            </a:r>
            <a:r>
              <a:rPr lang="en-US" dirty="0"/>
              <a:t>Saints in Rome made up mostly of Gentiles, Jews, Antinomians and Judaizers </a:t>
            </a:r>
          </a:p>
          <a:p>
            <a:r>
              <a:rPr lang="en-US" b="1" dirty="0"/>
              <a:t>Why? </a:t>
            </a:r>
            <a:r>
              <a:rPr lang="en-US" dirty="0"/>
              <a:t>To remind them of what they’d been taught, to warn them against those who cause dissensions, to teach them the doctrine of the gospel</a:t>
            </a:r>
            <a:endParaRPr lang="en-US" b="1" dirty="0"/>
          </a:p>
          <a:p>
            <a:endParaRPr lang="en-US" b="1" dirty="0"/>
          </a:p>
        </p:txBody>
      </p:sp>
    </p:spTree>
    <p:extLst>
      <p:ext uri="{BB962C8B-B14F-4D97-AF65-F5344CB8AC3E}">
        <p14:creationId xmlns:p14="http://schemas.microsoft.com/office/powerpoint/2010/main" val="3322758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39BF4-DDFB-D84F-4559-69F806203CBC}"/>
              </a:ext>
            </a:extLst>
          </p:cNvPr>
          <p:cNvSpPr>
            <a:spLocks noGrp="1"/>
          </p:cNvSpPr>
          <p:nvPr>
            <p:ph type="title"/>
          </p:nvPr>
        </p:nvSpPr>
        <p:spPr/>
        <p:txBody>
          <a:bodyPr/>
          <a:lstStyle/>
          <a:p>
            <a:r>
              <a:rPr lang="en-US" dirty="0"/>
              <a:t>Romans 1  </a:t>
            </a:r>
          </a:p>
        </p:txBody>
      </p:sp>
      <p:sp>
        <p:nvSpPr>
          <p:cNvPr id="3" name="Content Placeholder 2">
            <a:extLst>
              <a:ext uri="{FF2B5EF4-FFF2-40B4-BE49-F238E27FC236}">
                <a16:creationId xmlns:a16="http://schemas.microsoft.com/office/drawing/2014/main" id="{6EED5A6C-1838-D2DE-720E-6A46D6B3B101}"/>
              </a:ext>
            </a:extLst>
          </p:cNvPr>
          <p:cNvSpPr>
            <a:spLocks noGrp="1"/>
          </p:cNvSpPr>
          <p:nvPr>
            <p:ph idx="1"/>
          </p:nvPr>
        </p:nvSpPr>
        <p:spPr/>
        <p:txBody>
          <a:bodyPr>
            <a:normAutofit fontScale="92500" lnSpcReduction="20000"/>
          </a:bodyPr>
          <a:lstStyle/>
          <a:p>
            <a:r>
              <a:rPr lang="en-US" b="1" dirty="0"/>
              <a:t>Theme of the BOOK of Romans:  The Righteous Shall Live by Faith</a:t>
            </a:r>
          </a:p>
          <a:p>
            <a:r>
              <a:rPr lang="en-US" b="1" dirty="0"/>
              <a:t>Romans 1:1-17 </a:t>
            </a:r>
            <a:r>
              <a:rPr lang="en-US" dirty="0"/>
              <a:t>Background and setting of the book</a:t>
            </a:r>
          </a:p>
          <a:p>
            <a:r>
              <a:rPr lang="en-US" b="1" dirty="0"/>
              <a:t>Romans 1:18-32 </a:t>
            </a:r>
            <a:r>
              <a:rPr lang="en-US" dirty="0"/>
              <a:t>God’s wrath revealed against men’s unrighteousness</a:t>
            </a:r>
          </a:p>
          <a:p>
            <a:r>
              <a:rPr lang="en-US" dirty="0"/>
              <a:t>Man is without excuse</a:t>
            </a:r>
          </a:p>
          <a:p>
            <a:r>
              <a:rPr lang="en-US" dirty="0"/>
              <a:t>Obedience of faith: “Faith” – “that active habit and attitude of mind by which the Christian shows his devotion and loyalty to Christ and his total dependence on Him.”     Ellicott</a:t>
            </a:r>
          </a:p>
          <a:p>
            <a:r>
              <a:rPr lang="en-US" b="1" dirty="0"/>
              <a:t>Righteousness:</a:t>
            </a:r>
            <a:r>
              <a:rPr lang="en-US" dirty="0"/>
              <a:t> A standard of what is right determined by God alone, and thereby unaffected by any externals such as customs, philosophy, ideologies, religion or morals of man’s devising.</a:t>
            </a:r>
          </a:p>
          <a:p>
            <a:r>
              <a:rPr lang="en-US" b="1" dirty="0"/>
              <a:t>Theme: God’s righteousness in the gospel: His wrath against man’s unrighteousness</a:t>
            </a:r>
          </a:p>
        </p:txBody>
      </p:sp>
    </p:spTree>
    <p:extLst>
      <p:ext uri="{BB962C8B-B14F-4D97-AF65-F5344CB8AC3E}">
        <p14:creationId xmlns:p14="http://schemas.microsoft.com/office/powerpoint/2010/main" val="3223108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67E75-3970-A554-221A-66C4B953B429}"/>
              </a:ext>
            </a:extLst>
          </p:cNvPr>
          <p:cNvSpPr>
            <a:spLocks noGrp="1"/>
          </p:cNvSpPr>
          <p:nvPr>
            <p:ph type="title"/>
          </p:nvPr>
        </p:nvSpPr>
        <p:spPr/>
        <p:txBody>
          <a:bodyPr/>
          <a:lstStyle/>
          <a:p>
            <a:r>
              <a:rPr lang="en-US" dirty="0"/>
              <a:t>Romans 2</a:t>
            </a:r>
          </a:p>
        </p:txBody>
      </p:sp>
      <p:sp>
        <p:nvSpPr>
          <p:cNvPr id="3" name="Content Placeholder 2">
            <a:extLst>
              <a:ext uri="{FF2B5EF4-FFF2-40B4-BE49-F238E27FC236}">
                <a16:creationId xmlns:a16="http://schemas.microsoft.com/office/drawing/2014/main" id="{7317961F-8CD9-73FA-2441-988345BCFCE7}"/>
              </a:ext>
            </a:extLst>
          </p:cNvPr>
          <p:cNvSpPr>
            <a:spLocks noGrp="1"/>
          </p:cNvSpPr>
          <p:nvPr>
            <p:ph idx="1"/>
          </p:nvPr>
        </p:nvSpPr>
        <p:spPr/>
        <p:txBody>
          <a:bodyPr/>
          <a:lstStyle/>
          <a:p>
            <a:r>
              <a:rPr lang="en-US" dirty="0"/>
              <a:t>Judgment and Law are repeated many times in this chapter</a:t>
            </a:r>
          </a:p>
          <a:p>
            <a:r>
              <a:rPr lang="en-US" dirty="0"/>
              <a:t>There is no partiality with God</a:t>
            </a:r>
          </a:p>
          <a:p>
            <a:r>
              <a:rPr lang="en-US" b="1" dirty="0"/>
              <a:t>2:5-11 </a:t>
            </a:r>
            <a:r>
              <a:rPr lang="en-US" dirty="0"/>
              <a:t>Can you be saved by works? Then what is the purpose of works?</a:t>
            </a:r>
          </a:p>
          <a:p>
            <a:r>
              <a:rPr lang="en-US" b="1" dirty="0"/>
              <a:t>2:14</a:t>
            </a:r>
            <a:r>
              <a:rPr lang="en-US" dirty="0"/>
              <a:t> Describes man’s conscience that he is born with; “the work of the Law written in their hearts.”</a:t>
            </a:r>
          </a:p>
          <a:p>
            <a:r>
              <a:rPr lang="en-US" dirty="0"/>
              <a:t>WHAT is the Law? God’s standard/requirement for righteousness, which we cannot keep</a:t>
            </a:r>
          </a:p>
          <a:p>
            <a:r>
              <a:rPr lang="en-US" dirty="0"/>
              <a:t>But Jesus fulfilled it, therefore, WE who are saved fulfilled it.</a:t>
            </a:r>
          </a:p>
          <a:p>
            <a:r>
              <a:rPr lang="en-US" b="1" dirty="0"/>
              <a:t>Theme: God’s judgment on all.  Jews and the Law </a:t>
            </a:r>
          </a:p>
        </p:txBody>
      </p:sp>
    </p:spTree>
    <p:extLst>
      <p:ext uri="{BB962C8B-B14F-4D97-AF65-F5344CB8AC3E}">
        <p14:creationId xmlns:p14="http://schemas.microsoft.com/office/powerpoint/2010/main" val="3533918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994D6-BB24-80A6-4DF5-A90082598D49}"/>
              </a:ext>
            </a:extLst>
          </p:cNvPr>
          <p:cNvSpPr>
            <a:spLocks noGrp="1"/>
          </p:cNvSpPr>
          <p:nvPr>
            <p:ph type="title"/>
          </p:nvPr>
        </p:nvSpPr>
        <p:spPr/>
        <p:txBody>
          <a:bodyPr/>
          <a:lstStyle/>
          <a:p>
            <a:r>
              <a:rPr lang="en-US" dirty="0"/>
              <a:t>Romans 3</a:t>
            </a:r>
          </a:p>
        </p:txBody>
      </p:sp>
      <p:sp>
        <p:nvSpPr>
          <p:cNvPr id="3" name="Content Placeholder 2">
            <a:extLst>
              <a:ext uri="{FF2B5EF4-FFF2-40B4-BE49-F238E27FC236}">
                <a16:creationId xmlns:a16="http://schemas.microsoft.com/office/drawing/2014/main" id="{4676D95A-6379-C1A8-9B94-46FF92C1E5BF}"/>
              </a:ext>
            </a:extLst>
          </p:cNvPr>
          <p:cNvSpPr>
            <a:spLocks noGrp="1"/>
          </p:cNvSpPr>
          <p:nvPr>
            <p:ph idx="1"/>
          </p:nvPr>
        </p:nvSpPr>
        <p:spPr/>
        <p:txBody>
          <a:bodyPr>
            <a:normAutofit lnSpcReduction="10000"/>
          </a:bodyPr>
          <a:lstStyle/>
          <a:p>
            <a:r>
              <a:rPr lang="en-US" dirty="0"/>
              <a:t>All have sinned. ALL are guilty before God of breaking the Law</a:t>
            </a:r>
          </a:p>
          <a:p>
            <a:r>
              <a:rPr lang="en-US" dirty="0"/>
              <a:t>None are righteous</a:t>
            </a:r>
          </a:p>
          <a:p>
            <a:r>
              <a:rPr lang="en-US" dirty="0"/>
              <a:t>Righteousness comes by faith in Christ Jesus</a:t>
            </a:r>
          </a:p>
          <a:p>
            <a:r>
              <a:rPr lang="en-US" b="1" dirty="0"/>
              <a:t>3:14 </a:t>
            </a:r>
            <a:r>
              <a:rPr lang="en-US" dirty="0"/>
              <a:t>All the world is accountable to God</a:t>
            </a:r>
          </a:p>
          <a:p>
            <a:r>
              <a:rPr lang="en-US" b="1" dirty="0"/>
              <a:t>3:21</a:t>
            </a:r>
            <a:r>
              <a:rPr lang="en-US" dirty="0"/>
              <a:t> But now, apart from the Law, the righteousness of God has been manifested/seen</a:t>
            </a:r>
          </a:p>
          <a:p>
            <a:r>
              <a:rPr lang="en-US" dirty="0"/>
              <a:t>When? When Jesus came, in the flesh. </a:t>
            </a:r>
          </a:p>
          <a:p>
            <a:r>
              <a:rPr lang="en-US" b="1" dirty="0"/>
              <a:t>3:21</a:t>
            </a:r>
            <a:r>
              <a:rPr lang="en-US" dirty="0"/>
              <a:t> It was witnessed/confirmed by the Law and the Prophets</a:t>
            </a:r>
          </a:p>
          <a:p>
            <a:r>
              <a:rPr lang="en-US" b="1" dirty="0"/>
              <a:t>Theme: All have sinned. None righteous. Justified by faith in Christ</a:t>
            </a:r>
          </a:p>
        </p:txBody>
      </p:sp>
    </p:spTree>
    <p:extLst>
      <p:ext uri="{BB962C8B-B14F-4D97-AF65-F5344CB8AC3E}">
        <p14:creationId xmlns:p14="http://schemas.microsoft.com/office/powerpoint/2010/main" val="3486264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24447-5916-F3D0-7F9D-B170EC7A3AD7}"/>
              </a:ext>
            </a:extLst>
          </p:cNvPr>
          <p:cNvSpPr>
            <a:spLocks noGrp="1"/>
          </p:cNvSpPr>
          <p:nvPr>
            <p:ph type="title"/>
          </p:nvPr>
        </p:nvSpPr>
        <p:spPr/>
        <p:txBody>
          <a:bodyPr/>
          <a:lstStyle/>
          <a:p>
            <a:r>
              <a:rPr lang="en-US" dirty="0"/>
              <a:t>Romans 4</a:t>
            </a:r>
          </a:p>
        </p:txBody>
      </p:sp>
      <p:sp>
        <p:nvSpPr>
          <p:cNvPr id="3" name="Content Placeholder 2">
            <a:extLst>
              <a:ext uri="{FF2B5EF4-FFF2-40B4-BE49-F238E27FC236}">
                <a16:creationId xmlns:a16="http://schemas.microsoft.com/office/drawing/2014/main" id="{56B6B315-2DB8-84ED-2D1A-D7EB7AF6B1C3}"/>
              </a:ext>
            </a:extLst>
          </p:cNvPr>
          <p:cNvSpPr>
            <a:spLocks noGrp="1"/>
          </p:cNvSpPr>
          <p:nvPr>
            <p:ph idx="1"/>
          </p:nvPr>
        </p:nvSpPr>
        <p:spPr/>
        <p:txBody>
          <a:bodyPr/>
          <a:lstStyle/>
          <a:p>
            <a:r>
              <a:rPr lang="en-US" dirty="0"/>
              <a:t>Paul uses Abraham as an example of being justified by faith</a:t>
            </a:r>
          </a:p>
          <a:p>
            <a:r>
              <a:rPr lang="en-US" dirty="0"/>
              <a:t>Did Abraham believe before or after the Law?</a:t>
            </a:r>
          </a:p>
          <a:p>
            <a:r>
              <a:rPr lang="en-US" dirty="0"/>
              <a:t>When did the Law come?     Through Moses, 400 years later</a:t>
            </a:r>
          </a:p>
          <a:p>
            <a:r>
              <a:rPr lang="en-US" dirty="0"/>
              <a:t>So how was Abraham saved? Circumcision?          No</a:t>
            </a:r>
          </a:p>
          <a:p>
            <a:r>
              <a:rPr lang="en-US" b="1" dirty="0"/>
              <a:t>4:15 </a:t>
            </a:r>
            <a:r>
              <a:rPr lang="en-US" dirty="0"/>
              <a:t>Where there is no law there is also no violation.</a:t>
            </a:r>
          </a:p>
          <a:p>
            <a:r>
              <a:rPr lang="en-US" dirty="0"/>
              <a:t>Paul is not saying there was no sin, but that there was no written law which came with Moses. No violation of that for it had not come yet.</a:t>
            </a:r>
          </a:p>
          <a:p>
            <a:r>
              <a:rPr lang="en-US" b="1" dirty="0"/>
              <a:t>Theme: Abraham justified by faith; righteous</a:t>
            </a:r>
          </a:p>
        </p:txBody>
      </p:sp>
    </p:spTree>
    <p:extLst>
      <p:ext uri="{BB962C8B-B14F-4D97-AF65-F5344CB8AC3E}">
        <p14:creationId xmlns:p14="http://schemas.microsoft.com/office/powerpoint/2010/main" val="2440958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C9095-16DC-FB97-33B3-1875AD433275}"/>
              </a:ext>
            </a:extLst>
          </p:cNvPr>
          <p:cNvSpPr>
            <a:spLocks noGrp="1"/>
          </p:cNvSpPr>
          <p:nvPr>
            <p:ph type="title"/>
          </p:nvPr>
        </p:nvSpPr>
        <p:spPr/>
        <p:txBody>
          <a:bodyPr/>
          <a:lstStyle/>
          <a:p>
            <a:r>
              <a:rPr lang="en-US" dirty="0"/>
              <a:t>Romans 5</a:t>
            </a:r>
          </a:p>
        </p:txBody>
      </p:sp>
      <p:sp>
        <p:nvSpPr>
          <p:cNvPr id="3" name="Content Placeholder 2">
            <a:extLst>
              <a:ext uri="{FF2B5EF4-FFF2-40B4-BE49-F238E27FC236}">
                <a16:creationId xmlns:a16="http://schemas.microsoft.com/office/drawing/2014/main" id="{4319622B-88FC-7952-6A75-E51D592B39DB}"/>
              </a:ext>
            </a:extLst>
          </p:cNvPr>
          <p:cNvSpPr>
            <a:spLocks noGrp="1"/>
          </p:cNvSpPr>
          <p:nvPr>
            <p:ph idx="1"/>
          </p:nvPr>
        </p:nvSpPr>
        <p:spPr/>
        <p:txBody>
          <a:bodyPr/>
          <a:lstStyle/>
          <a:p>
            <a:r>
              <a:rPr lang="en-US" dirty="0"/>
              <a:t>“Therefore”: the results of being justified by faith</a:t>
            </a:r>
          </a:p>
          <a:p>
            <a:r>
              <a:rPr lang="en-US" dirty="0"/>
              <a:t>We have peace with God, saved from His wrath, Holy Spirit now indwells</a:t>
            </a:r>
          </a:p>
          <a:p>
            <a:r>
              <a:rPr lang="en-US" dirty="0"/>
              <a:t>Contrast between Adam (first) and Christ (the last Adam)</a:t>
            </a:r>
          </a:p>
          <a:p>
            <a:r>
              <a:rPr lang="en-US" b="1" dirty="0"/>
              <a:t>5:10</a:t>
            </a:r>
            <a:r>
              <a:rPr lang="en-US" dirty="0"/>
              <a:t> How are we saved by His life?   Resurrection from the dead</a:t>
            </a:r>
          </a:p>
          <a:p>
            <a:r>
              <a:rPr lang="en-US" b="1" dirty="0"/>
              <a:t>5:13</a:t>
            </a:r>
            <a:r>
              <a:rPr lang="en-US" dirty="0"/>
              <a:t> for until the Law sin was in the world, (Garden of Eden )but sin is not imputed when there is no law.    Sin against what?   The Law</a:t>
            </a:r>
          </a:p>
          <a:p>
            <a:r>
              <a:rPr lang="en-US" b="1" dirty="0"/>
              <a:t>5:20</a:t>
            </a:r>
            <a:r>
              <a:rPr lang="en-US" dirty="0"/>
              <a:t> Law came in so that the transgression would increase. So man sinned more?    No.  Man now knows the extent of his sin/sinfulness.</a:t>
            </a:r>
          </a:p>
          <a:p>
            <a:r>
              <a:rPr lang="en-US" b="1" dirty="0"/>
              <a:t>Theme: Peace with God       Adam vs.  Christ</a:t>
            </a:r>
          </a:p>
        </p:txBody>
      </p:sp>
    </p:spTree>
    <p:extLst>
      <p:ext uri="{BB962C8B-B14F-4D97-AF65-F5344CB8AC3E}">
        <p14:creationId xmlns:p14="http://schemas.microsoft.com/office/powerpoint/2010/main" val="3189944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C2956-0734-3178-E11B-EA88B8412EC6}"/>
              </a:ext>
            </a:extLst>
          </p:cNvPr>
          <p:cNvSpPr>
            <a:spLocks noGrp="1"/>
          </p:cNvSpPr>
          <p:nvPr>
            <p:ph type="title"/>
          </p:nvPr>
        </p:nvSpPr>
        <p:spPr/>
        <p:txBody>
          <a:bodyPr/>
          <a:lstStyle/>
          <a:p>
            <a:r>
              <a:rPr lang="en-US" dirty="0"/>
              <a:t>Romans 6</a:t>
            </a:r>
          </a:p>
        </p:txBody>
      </p:sp>
      <p:sp>
        <p:nvSpPr>
          <p:cNvPr id="3" name="Content Placeholder 2">
            <a:extLst>
              <a:ext uri="{FF2B5EF4-FFF2-40B4-BE49-F238E27FC236}">
                <a16:creationId xmlns:a16="http://schemas.microsoft.com/office/drawing/2014/main" id="{1D26FE47-25CC-AFBA-AF89-FF724519840C}"/>
              </a:ext>
            </a:extLst>
          </p:cNvPr>
          <p:cNvSpPr>
            <a:spLocks noGrp="1"/>
          </p:cNvSpPr>
          <p:nvPr>
            <p:ph idx="1"/>
          </p:nvPr>
        </p:nvSpPr>
        <p:spPr/>
        <p:txBody>
          <a:bodyPr/>
          <a:lstStyle/>
          <a:p>
            <a:r>
              <a:rPr lang="en-US" dirty="0"/>
              <a:t>Believers died with Christ to walk in newness of life</a:t>
            </a:r>
          </a:p>
          <a:p>
            <a:r>
              <a:rPr lang="en-US" dirty="0"/>
              <a:t>We are now free from sin, no longer slaves to it but unto righteousness</a:t>
            </a:r>
          </a:p>
          <a:p>
            <a:r>
              <a:rPr lang="en-US" b="1" dirty="0"/>
              <a:t>6:6</a:t>
            </a:r>
            <a:r>
              <a:rPr lang="en-US" dirty="0"/>
              <a:t>“Done away with” means to render ineffective</a:t>
            </a:r>
          </a:p>
          <a:p>
            <a:r>
              <a:rPr lang="en-US" dirty="0"/>
              <a:t>“The old man is like the power plant in a factory. The body of sin is like the workers in the factory. If you do away with the power plant, you put the workers out of business. Therefore, you walk in newness of life.” Kay Arthur</a:t>
            </a:r>
          </a:p>
          <a:p>
            <a:r>
              <a:rPr lang="en-US" b="1" dirty="0"/>
              <a:t>6:14</a:t>
            </a:r>
            <a:r>
              <a:rPr lang="en-US" dirty="0"/>
              <a:t> To live IN sin (sin as your master) is not speaking of the act of sin, but to have sin as a moral atmosphere which our lives breathe.</a:t>
            </a:r>
          </a:p>
          <a:p>
            <a:r>
              <a:rPr lang="en-US" b="1" dirty="0"/>
              <a:t>Theme: Dead to sin/Alive to God    Slaves of righteousness</a:t>
            </a:r>
          </a:p>
        </p:txBody>
      </p:sp>
    </p:spTree>
    <p:extLst>
      <p:ext uri="{BB962C8B-B14F-4D97-AF65-F5344CB8AC3E}">
        <p14:creationId xmlns:p14="http://schemas.microsoft.com/office/powerpoint/2010/main" val="1349448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C912A-CEF8-6560-02AE-36FDD2B68D37}"/>
              </a:ext>
            </a:extLst>
          </p:cNvPr>
          <p:cNvSpPr>
            <a:spLocks noGrp="1"/>
          </p:cNvSpPr>
          <p:nvPr>
            <p:ph type="title"/>
          </p:nvPr>
        </p:nvSpPr>
        <p:spPr/>
        <p:txBody>
          <a:bodyPr/>
          <a:lstStyle/>
          <a:p>
            <a:r>
              <a:rPr lang="en-US" dirty="0"/>
              <a:t>Romans 7</a:t>
            </a:r>
          </a:p>
        </p:txBody>
      </p:sp>
      <p:sp>
        <p:nvSpPr>
          <p:cNvPr id="3" name="Content Placeholder 2">
            <a:extLst>
              <a:ext uri="{FF2B5EF4-FFF2-40B4-BE49-F238E27FC236}">
                <a16:creationId xmlns:a16="http://schemas.microsoft.com/office/drawing/2014/main" id="{52C216BA-E1F3-D11C-EFC0-45C2A7747680}"/>
              </a:ext>
            </a:extLst>
          </p:cNvPr>
          <p:cNvSpPr>
            <a:spLocks noGrp="1"/>
          </p:cNvSpPr>
          <p:nvPr>
            <p:ph idx="1"/>
          </p:nvPr>
        </p:nvSpPr>
        <p:spPr/>
        <p:txBody>
          <a:bodyPr/>
          <a:lstStyle/>
          <a:p>
            <a:r>
              <a:rPr lang="en-US" dirty="0"/>
              <a:t>Repeated word?     The Law</a:t>
            </a:r>
          </a:p>
          <a:p>
            <a:r>
              <a:rPr lang="en-US" dirty="0"/>
              <a:t>Is the Law sin?    NO     But it shows me my sin/sinfulness</a:t>
            </a:r>
          </a:p>
          <a:p>
            <a:r>
              <a:rPr lang="en-US" b="1" dirty="0"/>
              <a:t>7:24</a:t>
            </a:r>
            <a:r>
              <a:rPr lang="en-US" dirty="0"/>
              <a:t>   “Wretched”: a person who is exhausted after battle       </a:t>
            </a:r>
            <a:r>
              <a:rPr lang="en-US" dirty="0" err="1"/>
              <a:t>Wiersbe</a:t>
            </a:r>
            <a:endParaRPr lang="en-US" dirty="0"/>
          </a:p>
          <a:p>
            <a:r>
              <a:rPr lang="en-US" b="1" dirty="0"/>
              <a:t>Theme: Believers are dead to the Law</a:t>
            </a:r>
          </a:p>
          <a:p>
            <a:r>
              <a:rPr lang="en-US" b="1" dirty="0"/>
              <a:t>Rom. 1-3:20    Sinners</a:t>
            </a:r>
          </a:p>
          <a:p>
            <a:r>
              <a:rPr lang="en-US" b="1" dirty="0"/>
              <a:t>Rom. 3:21-5    Saved                  Freed from Sin’s Penalty</a:t>
            </a:r>
          </a:p>
          <a:p>
            <a:r>
              <a:rPr lang="en-US" b="1" dirty="0"/>
              <a:t>Rom. 6-8  Freed From Sin’s Power</a:t>
            </a:r>
          </a:p>
          <a:p>
            <a:endParaRPr lang="en-US" dirty="0"/>
          </a:p>
        </p:txBody>
      </p:sp>
    </p:spTree>
    <p:extLst>
      <p:ext uri="{BB962C8B-B14F-4D97-AF65-F5344CB8AC3E}">
        <p14:creationId xmlns:p14="http://schemas.microsoft.com/office/powerpoint/2010/main" val="1557608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120</TotalTime>
  <Words>1334</Words>
  <Application>Microsoft Office PowerPoint</Application>
  <PresentationFormat>Widescreen</PresentationFormat>
  <Paragraphs>107</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Century Gothic</vt:lpstr>
      <vt:lpstr>Wingdings 3</vt:lpstr>
      <vt:lpstr>Ion Boardroom</vt:lpstr>
      <vt:lpstr>Romans Part 4</vt:lpstr>
      <vt:lpstr>Overview of Romans Chp. 1-11</vt:lpstr>
      <vt:lpstr>Romans 1  </vt:lpstr>
      <vt:lpstr>Romans 2</vt:lpstr>
      <vt:lpstr>Romans 3</vt:lpstr>
      <vt:lpstr>Romans 4</vt:lpstr>
      <vt:lpstr>Romans 5</vt:lpstr>
      <vt:lpstr>Romans 6</vt:lpstr>
      <vt:lpstr>Romans 7</vt:lpstr>
      <vt:lpstr>Romans 8</vt:lpstr>
      <vt:lpstr>Romans 9</vt:lpstr>
      <vt:lpstr>Romans 10</vt:lpstr>
      <vt:lpstr>Romans 11</vt:lpstr>
      <vt:lpstr>The Righteous Shall Live by Faith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23</cp:revision>
  <dcterms:created xsi:type="dcterms:W3CDTF">2025-09-02T17:59:49Z</dcterms:created>
  <dcterms:modified xsi:type="dcterms:W3CDTF">2025-09-03T10:35:15Z</dcterms:modified>
</cp:coreProperties>
</file>