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6" r:id="rId10"/>
    <p:sldId id="265" r:id="rId11"/>
    <p:sldId id="267" r:id="rId12"/>
    <p:sldId id="264"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959F7B88-5B76-4472-BFF4-617BCAF47C76}" type="datetimeFigureOut">
              <a:rPr lang="en-US" smtClean="0"/>
              <a:t>5/21/2025</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5D3EE8AB-E912-4F2F-AE66-D68C37D6FAFF}" type="slidenum">
              <a:rPr lang="en-US" smtClean="0"/>
              <a:t>‹#›</a:t>
            </a:fld>
            <a:endParaRPr lang="en-US"/>
          </a:p>
        </p:txBody>
      </p:sp>
    </p:spTree>
    <p:extLst>
      <p:ext uri="{BB962C8B-B14F-4D97-AF65-F5344CB8AC3E}">
        <p14:creationId xmlns:p14="http://schemas.microsoft.com/office/powerpoint/2010/main" val="958409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9F7B88-5B76-4472-BFF4-617BCAF47C76}" type="datetimeFigureOut">
              <a:rPr lang="en-US" smtClean="0"/>
              <a:t>5/21/2025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5D3EE8AB-E912-4F2F-AE66-D68C37D6FAFF}" type="slidenum">
              <a:rPr lang="en-US" smtClean="0"/>
              <a:t>‹#›</a:t>
            </a:fld>
            <a:endParaRPr lang="en-US"/>
          </a:p>
        </p:txBody>
      </p:sp>
    </p:spTree>
    <p:extLst>
      <p:ext uri="{BB962C8B-B14F-4D97-AF65-F5344CB8AC3E}">
        <p14:creationId xmlns:p14="http://schemas.microsoft.com/office/powerpoint/2010/main" val="2101824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59F7B88-5B76-4472-BFF4-617BCAF47C76}" type="datetimeFigureOut">
              <a:rPr lang="en-US" smtClean="0"/>
              <a:t>5/21/2025</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D3EE8AB-E912-4F2F-AE66-D68C37D6FAFF}" type="slidenum">
              <a:rPr lang="en-US" smtClean="0"/>
              <a:t>‹#›</a:t>
            </a:fld>
            <a:endParaRPr lang="en-US"/>
          </a:p>
        </p:txBody>
      </p:sp>
    </p:spTree>
    <p:extLst>
      <p:ext uri="{BB962C8B-B14F-4D97-AF65-F5344CB8AC3E}">
        <p14:creationId xmlns:p14="http://schemas.microsoft.com/office/powerpoint/2010/main" val="4334064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59F7B88-5B76-4472-BFF4-617BCAF47C76}" type="datetimeFigureOut">
              <a:rPr lang="en-US" smtClean="0"/>
              <a:t>5/21/2025</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D3EE8AB-E912-4F2F-AE66-D68C37D6FAFF}" type="slidenum">
              <a:rPr lang="en-US" smtClean="0"/>
              <a:t>‹#›</a:t>
            </a:fld>
            <a:endParaRPr lang="en-US"/>
          </a:p>
        </p:txBody>
      </p:sp>
    </p:spTree>
    <p:extLst>
      <p:ext uri="{BB962C8B-B14F-4D97-AF65-F5344CB8AC3E}">
        <p14:creationId xmlns:p14="http://schemas.microsoft.com/office/powerpoint/2010/main" val="14064619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9F7B88-5B76-4472-BFF4-617BCAF47C76}" type="datetimeFigureOut">
              <a:rPr lang="en-US" smtClean="0"/>
              <a:t>5/21/2025</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D3EE8AB-E912-4F2F-AE66-D68C37D6FAFF}" type="slidenum">
              <a:rPr lang="en-US" smtClean="0"/>
              <a:t>‹#›</a:t>
            </a:fld>
            <a:endParaRPr lang="en-US"/>
          </a:p>
        </p:txBody>
      </p:sp>
    </p:spTree>
    <p:extLst>
      <p:ext uri="{BB962C8B-B14F-4D97-AF65-F5344CB8AC3E}">
        <p14:creationId xmlns:p14="http://schemas.microsoft.com/office/powerpoint/2010/main" val="18560436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59F7B88-5B76-4472-BFF4-617BCAF47C76}" type="datetimeFigureOut">
              <a:rPr lang="en-US" smtClean="0"/>
              <a:t>5/21/2025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D3EE8AB-E912-4F2F-AE66-D68C37D6FAFF}" type="slidenum">
              <a:rPr lang="en-US" smtClean="0"/>
              <a:t>‹#›</a:t>
            </a:fld>
            <a:endParaRPr lang="en-US"/>
          </a:p>
        </p:txBody>
      </p:sp>
    </p:spTree>
    <p:extLst>
      <p:ext uri="{BB962C8B-B14F-4D97-AF65-F5344CB8AC3E}">
        <p14:creationId xmlns:p14="http://schemas.microsoft.com/office/powerpoint/2010/main" val="13865307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59F7B88-5B76-4472-BFF4-617BCAF47C76}" type="datetimeFigureOut">
              <a:rPr lang="en-US" smtClean="0"/>
              <a:t>5/21/2025</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5D3EE8AB-E912-4F2F-AE66-D68C37D6FAFF}" type="slidenum">
              <a:rPr lang="en-US" smtClean="0"/>
              <a:t>‹#›</a:t>
            </a:fld>
            <a:endParaRPr lang="en-US"/>
          </a:p>
        </p:txBody>
      </p:sp>
    </p:spTree>
    <p:extLst>
      <p:ext uri="{BB962C8B-B14F-4D97-AF65-F5344CB8AC3E}">
        <p14:creationId xmlns:p14="http://schemas.microsoft.com/office/powerpoint/2010/main" val="29067714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959F7B88-5B76-4472-BFF4-617BCAF47C76}" type="datetimeFigureOut">
              <a:rPr lang="en-US" smtClean="0"/>
              <a:t>5/21/2025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3EE8AB-E912-4F2F-AE66-D68C37D6FAFF}" type="slidenum">
              <a:rPr lang="en-US" smtClean="0"/>
              <a:t>‹#›</a:t>
            </a:fld>
            <a:endParaRPr lang="en-US"/>
          </a:p>
        </p:txBody>
      </p:sp>
    </p:spTree>
    <p:extLst>
      <p:ext uri="{BB962C8B-B14F-4D97-AF65-F5344CB8AC3E}">
        <p14:creationId xmlns:p14="http://schemas.microsoft.com/office/powerpoint/2010/main" val="26893475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959F7B88-5B76-4472-BFF4-617BCAF47C76}" type="datetimeFigureOut">
              <a:rPr lang="en-US" smtClean="0"/>
              <a:t>5/21/2025</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D3EE8AB-E912-4F2F-AE66-D68C37D6FAFF}" type="slidenum">
              <a:rPr lang="en-US" smtClean="0"/>
              <a:t>‹#›</a:t>
            </a:fld>
            <a:endParaRPr lang="en-US"/>
          </a:p>
        </p:txBody>
      </p:sp>
    </p:spTree>
    <p:extLst>
      <p:ext uri="{BB962C8B-B14F-4D97-AF65-F5344CB8AC3E}">
        <p14:creationId xmlns:p14="http://schemas.microsoft.com/office/powerpoint/2010/main" val="16770733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59F7B88-5B76-4472-BFF4-617BCAF47C76}" type="datetimeFigureOut">
              <a:rPr lang="en-US" smtClean="0"/>
              <a:t>5/21/2025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3EE8AB-E912-4F2F-AE66-D68C37D6FAFF}" type="slidenum">
              <a:rPr lang="en-US" smtClean="0"/>
              <a:t>‹#›</a:t>
            </a:fld>
            <a:endParaRPr lang="en-US"/>
          </a:p>
        </p:txBody>
      </p:sp>
    </p:spTree>
    <p:extLst>
      <p:ext uri="{BB962C8B-B14F-4D97-AF65-F5344CB8AC3E}">
        <p14:creationId xmlns:p14="http://schemas.microsoft.com/office/powerpoint/2010/main" val="2498256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9F7B88-5B76-4472-BFF4-617BCAF47C76}" type="datetimeFigureOut">
              <a:rPr lang="en-US" smtClean="0"/>
              <a:t>5/21/2025</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D3EE8AB-E912-4F2F-AE66-D68C37D6FAFF}" type="slidenum">
              <a:rPr lang="en-US" smtClean="0"/>
              <a:t>‹#›</a:t>
            </a:fld>
            <a:endParaRPr lang="en-US"/>
          </a:p>
        </p:txBody>
      </p:sp>
    </p:spTree>
    <p:extLst>
      <p:ext uri="{BB962C8B-B14F-4D97-AF65-F5344CB8AC3E}">
        <p14:creationId xmlns:p14="http://schemas.microsoft.com/office/powerpoint/2010/main" val="28389571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59F7B88-5B76-4472-BFF4-617BCAF47C76}" type="datetimeFigureOut">
              <a:rPr lang="en-US" smtClean="0"/>
              <a:t>5/21/2025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3EE8AB-E912-4F2F-AE66-D68C37D6FAFF}" type="slidenum">
              <a:rPr lang="en-US" smtClean="0"/>
              <a:t>‹#›</a:t>
            </a:fld>
            <a:endParaRPr lang="en-US"/>
          </a:p>
        </p:txBody>
      </p:sp>
    </p:spTree>
    <p:extLst>
      <p:ext uri="{BB962C8B-B14F-4D97-AF65-F5344CB8AC3E}">
        <p14:creationId xmlns:p14="http://schemas.microsoft.com/office/powerpoint/2010/main" val="5899895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59F7B88-5B76-4472-BFF4-617BCAF47C76}" type="datetimeFigureOut">
              <a:rPr lang="en-US" smtClean="0"/>
              <a:t>5/21/2025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D3EE8AB-E912-4F2F-AE66-D68C37D6FAFF}" type="slidenum">
              <a:rPr lang="en-US" smtClean="0"/>
              <a:t>‹#›</a:t>
            </a:fld>
            <a:endParaRPr lang="en-US"/>
          </a:p>
        </p:txBody>
      </p:sp>
    </p:spTree>
    <p:extLst>
      <p:ext uri="{BB962C8B-B14F-4D97-AF65-F5344CB8AC3E}">
        <p14:creationId xmlns:p14="http://schemas.microsoft.com/office/powerpoint/2010/main" val="10854524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59F7B88-5B76-4472-BFF4-617BCAF47C76}" type="datetimeFigureOut">
              <a:rPr lang="en-US" smtClean="0"/>
              <a:t>5/21/2025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D3EE8AB-E912-4F2F-AE66-D68C37D6FAFF}" type="slidenum">
              <a:rPr lang="en-US" smtClean="0"/>
              <a:t>‹#›</a:t>
            </a:fld>
            <a:endParaRPr lang="en-US"/>
          </a:p>
        </p:txBody>
      </p:sp>
    </p:spTree>
    <p:extLst>
      <p:ext uri="{BB962C8B-B14F-4D97-AF65-F5344CB8AC3E}">
        <p14:creationId xmlns:p14="http://schemas.microsoft.com/office/powerpoint/2010/main" val="16805353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9F7B88-5B76-4472-BFF4-617BCAF47C76}" type="datetimeFigureOut">
              <a:rPr lang="en-US" smtClean="0"/>
              <a:t>5/21/2025</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5D3EE8AB-E912-4F2F-AE66-D68C37D6FAFF}" type="slidenum">
              <a:rPr lang="en-US" smtClean="0"/>
              <a:t>‹#›</a:t>
            </a:fld>
            <a:endParaRPr lang="en-US"/>
          </a:p>
        </p:txBody>
      </p:sp>
    </p:spTree>
    <p:extLst>
      <p:ext uri="{BB962C8B-B14F-4D97-AF65-F5344CB8AC3E}">
        <p14:creationId xmlns:p14="http://schemas.microsoft.com/office/powerpoint/2010/main" val="3057754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9F7B88-5B76-4472-BFF4-617BCAF47C76}" type="datetimeFigureOut">
              <a:rPr lang="en-US" smtClean="0"/>
              <a:t>5/21/2025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5D3EE8AB-E912-4F2F-AE66-D68C37D6FAFF}" type="slidenum">
              <a:rPr lang="en-US" smtClean="0"/>
              <a:t>‹#›</a:t>
            </a:fld>
            <a:endParaRPr lang="en-US"/>
          </a:p>
        </p:txBody>
      </p:sp>
    </p:spTree>
    <p:extLst>
      <p:ext uri="{BB962C8B-B14F-4D97-AF65-F5344CB8AC3E}">
        <p14:creationId xmlns:p14="http://schemas.microsoft.com/office/powerpoint/2010/main" val="34179194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9F7B88-5B76-4472-BFF4-617BCAF47C76}" type="datetimeFigureOut">
              <a:rPr lang="en-US" smtClean="0"/>
              <a:t>5/21/2025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5D3EE8AB-E912-4F2F-AE66-D68C37D6FAFF}" type="slidenum">
              <a:rPr lang="en-US" smtClean="0"/>
              <a:t>‹#›</a:t>
            </a:fld>
            <a:endParaRPr lang="en-US"/>
          </a:p>
        </p:txBody>
      </p:sp>
    </p:spTree>
    <p:extLst>
      <p:ext uri="{BB962C8B-B14F-4D97-AF65-F5344CB8AC3E}">
        <p14:creationId xmlns:p14="http://schemas.microsoft.com/office/powerpoint/2010/main" val="1588313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959F7B88-5B76-4472-BFF4-617BCAF47C76}" type="datetimeFigureOut">
              <a:rPr lang="en-US" smtClean="0"/>
              <a:t>5/21/2025</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5D3EE8AB-E912-4F2F-AE66-D68C37D6FAFF}" type="slidenum">
              <a:rPr lang="en-US" smtClean="0"/>
              <a:t>‹#›</a:t>
            </a:fld>
            <a:endParaRPr lang="en-US"/>
          </a:p>
        </p:txBody>
      </p:sp>
    </p:spTree>
    <p:extLst>
      <p:ext uri="{BB962C8B-B14F-4D97-AF65-F5344CB8AC3E}">
        <p14:creationId xmlns:p14="http://schemas.microsoft.com/office/powerpoint/2010/main" val="6024148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B014E5-8400-A19E-21BE-440FC067F038}"/>
              </a:ext>
            </a:extLst>
          </p:cNvPr>
          <p:cNvSpPr>
            <a:spLocks noGrp="1"/>
          </p:cNvSpPr>
          <p:nvPr>
            <p:ph type="ctrTitle"/>
          </p:nvPr>
        </p:nvSpPr>
        <p:spPr/>
        <p:txBody>
          <a:bodyPr/>
          <a:lstStyle/>
          <a:p>
            <a:r>
              <a:rPr lang="en-US" dirty="0"/>
              <a:t>Romans Part 3</a:t>
            </a:r>
          </a:p>
        </p:txBody>
      </p:sp>
      <p:sp>
        <p:nvSpPr>
          <p:cNvPr id="3" name="Subtitle 2">
            <a:extLst>
              <a:ext uri="{FF2B5EF4-FFF2-40B4-BE49-F238E27FC236}">
                <a16:creationId xmlns:a16="http://schemas.microsoft.com/office/drawing/2014/main" id="{01406F37-28EA-6F5C-1542-A4FEF7378571}"/>
              </a:ext>
            </a:extLst>
          </p:cNvPr>
          <p:cNvSpPr>
            <a:spLocks noGrp="1"/>
          </p:cNvSpPr>
          <p:nvPr>
            <p:ph type="subTitle" idx="1"/>
          </p:nvPr>
        </p:nvSpPr>
        <p:spPr/>
        <p:txBody>
          <a:bodyPr/>
          <a:lstStyle/>
          <a:p>
            <a:r>
              <a:rPr lang="en-US" dirty="0"/>
              <a:t>Lesson 7</a:t>
            </a:r>
          </a:p>
        </p:txBody>
      </p:sp>
    </p:spTree>
    <p:extLst>
      <p:ext uri="{BB962C8B-B14F-4D97-AF65-F5344CB8AC3E}">
        <p14:creationId xmlns:p14="http://schemas.microsoft.com/office/powerpoint/2010/main" val="584160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C2CCFD-951B-AF71-BBBD-33530762F0F4}"/>
              </a:ext>
            </a:extLst>
          </p:cNvPr>
          <p:cNvSpPr>
            <a:spLocks noGrp="1"/>
          </p:cNvSpPr>
          <p:nvPr>
            <p:ph type="title"/>
          </p:nvPr>
        </p:nvSpPr>
        <p:spPr/>
        <p:txBody>
          <a:bodyPr/>
          <a:lstStyle/>
          <a:p>
            <a:r>
              <a:rPr lang="en-US" dirty="0"/>
              <a:t>Repentance: John the Baptist preached</a:t>
            </a:r>
          </a:p>
        </p:txBody>
      </p:sp>
      <p:sp>
        <p:nvSpPr>
          <p:cNvPr id="3" name="Content Placeholder 2">
            <a:extLst>
              <a:ext uri="{FF2B5EF4-FFF2-40B4-BE49-F238E27FC236}">
                <a16:creationId xmlns:a16="http://schemas.microsoft.com/office/drawing/2014/main" id="{C06FB1AE-D6AC-1AE8-680C-00A75407DD13}"/>
              </a:ext>
            </a:extLst>
          </p:cNvPr>
          <p:cNvSpPr>
            <a:spLocks noGrp="1"/>
          </p:cNvSpPr>
          <p:nvPr>
            <p:ph idx="1"/>
          </p:nvPr>
        </p:nvSpPr>
        <p:spPr/>
        <p:txBody>
          <a:bodyPr/>
          <a:lstStyle/>
          <a:p>
            <a:r>
              <a:rPr lang="en-US" b="1" dirty="0"/>
              <a:t>Matt. 3:1-12  </a:t>
            </a:r>
            <a:r>
              <a:rPr lang="en-US" dirty="0"/>
              <a:t>John the Baptist preached repentance in order to enter the kingdom of heaven</a:t>
            </a:r>
          </a:p>
          <a:p>
            <a:r>
              <a:rPr lang="en-US" b="1" dirty="0"/>
              <a:t>“</a:t>
            </a:r>
            <a:r>
              <a:rPr lang="en-US" b="1" dirty="0" err="1"/>
              <a:t>metanoeo</a:t>
            </a:r>
            <a:r>
              <a:rPr lang="en-US" b="1" dirty="0"/>
              <a:t>”: </a:t>
            </a:r>
            <a:r>
              <a:rPr lang="en-US" dirty="0"/>
              <a:t>to change the mind, relent. Theologically, it involves regret or sorrow, accompanied by a true change of heart toward God. Pious sorrow for unbelief and sin and turning from them unto God and the gospel of Christ.  </a:t>
            </a:r>
            <a:r>
              <a:rPr lang="en-US" b="1" dirty="0"/>
              <a:t>Change of mind with change of direction.</a:t>
            </a:r>
          </a:p>
          <a:p>
            <a:r>
              <a:rPr lang="en-US" dirty="0"/>
              <a:t>John the Baptist told the Pharisees and Sadducees that there is fruit of evidence of true repentance, and they did not exhibit it  (vs. 8)</a:t>
            </a:r>
          </a:p>
          <a:p>
            <a:r>
              <a:rPr lang="en-US" b="1" dirty="0"/>
              <a:t>I Cor. 6:9-11 </a:t>
            </a:r>
            <a:r>
              <a:rPr lang="en-US" dirty="0"/>
              <a:t>Paul listed many sins that used to describe the Corinthians, but now they are sanctified, now they are justified: evidence of repentance</a:t>
            </a:r>
            <a:endParaRPr lang="en-US" b="1" dirty="0"/>
          </a:p>
          <a:p>
            <a:endParaRPr lang="en-US" b="1" dirty="0"/>
          </a:p>
        </p:txBody>
      </p:sp>
    </p:spTree>
    <p:extLst>
      <p:ext uri="{BB962C8B-B14F-4D97-AF65-F5344CB8AC3E}">
        <p14:creationId xmlns:p14="http://schemas.microsoft.com/office/powerpoint/2010/main" val="831892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62F06-8B2B-D5C5-1BCB-A7677A4245F9}"/>
              </a:ext>
            </a:extLst>
          </p:cNvPr>
          <p:cNvSpPr>
            <a:spLocks noGrp="1"/>
          </p:cNvSpPr>
          <p:nvPr>
            <p:ph type="title"/>
          </p:nvPr>
        </p:nvSpPr>
        <p:spPr/>
        <p:txBody>
          <a:bodyPr/>
          <a:lstStyle/>
          <a:p>
            <a:r>
              <a:rPr lang="en-US" dirty="0"/>
              <a:t>Repentance      Jesus Preached</a:t>
            </a:r>
          </a:p>
        </p:txBody>
      </p:sp>
      <p:sp>
        <p:nvSpPr>
          <p:cNvPr id="3" name="Content Placeholder 2">
            <a:extLst>
              <a:ext uri="{FF2B5EF4-FFF2-40B4-BE49-F238E27FC236}">
                <a16:creationId xmlns:a16="http://schemas.microsoft.com/office/drawing/2014/main" id="{263ED341-7270-F090-545E-EF94248ACE67}"/>
              </a:ext>
            </a:extLst>
          </p:cNvPr>
          <p:cNvSpPr>
            <a:spLocks noGrp="1"/>
          </p:cNvSpPr>
          <p:nvPr>
            <p:ph idx="1"/>
          </p:nvPr>
        </p:nvSpPr>
        <p:spPr/>
        <p:txBody>
          <a:bodyPr/>
          <a:lstStyle/>
          <a:p>
            <a:r>
              <a:rPr lang="en-US" b="1" dirty="0"/>
              <a:t>Mark 1:14-15 </a:t>
            </a:r>
            <a:r>
              <a:rPr lang="en-US" dirty="0"/>
              <a:t>Repent and believe the good news</a:t>
            </a:r>
          </a:p>
          <a:p>
            <a:r>
              <a:rPr lang="en-US" b="1" dirty="0"/>
              <a:t>Luke 13:2-5 </a:t>
            </a:r>
            <a:r>
              <a:rPr lang="en-US" dirty="0"/>
              <a:t>Unless one repents, he will perish</a:t>
            </a:r>
          </a:p>
          <a:p>
            <a:r>
              <a:rPr lang="en-US" dirty="0"/>
              <a:t>Repentance is part of salvation, just like confessing Jesus as Lord and believing in your heart that God raised Him from the dead</a:t>
            </a:r>
          </a:p>
          <a:p>
            <a:r>
              <a:rPr lang="en-US" b="1" dirty="0"/>
              <a:t>Luke 24:44-48 </a:t>
            </a:r>
            <a:r>
              <a:rPr lang="en-US" dirty="0"/>
              <a:t>Jesus connected repentance with forgiveness of sins</a:t>
            </a:r>
          </a:p>
          <a:p>
            <a:r>
              <a:rPr lang="en-US" b="1" dirty="0"/>
              <a:t>Luke 15:10 </a:t>
            </a:r>
            <a:r>
              <a:rPr lang="en-US" dirty="0"/>
              <a:t>Heaven rejoices when one sinner repents</a:t>
            </a:r>
          </a:p>
        </p:txBody>
      </p:sp>
    </p:spTree>
    <p:extLst>
      <p:ext uri="{BB962C8B-B14F-4D97-AF65-F5344CB8AC3E}">
        <p14:creationId xmlns:p14="http://schemas.microsoft.com/office/powerpoint/2010/main" val="74965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A6A07-B499-15C9-BEB8-A92F8FE5EC4D}"/>
              </a:ext>
            </a:extLst>
          </p:cNvPr>
          <p:cNvSpPr>
            <a:spLocks noGrp="1"/>
          </p:cNvSpPr>
          <p:nvPr>
            <p:ph type="title"/>
          </p:nvPr>
        </p:nvSpPr>
        <p:spPr/>
        <p:txBody>
          <a:bodyPr/>
          <a:lstStyle/>
          <a:p>
            <a:r>
              <a:rPr lang="en-US" dirty="0"/>
              <a:t>Rich Young Ruler</a:t>
            </a:r>
          </a:p>
        </p:txBody>
      </p:sp>
      <p:sp>
        <p:nvSpPr>
          <p:cNvPr id="3" name="Content Placeholder 2">
            <a:extLst>
              <a:ext uri="{FF2B5EF4-FFF2-40B4-BE49-F238E27FC236}">
                <a16:creationId xmlns:a16="http://schemas.microsoft.com/office/drawing/2014/main" id="{E3BB92B1-3A55-80F5-9CA2-FA3B7F5CE035}"/>
              </a:ext>
            </a:extLst>
          </p:cNvPr>
          <p:cNvSpPr>
            <a:spLocks noGrp="1"/>
          </p:cNvSpPr>
          <p:nvPr>
            <p:ph idx="1"/>
          </p:nvPr>
        </p:nvSpPr>
        <p:spPr/>
        <p:txBody>
          <a:bodyPr/>
          <a:lstStyle/>
          <a:p>
            <a:r>
              <a:rPr lang="en-US" b="1" dirty="0"/>
              <a:t>Mark 10:17-31 </a:t>
            </a:r>
            <a:r>
              <a:rPr lang="en-US" dirty="0"/>
              <a:t>“What shall I </a:t>
            </a:r>
            <a:r>
              <a:rPr lang="en-US" b="1" dirty="0"/>
              <a:t>DO</a:t>
            </a:r>
            <a:r>
              <a:rPr lang="en-US" dirty="0"/>
              <a:t> to inherit eternal life?”</a:t>
            </a:r>
          </a:p>
          <a:p>
            <a:r>
              <a:rPr lang="en-US" b="1" dirty="0"/>
              <a:t>Keep the commandments – check</a:t>
            </a:r>
          </a:p>
          <a:p>
            <a:r>
              <a:rPr lang="en-US" b="1" dirty="0"/>
              <a:t>Sell ALL your possessions and give to the poor – uncheck</a:t>
            </a:r>
          </a:p>
          <a:p>
            <a:r>
              <a:rPr lang="en-US" b="1" dirty="0"/>
              <a:t>If you do, you’ll have treasure in heaven – all his treasure was on earth</a:t>
            </a:r>
          </a:p>
          <a:p>
            <a:r>
              <a:rPr lang="en-US" b="1" dirty="0"/>
              <a:t>Come Follow Me – deny yourself, all your comforts/riches……</a:t>
            </a:r>
          </a:p>
          <a:p>
            <a:r>
              <a:rPr lang="en-US" b="1" dirty="0"/>
              <a:t>Salvation: </a:t>
            </a:r>
            <a:r>
              <a:rPr lang="en-US" dirty="0"/>
              <a:t>turning from all else to put Him first.</a:t>
            </a:r>
          </a:p>
          <a:p>
            <a:r>
              <a:rPr lang="en-US" b="1" dirty="0"/>
              <a:t>Mark 8:34-38 </a:t>
            </a:r>
            <a:r>
              <a:rPr lang="en-US" dirty="0"/>
              <a:t>Whoever loses his life for Jesus’ sake will save it</a:t>
            </a:r>
          </a:p>
          <a:p>
            <a:r>
              <a:rPr lang="en-US" b="1" dirty="0"/>
              <a:t>To follow Jesus, we must deny ourselves. </a:t>
            </a:r>
          </a:p>
        </p:txBody>
      </p:sp>
    </p:spTree>
    <p:extLst>
      <p:ext uri="{BB962C8B-B14F-4D97-AF65-F5344CB8AC3E}">
        <p14:creationId xmlns:p14="http://schemas.microsoft.com/office/powerpoint/2010/main" val="4011493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AC3B70-BBC7-82A8-A0CD-B6055F503175}"/>
              </a:ext>
            </a:extLst>
          </p:cNvPr>
          <p:cNvSpPr>
            <a:spLocks noGrp="1"/>
          </p:cNvSpPr>
          <p:nvPr>
            <p:ph type="title"/>
          </p:nvPr>
        </p:nvSpPr>
        <p:spPr/>
        <p:txBody>
          <a:bodyPr/>
          <a:lstStyle/>
          <a:p>
            <a:r>
              <a:rPr lang="en-US" dirty="0"/>
              <a:t>Repentance    Paul preached</a:t>
            </a:r>
          </a:p>
        </p:txBody>
      </p:sp>
      <p:sp>
        <p:nvSpPr>
          <p:cNvPr id="3" name="Content Placeholder 2">
            <a:extLst>
              <a:ext uri="{FF2B5EF4-FFF2-40B4-BE49-F238E27FC236}">
                <a16:creationId xmlns:a16="http://schemas.microsoft.com/office/drawing/2014/main" id="{D23224C9-5224-B45F-C5EA-3EEE2965E7F5}"/>
              </a:ext>
            </a:extLst>
          </p:cNvPr>
          <p:cNvSpPr>
            <a:spLocks noGrp="1"/>
          </p:cNvSpPr>
          <p:nvPr>
            <p:ph idx="1"/>
          </p:nvPr>
        </p:nvSpPr>
        <p:spPr/>
        <p:txBody>
          <a:bodyPr>
            <a:normAutofit fontScale="92500" lnSpcReduction="20000"/>
          </a:bodyPr>
          <a:lstStyle/>
          <a:p>
            <a:r>
              <a:rPr lang="en-US" b="1" dirty="0"/>
              <a:t>Acts 17:30 </a:t>
            </a:r>
            <a:r>
              <a:rPr lang="en-US" dirty="0"/>
              <a:t>Repentance applies to everyone</a:t>
            </a:r>
          </a:p>
          <a:p>
            <a:r>
              <a:rPr lang="en-US" b="1" dirty="0"/>
              <a:t>Acts 20:18-21 </a:t>
            </a:r>
            <a:r>
              <a:rPr lang="en-US" dirty="0"/>
              <a:t>Repentance toward God and faith in Christ is for both Jew and Gentile – there is no partiality</a:t>
            </a:r>
          </a:p>
          <a:p>
            <a:r>
              <a:rPr lang="en-US" b="1" dirty="0"/>
              <a:t>Acts 26:19-20 </a:t>
            </a:r>
            <a:r>
              <a:rPr lang="en-US" dirty="0"/>
              <a:t>Paul declared to King Agrippa that both Jew and Gentile should repent and turn to God, performing deeds appropriate to repentance. (</a:t>
            </a:r>
            <a:r>
              <a:rPr lang="en-US" b="1" dirty="0"/>
              <a:t>Matt. 3:8 </a:t>
            </a:r>
            <a:r>
              <a:rPr lang="en-US" dirty="0"/>
              <a:t>says the same thing)</a:t>
            </a:r>
          </a:p>
          <a:p>
            <a:r>
              <a:rPr lang="en-US" b="1" dirty="0"/>
              <a:t>I Thess. 1:5-10 </a:t>
            </a:r>
            <a:r>
              <a:rPr lang="en-US" dirty="0"/>
              <a:t>The Thessalonians HAD BEEN idol worshipers. But then they:</a:t>
            </a:r>
          </a:p>
          <a:p>
            <a:r>
              <a:rPr lang="en-US" b="1" dirty="0"/>
              <a:t>Heard the gospel</a:t>
            </a:r>
          </a:p>
          <a:p>
            <a:r>
              <a:rPr lang="en-US" b="1" dirty="0"/>
              <a:t>Believed the gospel</a:t>
            </a:r>
          </a:p>
          <a:p>
            <a:r>
              <a:rPr lang="en-US" b="1" dirty="0"/>
              <a:t>Turned from idols to serve God</a:t>
            </a:r>
          </a:p>
          <a:p>
            <a:r>
              <a:rPr lang="en-US" b="1" dirty="0"/>
              <a:t>Waited for Jesus’ return and were rescued from God’s wrath</a:t>
            </a:r>
          </a:p>
        </p:txBody>
      </p:sp>
    </p:spTree>
    <p:extLst>
      <p:ext uri="{BB962C8B-B14F-4D97-AF65-F5344CB8AC3E}">
        <p14:creationId xmlns:p14="http://schemas.microsoft.com/office/powerpoint/2010/main" val="1815609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47AAA7-1977-4F1F-DA02-80E3C05A8D6B}"/>
              </a:ext>
            </a:extLst>
          </p:cNvPr>
          <p:cNvSpPr>
            <a:spLocks noGrp="1"/>
          </p:cNvSpPr>
          <p:nvPr>
            <p:ph type="title"/>
          </p:nvPr>
        </p:nvSpPr>
        <p:spPr/>
        <p:txBody>
          <a:bodyPr/>
          <a:lstStyle/>
          <a:p>
            <a:r>
              <a:rPr lang="en-US" dirty="0"/>
              <a:t>Repentance      Peter Preached</a:t>
            </a:r>
          </a:p>
        </p:txBody>
      </p:sp>
      <p:sp>
        <p:nvSpPr>
          <p:cNvPr id="3" name="Content Placeholder 2">
            <a:extLst>
              <a:ext uri="{FF2B5EF4-FFF2-40B4-BE49-F238E27FC236}">
                <a16:creationId xmlns:a16="http://schemas.microsoft.com/office/drawing/2014/main" id="{ACD56A45-E0A4-053E-8C58-B85ADAC632ED}"/>
              </a:ext>
            </a:extLst>
          </p:cNvPr>
          <p:cNvSpPr>
            <a:spLocks noGrp="1"/>
          </p:cNvSpPr>
          <p:nvPr>
            <p:ph idx="1"/>
          </p:nvPr>
        </p:nvSpPr>
        <p:spPr/>
        <p:txBody>
          <a:bodyPr/>
          <a:lstStyle/>
          <a:p>
            <a:r>
              <a:rPr lang="en-US" b="1" dirty="0"/>
              <a:t>2 Pet. 3:9  </a:t>
            </a:r>
            <a:r>
              <a:rPr lang="en-US" dirty="0"/>
              <a:t>The Lord is not slow about His promise to come again. He is being patient, not wishing for any to perish but for all to come to repentance.</a:t>
            </a:r>
          </a:p>
          <a:p>
            <a:r>
              <a:rPr lang="en-US" dirty="0"/>
              <a:t>No repentance – perish – no salvation</a:t>
            </a:r>
          </a:p>
          <a:p>
            <a:r>
              <a:rPr lang="en-US" b="1" dirty="0"/>
              <a:t>Therefore:</a:t>
            </a:r>
            <a:r>
              <a:rPr lang="en-US" dirty="0"/>
              <a:t> IF one is saved, there will be a changed life, they will be doing deeds appropriate to repentance that show their internal decision which is manifesting itself in outward acts.</a:t>
            </a:r>
          </a:p>
          <a:p>
            <a:r>
              <a:rPr lang="en-US" b="1" dirty="0"/>
              <a:t>Can they fall back and sin? Yes: but it will NOT be their habit of life.</a:t>
            </a:r>
          </a:p>
        </p:txBody>
      </p:sp>
    </p:spTree>
    <p:extLst>
      <p:ext uri="{BB962C8B-B14F-4D97-AF65-F5344CB8AC3E}">
        <p14:creationId xmlns:p14="http://schemas.microsoft.com/office/powerpoint/2010/main" val="1642035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1A591-04E6-6487-9D29-5E11517155F1}"/>
              </a:ext>
            </a:extLst>
          </p:cNvPr>
          <p:cNvSpPr>
            <a:spLocks noGrp="1"/>
          </p:cNvSpPr>
          <p:nvPr>
            <p:ph type="title"/>
          </p:nvPr>
        </p:nvSpPr>
        <p:spPr/>
        <p:txBody>
          <a:bodyPr/>
          <a:lstStyle/>
          <a:p>
            <a:r>
              <a:rPr lang="en-US" dirty="0"/>
              <a:t>Application</a:t>
            </a:r>
          </a:p>
        </p:txBody>
      </p:sp>
      <p:sp>
        <p:nvSpPr>
          <p:cNvPr id="3" name="Content Placeholder 2">
            <a:extLst>
              <a:ext uri="{FF2B5EF4-FFF2-40B4-BE49-F238E27FC236}">
                <a16:creationId xmlns:a16="http://schemas.microsoft.com/office/drawing/2014/main" id="{8B4375E3-3E20-E1B5-0577-7BDB6C84EFD7}"/>
              </a:ext>
            </a:extLst>
          </p:cNvPr>
          <p:cNvSpPr>
            <a:spLocks noGrp="1"/>
          </p:cNvSpPr>
          <p:nvPr>
            <p:ph idx="1"/>
          </p:nvPr>
        </p:nvSpPr>
        <p:spPr/>
        <p:txBody>
          <a:bodyPr/>
          <a:lstStyle/>
          <a:p>
            <a:r>
              <a:rPr lang="en-US" dirty="0"/>
              <a:t>Be patient with others as God has been patient with YOU</a:t>
            </a:r>
          </a:p>
          <a:p>
            <a:r>
              <a:rPr lang="en-US" dirty="0"/>
              <a:t>Sanctification is a process and not one point in time like justification</a:t>
            </a:r>
          </a:p>
          <a:p>
            <a:r>
              <a:rPr lang="en-US" dirty="0"/>
              <a:t>Each one of us grows at different speeds</a:t>
            </a:r>
          </a:p>
          <a:p>
            <a:r>
              <a:rPr lang="en-US" dirty="0"/>
              <a:t>PRAY for those struggling with the “sin that so easily entangles them”</a:t>
            </a:r>
          </a:p>
          <a:p>
            <a:r>
              <a:rPr lang="en-US" dirty="0"/>
              <a:t>Know the sin that so “easily entangles YOU” and look to the Spirit inside to gain victory over that sin</a:t>
            </a:r>
          </a:p>
        </p:txBody>
      </p:sp>
    </p:spTree>
    <p:extLst>
      <p:ext uri="{BB962C8B-B14F-4D97-AF65-F5344CB8AC3E}">
        <p14:creationId xmlns:p14="http://schemas.microsoft.com/office/powerpoint/2010/main" val="1168389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ACAAE-3C64-3782-53DB-BF1F301E42E5}"/>
              </a:ext>
            </a:extLst>
          </p:cNvPr>
          <p:cNvSpPr>
            <a:spLocks noGrp="1"/>
          </p:cNvSpPr>
          <p:nvPr>
            <p:ph type="title"/>
          </p:nvPr>
        </p:nvSpPr>
        <p:spPr/>
        <p:txBody>
          <a:bodyPr/>
          <a:lstStyle/>
          <a:p>
            <a:r>
              <a:rPr lang="en-US" dirty="0"/>
              <a:t>Review</a:t>
            </a:r>
          </a:p>
        </p:txBody>
      </p:sp>
      <p:sp>
        <p:nvSpPr>
          <p:cNvPr id="3" name="Content Placeholder 2">
            <a:extLst>
              <a:ext uri="{FF2B5EF4-FFF2-40B4-BE49-F238E27FC236}">
                <a16:creationId xmlns:a16="http://schemas.microsoft.com/office/drawing/2014/main" id="{DCA18206-9DFB-3C12-C004-097FD263A2CB}"/>
              </a:ext>
            </a:extLst>
          </p:cNvPr>
          <p:cNvSpPr>
            <a:spLocks noGrp="1"/>
          </p:cNvSpPr>
          <p:nvPr>
            <p:ph idx="1"/>
          </p:nvPr>
        </p:nvSpPr>
        <p:spPr/>
        <p:txBody>
          <a:bodyPr/>
          <a:lstStyle/>
          <a:p>
            <a:r>
              <a:rPr lang="en-US" b="1" dirty="0"/>
              <a:t>Theme of Romans: </a:t>
            </a:r>
            <a:r>
              <a:rPr lang="en-US" dirty="0"/>
              <a:t>The Righteous Shall Live by Faith</a:t>
            </a:r>
          </a:p>
          <a:p>
            <a:r>
              <a:rPr lang="en-US" b="1" dirty="0"/>
              <a:t>Written to: </a:t>
            </a:r>
            <a:r>
              <a:rPr lang="en-US" dirty="0"/>
              <a:t>The saints in Rome: BOTH Jew and Gentile</a:t>
            </a:r>
          </a:p>
          <a:p>
            <a:r>
              <a:rPr lang="en-US" b="1" dirty="0"/>
              <a:t>Possible dissentions: </a:t>
            </a:r>
          </a:p>
          <a:p>
            <a:r>
              <a:rPr lang="en-US" b="1" dirty="0"/>
              <a:t>Judaizers </a:t>
            </a:r>
            <a:r>
              <a:rPr lang="en-US" dirty="0"/>
              <a:t>– grace PLUS Law</a:t>
            </a:r>
          </a:p>
          <a:p>
            <a:r>
              <a:rPr lang="en-US" b="1" dirty="0"/>
              <a:t>Antinomians</a:t>
            </a:r>
            <a:r>
              <a:rPr lang="en-US" dirty="0"/>
              <a:t> – grace, grace, grace; we can do whatever we want</a:t>
            </a:r>
          </a:p>
          <a:p>
            <a:r>
              <a:rPr lang="en-US" b="1" dirty="0"/>
              <a:t>Where we are in the book of Romans:</a:t>
            </a:r>
          </a:p>
          <a:p>
            <a:r>
              <a:rPr lang="en-US" b="1" dirty="0"/>
              <a:t>God’s Sovereignty</a:t>
            </a:r>
          </a:p>
          <a:p>
            <a:r>
              <a:rPr lang="en-US" b="1" dirty="0"/>
              <a:t>Watch His plan unfold through history: NO partiality</a:t>
            </a:r>
          </a:p>
          <a:p>
            <a:endParaRPr lang="en-US" dirty="0"/>
          </a:p>
        </p:txBody>
      </p:sp>
    </p:spTree>
    <p:extLst>
      <p:ext uri="{BB962C8B-B14F-4D97-AF65-F5344CB8AC3E}">
        <p14:creationId xmlns:p14="http://schemas.microsoft.com/office/powerpoint/2010/main" val="1484383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AC2D8D-605A-0A13-2809-732758D2F8A7}"/>
              </a:ext>
            </a:extLst>
          </p:cNvPr>
          <p:cNvSpPr>
            <a:spLocks noGrp="1"/>
          </p:cNvSpPr>
          <p:nvPr>
            <p:ph type="title"/>
          </p:nvPr>
        </p:nvSpPr>
        <p:spPr/>
        <p:txBody>
          <a:bodyPr/>
          <a:lstStyle/>
          <a:p>
            <a:r>
              <a:rPr lang="en-US" dirty="0"/>
              <a:t>Romans 10:1-13</a:t>
            </a:r>
          </a:p>
        </p:txBody>
      </p:sp>
      <p:sp>
        <p:nvSpPr>
          <p:cNvPr id="3" name="Content Placeholder 2">
            <a:extLst>
              <a:ext uri="{FF2B5EF4-FFF2-40B4-BE49-F238E27FC236}">
                <a16:creationId xmlns:a16="http://schemas.microsoft.com/office/drawing/2014/main" id="{7ACB1001-94E7-CB76-CB47-2BB23847D06C}"/>
              </a:ext>
            </a:extLst>
          </p:cNvPr>
          <p:cNvSpPr>
            <a:spLocks noGrp="1"/>
          </p:cNvSpPr>
          <p:nvPr>
            <p:ph idx="1"/>
          </p:nvPr>
        </p:nvSpPr>
        <p:spPr/>
        <p:txBody>
          <a:bodyPr/>
          <a:lstStyle/>
          <a:p>
            <a:r>
              <a:rPr lang="en-US" b="1" dirty="0"/>
              <a:t>10:1-4 </a:t>
            </a:r>
            <a:r>
              <a:rPr lang="en-US" dirty="0"/>
              <a:t>Paul’s desire is for Israel’s salvation</a:t>
            </a:r>
          </a:p>
          <a:p>
            <a:r>
              <a:rPr lang="en-US" b="1" dirty="0"/>
              <a:t>10:5-13</a:t>
            </a:r>
            <a:r>
              <a:rPr lang="en-US" dirty="0"/>
              <a:t> Israel missed God’s righteousness because they sought to establish their own, in their own way, according to their own added rules</a:t>
            </a:r>
          </a:p>
          <a:p>
            <a:r>
              <a:rPr lang="en-US" dirty="0"/>
              <a:t>The Gentiles attained righteousness because they came by faith</a:t>
            </a:r>
          </a:p>
          <a:p>
            <a:r>
              <a:rPr lang="en-US" b="1" dirty="0"/>
              <a:t>Whoever: </a:t>
            </a:r>
            <a:r>
              <a:rPr lang="en-US" dirty="0"/>
              <a:t>Jew or Gentile</a:t>
            </a:r>
          </a:p>
          <a:p>
            <a:r>
              <a:rPr lang="en-US" b="1" dirty="0"/>
              <a:t>Believes</a:t>
            </a:r>
            <a:r>
              <a:rPr lang="en-US" dirty="0"/>
              <a:t> in his heart that God raised Jesus from the dead</a:t>
            </a:r>
          </a:p>
          <a:p>
            <a:r>
              <a:rPr lang="en-US" b="1" dirty="0"/>
              <a:t>Confesses</a:t>
            </a:r>
            <a:r>
              <a:rPr lang="en-US" dirty="0"/>
              <a:t> with his mouth that Jesus is Lord</a:t>
            </a:r>
          </a:p>
          <a:p>
            <a:r>
              <a:rPr lang="en-US" dirty="0"/>
              <a:t>Is </a:t>
            </a:r>
            <a:r>
              <a:rPr lang="en-US" b="1" dirty="0"/>
              <a:t>saved</a:t>
            </a:r>
            <a:r>
              <a:rPr lang="en-US" dirty="0"/>
              <a:t>, made righteous</a:t>
            </a:r>
          </a:p>
          <a:p>
            <a:endParaRPr lang="en-US" dirty="0"/>
          </a:p>
        </p:txBody>
      </p:sp>
    </p:spTree>
    <p:extLst>
      <p:ext uri="{BB962C8B-B14F-4D97-AF65-F5344CB8AC3E}">
        <p14:creationId xmlns:p14="http://schemas.microsoft.com/office/powerpoint/2010/main" val="4158529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DD1598-A992-7134-D36C-5AA1C25B28E4}"/>
              </a:ext>
            </a:extLst>
          </p:cNvPr>
          <p:cNvSpPr>
            <a:spLocks noGrp="1"/>
          </p:cNvSpPr>
          <p:nvPr>
            <p:ph type="title"/>
          </p:nvPr>
        </p:nvSpPr>
        <p:spPr/>
        <p:txBody>
          <a:bodyPr/>
          <a:lstStyle/>
          <a:p>
            <a:r>
              <a:rPr lang="en-US" dirty="0"/>
              <a:t>Lord Def.          Faith Def.</a:t>
            </a:r>
          </a:p>
        </p:txBody>
      </p:sp>
      <p:sp>
        <p:nvSpPr>
          <p:cNvPr id="3" name="Content Placeholder 2">
            <a:extLst>
              <a:ext uri="{FF2B5EF4-FFF2-40B4-BE49-F238E27FC236}">
                <a16:creationId xmlns:a16="http://schemas.microsoft.com/office/drawing/2014/main" id="{F981A574-B790-F7B5-5071-C559067DBD5B}"/>
              </a:ext>
            </a:extLst>
          </p:cNvPr>
          <p:cNvSpPr>
            <a:spLocks noGrp="1"/>
          </p:cNvSpPr>
          <p:nvPr>
            <p:ph idx="1"/>
          </p:nvPr>
        </p:nvSpPr>
        <p:spPr/>
        <p:txBody>
          <a:bodyPr/>
          <a:lstStyle/>
          <a:p>
            <a:r>
              <a:rPr lang="en-US" dirty="0"/>
              <a:t>To be saved, you must confess with your mouth Jesus as Lord</a:t>
            </a:r>
          </a:p>
          <a:p>
            <a:r>
              <a:rPr lang="en-US" b="1" dirty="0"/>
              <a:t>Lord</a:t>
            </a:r>
            <a:r>
              <a:rPr lang="en-US" dirty="0"/>
              <a:t> – </a:t>
            </a:r>
            <a:r>
              <a:rPr lang="en-US" dirty="0" err="1"/>
              <a:t>kurios</a:t>
            </a:r>
            <a:r>
              <a:rPr lang="en-US" dirty="0"/>
              <a:t>: master, owner, a person exercising absolute ownership rights.</a:t>
            </a:r>
          </a:p>
          <a:p>
            <a:r>
              <a:rPr lang="en-US" b="1" dirty="0"/>
              <a:t>Faith</a:t>
            </a:r>
            <a:r>
              <a:rPr lang="en-US" dirty="0"/>
              <a:t> – </a:t>
            </a:r>
            <a:r>
              <a:rPr lang="en-US" dirty="0" err="1"/>
              <a:t>pistis</a:t>
            </a:r>
            <a:r>
              <a:rPr lang="en-US" dirty="0"/>
              <a:t>: (n) persuasion, conviction, confidence, certainty, trust. It is always a gift from God, and never something that can be produced by people. For the believer: God’s divine persuasion, and therefore distinct from human belief, yet involving it.</a:t>
            </a:r>
          </a:p>
          <a:p>
            <a:r>
              <a:rPr lang="en-US" b="1" dirty="0"/>
              <a:t>Zod.</a:t>
            </a:r>
            <a:r>
              <a:rPr lang="en-US" dirty="0"/>
              <a:t> Faith is something which stands on proof arrived at inductively. Persuasion is </a:t>
            </a:r>
            <a:r>
              <a:rPr lang="en-US" b="1" dirty="0"/>
              <a:t>not</a:t>
            </a:r>
            <a:r>
              <a:rPr lang="en-US" dirty="0"/>
              <a:t> the outcome of imagination but is based on fact, such as the reality of the resurrection of Christ.</a:t>
            </a:r>
          </a:p>
        </p:txBody>
      </p:sp>
    </p:spTree>
    <p:extLst>
      <p:ext uri="{BB962C8B-B14F-4D97-AF65-F5344CB8AC3E}">
        <p14:creationId xmlns:p14="http://schemas.microsoft.com/office/powerpoint/2010/main" val="256235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37A642-2DCA-04BB-8185-62C440B36CEA}"/>
              </a:ext>
            </a:extLst>
          </p:cNvPr>
          <p:cNvSpPr>
            <a:spLocks noGrp="1"/>
          </p:cNvSpPr>
          <p:nvPr>
            <p:ph type="title"/>
          </p:nvPr>
        </p:nvSpPr>
        <p:spPr/>
        <p:txBody>
          <a:bodyPr/>
          <a:lstStyle/>
          <a:p>
            <a:r>
              <a:rPr lang="en-US" dirty="0"/>
              <a:t>Believe Def.</a:t>
            </a:r>
          </a:p>
        </p:txBody>
      </p:sp>
      <p:sp>
        <p:nvSpPr>
          <p:cNvPr id="3" name="Content Placeholder 2">
            <a:extLst>
              <a:ext uri="{FF2B5EF4-FFF2-40B4-BE49-F238E27FC236}">
                <a16:creationId xmlns:a16="http://schemas.microsoft.com/office/drawing/2014/main" id="{28155A09-B032-BEB9-711F-C73BCCDF007A}"/>
              </a:ext>
            </a:extLst>
          </p:cNvPr>
          <p:cNvSpPr>
            <a:spLocks noGrp="1"/>
          </p:cNvSpPr>
          <p:nvPr>
            <p:ph idx="1"/>
          </p:nvPr>
        </p:nvSpPr>
        <p:spPr/>
        <p:txBody>
          <a:bodyPr/>
          <a:lstStyle/>
          <a:p>
            <a:r>
              <a:rPr lang="en-US" b="1" dirty="0"/>
              <a:t>Believe</a:t>
            </a:r>
            <a:r>
              <a:rPr lang="en-US" dirty="0"/>
              <a:t> – </a:t>
            </a:r>
            <a:r>
              <a:rPr lang="en-US" dirty="0" err="1"/>
              <a:t>Pisteuo</a:t>
            </a:r>
            <a:r>
              <a:rPr lang="en-US" dirty="0"/>
              <a:t>: (v) to entrust one’s spiritual well-being to Christ. Is applied to faith by which one is persuaded that Jesus was raised from the dead, in as much as by the fact God declared Him to be His Son and the Messiah. </a:t>
            </a:r>
            <a:r>
              <a:rPr lang="en-US" b="1" dirty="0"/>
              <a:t>It goes beyond mere intellectual </a:t>
            </a:r>
            <a:r>
              <a:rPr lang="en-US" dirty="0"/>
              <a:t>assent encompassing a reliance on and commitment to the object of faith.</a:t>
            </a:r>
          </a:p>
          <a:p>
            <a:r>
              <a:rPr lang="en-US" dirty="0"/>
              <a:t>Not just an acknowledgment of His existence or historical reality but involves a </a:t>
            </a:r>
            <a:r>
              <a:rPr lang="en-US" b="1" dirty="0"/>
              <a:t>personal trust and reliance </a:t>
            </a:r>
            <a:r>
              <a:rPr lang="en-US" dirty="0"/>
              <a:t>on Him for salvation.</a:t>
            </a:r>
          </a:p>
          <a:p>
            <a:r>
              <a:rPr lang="en-US" b="1" dirty="0"/>
              <a:t>Zod.</a:t>
            </a:r>
            <a:r>
              <a:rPr lang="en-US" dirty="0"/>
              <a:t> Firmly persuaded – to believe and rest upon.</a:t>
            </a:r>
          </a:p>
        </p:txBody>
      </p:sp>
    </p:spTree>
    <p:extLst>
      <p:ext uri="{BB962C8B-B14F-4D97-AF65-F5344CB8AC3E}">
        <p14:creationId xmlns:p14="http://schemas.microsoft.com/office/powerpoint/2010/main" val="4141641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207D97-00AD-54B9-D113-2450A99233A5}"/>
              </a:ext>
            </a:extLst>
          </p:cNvPr>
          <p:cNvSpPr>
            <a:spLocks noGrp="1"/>
          </p:cNvSpPr>
          <p:nvPr>
            <p:ph type="title"/>
          </p:nvPr>
        </p:nvSpPr>
        <p:spPr/>
        <p:txBody>
          <a:bodyPr/>
          <a:lstStyle/>
          <a:p>
            <a:r>
              <a:rPr lang="en-US" dirty="0"/>
              <a:t>Jesus Came to Save us from Sin</a:t>
            </a:r>
          </a:p>
        </p:txBody>
      </p:sp>
      <p:sp>
        <p:nvSpPr>
          <p:cNvPr id="3" name="Content Placeholder 2">
            <a:extLst>
              <a:ext uri="{FF2B5EF4-FFF2-40B4-BE49-F238E27FC236}">
                <a16:creationId xmlns:a16="http://schemas.microsoft.com/office/drawing/2014/main" id="{8B31E83F-C7A8-5B61-11DB-1DF8EE1F0C98}"/>
              </a:ext>
            </a:extLst>
          </p:cNvPr>
          <p:cNvSpPr>
            <a:spLocks noGrp="1"/>
          </p:cNvSpPr>
          <p:nvPr>
            <p:ph idx="1"/>
          </p:nvPr>
        </p:nvSpPr>
        <p:spPr/>
        <p:txBody>
          <a:bodyPr/>
          <a:lstStyle/>
          <a:p>
            <a:r>
              <a:rPr lang="en-US" b="1" dirty="0"/>
              <a:t>Matt. 1:18-21; I Tim. 1:15 </a:t>
            </a:r>
            <a:r>
              <a:rPr lang="en-US" dirty="0"/>
              <a:t>Jesus, born of a virgin, conceived by the Holy Spirit, came into the world to save His people from their sins</a:t>
            </a:r>
          </a:p>
          <a:p>
            <a:r>
              <a:rPr lang="en-US" b="1" dirty="0"/>
              <a:t>Sin – hamartia: </a:t>
            </a:r>
            <a:r>
              <a:rPr lang="en-US" dirty="0"/>
              <a:t>to miss the mark. It is not originated or empowered by God, emphasizes its self-originated nature. A violation of the divine law in thought or act. </a:t>
            </a:r>
            <a:r>
              <a:rPr lang="en-US" b="1" dirty="0"/>
              <a:t>“Sin hinders the perception of truth”. </a:t>
            </a:r>
            <a:r>
              <a:rPr lang="en-US" dirty="0"/>
              <a:t>The moral failing and rebellion against God that separates humanity from Him. Not merely an external act but an internal condition.</a:t>
            </a:r>
          </a:p>
          <a:p>
            <a:r>
              <a:rPr lang="en-US" b="1" dirty="0"/>
              <a:t>Zod. Missing the true end and scope of our lives, which is God.</a:t>
            </a:r>
          </a:p>
          <a:p>
            <a:endParaRPr lang="en-US" dirty="0"/>
          </a:p>
        </p:txBody>
      </p:sp>
    </p:spTree>
    <p:extLst>
      <p:ext uri="{BB962C8B-B14F-4D97-AF65-F5344CB8AC3E}">
        <p14:creationId xmlns:p14="http://schemas.microsoft.com/office/powerpoint/2010/main" val="1376712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65B84-98C4-EE36-87BE-0496148C3044}"/>
              </a:ext>
            </a:extLst>
          </p:cNvPr>
          <p:cNvSpPr>
            <a:spLocks noGrp="1"/>
          </p:cNvSpPr>
          <p:nvPr>
            <p:ph type="title"/>
          </p:nvPr>
        </p:nvSpPr>
        <p:spPr/>
        <p:txBody>
          <a:bodyPr/>
          <a:lstStyle/>
          <a:p>
            <a:r>
              <a:rPr lang="en-US" dirty="0"/>
              <a:t>Cross References</a:t>
            </a:r>
          </a:p>
        </p:txBody>
      </p:sp>
      <p:sp>
        <p:nvSpPr>
          <p:cNvPr id="3" name="Content Placeholder 2">
            <a:extLst>
              <a:ext uri="{FF2B5EF4-FFF2-40B4-BE49-F238E27FC236}">
                <a16:creationId xmlns:a16="http://schemas.microsoft.com/office/drawing/2014/main" id="{6637BC27-8D13-AB5D-847F-BDB3EA4C7E6A}"/>
              </a:ext>
            </a:extLst>
          </p:cNvPr>
          <p:cNvSpPr>
            <a:spLocks noGrp="1"/>
          </p:cNvSpPr>
          <p:nvPr>
            <p:ph idx="1"/>
          </p:nvPr>
        </p:nvSpPr>
        <p:spPr/>
        <p:txBody>
          <a:bodyPr/>
          <a:lstStyle/>
          <a:p>
            <a:r>
              <a:rPr lang="en-US" b="1" dirty="0"/>
              <a:t>Gen. 3:1-7 </a:t>
            </a:r>
            <a:r>
              <a:rPr lang="en-US" dirty="0"/>
              <a:t>The serpent wanted Eve to doubt God, to </a:t>
            </a:r>
            <a:r>
              <a:rPr lang="en-US" b="1" dirty="0"/>
              <a:t>not believe </a:t>
            </a:r>
            <a:r>
              <a:rPr lang="en-US" dirty="0"/>
              <a:t>Him.</a:t>
            </a:r>
          </a:p>
          <a:p>
            <a:r>
              <a:rPr lang="en-US" b="1" dirty="0"/>
              <a:t>I John 3:4 </a:t>
            </a:r>
            <a:r>
              <a:rPr lang="en-US" dirty="0"/>
              <a:t>Sin is lawlessness; that which goes against God’s standard</a:t>
            </a:r>
          </a:p>
          <a:p>
            <a:r>
              <a:rPr lang="en-US" b="1" dirty="0"/>
              <a:t>I John 5:17 </a:t>
            </a:r>
            <a:r>
              <a:rPr lang="en-US" dirty="0"/>
              <a:t>Sin is unrighteousness that leads to death</a:t>
            </a:r>
          </a:p>
          <a:p>
            <a:r>
              <a:rPr lang="en-US" b="1" dirty="0"/>
              <a:t>Rom. 14:23 </a:t>
            </a:r>
            <a:r>
              <a:rPr lang="en-US" dirty="0"/>
              <a:t>Whatever is not from faith is sin</a:t>
            </a:r>
          </a:p>
          <a:p>
            <a:r>
              <a:rPr lang="en-US" b="1" dirty="0"/>
              <a:t>Jam. 4:17 </a:t>
            </a:r>
            <a:r>
              <a:rPr lang="en-US" dirty="0"/>
              <a:t>Sin is not doing the right thing one knows to do</a:t>
            </a:r>
          </a:p>
          <a:p>
            <a:r>
              <a:rPr lang="en-US" b="1" dirty="0"/>
              <a:t>Is. 53:6 </a:t>
            </a:r>
            <a:r>
              <a:rPr lang="en-US" dirty="0"/>
              <a:t>Each of us has turned to his OWN way</a:t>
            </a:r>
          </a:p>
          <a:p>
            <a:r>
              <a:rPr lang="en-US" dirty="0"/>
              <a:t>This is exactly what the Jews had done in trying to attain salvation by seeking their own righteousness.</a:t>
            </a:r>
          </a:p>
        </p:txBody>
      </p:sp>
    </p:spTree>
    <p:extLst>
      <p:ext uri="{BB962C8B-B14F-4D97-AF65-F5344CB8AC3E}">
        <p14:creationId xmlns:p14="http://schemas.microsoft.com/office/powerpoint/2010/main" val="804132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AB8D35-F0CA-EBA5-FAA3-A50CDE536914}"/>
              </a:ext>
            </a:extLst>
          </p:cNvPr>
          <p:cNvSpPr>
            <a:spLocks noGrp="1"/>
          </p:cNvSpPr>
          <p:nvPr>
            <p:ph type="title"/>
          </p:nvPr>
        </p:nvSpPr>
        <p:spPr/>
        <p:txBody>
          <a:bodyPr/>
          <a:lstStyle/>
          <a:p>
            <a:r>
              <a:rPr lang="en-US" dirty="0"/>
              <a:t>Jesus’ purpose in coming to earth</a:t>
            </a:r>
          </a:p>
        </p:txBody>
      </p:sp>
      <p:sp>
        <p:nvSpPr>
          <p:cNvPr id="3" name="Content Placeholder 2">
            <a:extLst>
              <a:ext uri="{FF2B5EF4-FFF2-40B4-BE49-F238E27FC236}">
                <a16:creationId xmlns:a16="http://schemas.microsoft.com/office/drawing/2014/main" id="{AF588702-B664-64D9-D30A-35DA750FACCD}"/>
              </a:ext>
            </a:extLst>
          </p:cNvPr>
          <p:cNvSpPr>
            <a:spLocks noGrp="1"/>
          </p:cNvSpPr>
          <p:nvPr>
            <p:ph idx="1"/>
          </p:nvPr>
        </p:nvSpPr>
        <p:spPr/>
        <p:txBody>
          <a:bodyPr/>
          <a:lstStyle/>
          <a:p>
            <a:r>
              <a:rPr lang="en-US" b="1" dirty="0"/>
              <a:t>2 Cor. 5:21 </a:t>
            </a:r>
            <a:r>
              <a:rPr lang="en-US" dirty="0"/>
              <a:t>Jesus came so that those who believe are made righteous</a:t>
            </a:r>
          </a:p>
          <a:p>
            <a:r>
              <a:rPr lang="en-US" b="1" dirty="0"/>
              <a:t>1 Cor. 6:9-11 </a:t>
            </a:r>
            <a:r>
              <a:rPr lang="en-US" dirty="0"/>
              <a:t>Those who practice unrighteousness will not inherit the kingdom of God, and therefore are not saved</a:t>
            </a:r>
          </a:p>
          <a:p>
            <a:r>
              <a:rPr lang="en-US" b="1" dirty="0"/>
              <a:t>I John 3:8-10 </a:t>
            </a:r>
            <a:r>
              <a:rPr lang="en-US" dirty="0"/>
              <a:t>Jesus came to destroy the devil’s works because those who practice them, are slaves to sin and are not saved</a:t>
            </a:r>
          </a:p>
          <a:p>
            <a:r>
              <a:rPr lang="en-US" b="1" dirty="0"/>
              <a:t>Sin is no longer our Master, ruler, owner.</a:t>
            </a:r>
          </a:p>
          <a:p>
            <a:r>
              <a:rPr lang="en-US" b="1" dirty="0"/>
              <a:t>Rom. 6:9 </a:t>
            </a:r>
            <a:r>
              <a:rPr lang="en-US" dirty="0"/>
              <a:t>Christ defeated death, so it is no longer master over me</a:t>
            </a:r>
          </a:p>
          <a:p>
            <a:r>
              <a:rPr lang="en-US" b="1" dirty="0"/>
              <a:t>Rom. 6:14 </a:t>
            </a:r>
            <a:r>
              <a:rPr lang="en-US" dirty="0"/>
              <a:t>Sin shall not be my master</a:t>
            </a:r>
          </a:p>
          <a:p>
            <a:r>
              <a:rPr lang="en-US" b="1" dirty="0"/>
              <a:t>John 8:34-36 </a:t>
            </a:r>
            <a:r>
              <a:rPr lang="en-US" dirty="0"/>
              <a:t>If the Son makes you free, you are free indeed (from sin)</a:t>
            </a:r>
          </a:p>
        </p:txBody>
      </p:sp>
    </p:spTree>
    <p:extLst>
      <p:ext uri="{BB962C8B-B14F-4D97-AF65-F5344CB8AC3E}">
        <p14:creationId xmlns:p14="http://schemas.microsoft.com/office/powerpoint/2010/main" val="19074397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2765BE-7D65-6F65-63A9-42C6933A556E}"/>
              </a:ext>
            </a:extLst>
          </p:cNvPr>
          <p:cNvSpPr>
            <a:spLocks noGrp="1"/>
          </p:cNvSpPr>
          <p:nvPr>
            <p:ph type="title"/>
          </p:nvPr>
        </p:nvSpPr>
        <p:spPr/>
        <p:txBody>
          <a:bodyPr/>
          <a:lstStyle/>
          <a:p>
            <a:r>
              <a:rPr lang="en-US" dirty="0"/>
              <a:t>Can you still sin then?</a:t>
            </a:r>
          </a:p>
        </p:txBody>
      </p:sp>
      <p:sp>
        <p:nvSpPr>
          <p:cNvPr id="3" name="Content Placeholder 2">
            <a:extLst>
              <a:ext uri="{FF2B5EF4-FFF2-40B4-BE49-F238E27FC236}">
                <a16:creationId xmlns:a16="http://schemas.microsoft.com/office/drawing/2014/main" id="{702F652B-1DA9-7724-F6B7-2BDBC82F6326}"/>
              </a:ext>
            </a:extLst>
          </p:cNvPr>
          <p:cNvSpPr>
            <a:spLocks noGrp="1"/>
          </p:cNvSpPr>
          <p:nvPr>
            <p:ph idx="1"/>
          </p:nvPr>
        </p:nvSpPr>
        <p:spPr/>
        <p:txBody>
          <a:bodyPr/>
          <a:lstStyle/>
          <a:p>
            <a:r>
              <a:rPr lang="en-US" b="1" dirty="0"/>
              <a:t>Yes.</a:t>
            </a:r>
            <a:r>
              <a:rPr lang="en-US" dirty="0"/>
              <a:t> But now it is a </a:t>
            </a:r>
            <a:r>
              <a:rPr lang="en-US" b="1" dirty="0"/>
              <a:t>CHOICE</a:t>
            </a:r>
            <a:r>
              <a:rPr lang="en-US" dirty="0"/>
              <a:t> because sin is not your master anymore</a:t>
            </a:r>
          </a:p>
          <a:p>
            <a:r>
              <a:rPr lang="en-US" b="1" dirty="0"/>
              <a:t>Heb. 12:1 </a:t>
            </a:r>
            <a:r>
              <a:rPr lang="en-US" dirty="0"/>
              <a:t>Let us lay aside the sin that so easily entangles us</a:t>
            </a:r>
          </a:p>
          <a:p>
            <a:r>
              <a:rPr lang="en-US" b="1" dirty="0"/>
              <a:t>“</a:t>
            </a:r>
            <a:r>
              <a:rPr lang="en-US" b="1" dirty="0" err="1"/>
              <a:t>euperistatos</a:t>
            </a:r>
            <a:r>
              <a:rPr lang="en-US" b="1" dirty="0"/>
              <a:t>” - </a:t>
            </a:r>
            <a:r>
              <a:rPr lang="en-US" dirty="0"/>
              <a:t> well-planted all around; a serious hindrance that “encircles” someone who desperately needs to advance. Skillfully surrounding, namely, to prevent or retard running. </a:t>
            </a:r>
          </a:p>
          <a:p>
            <a:r>
              <a:rPr lang="en-US" b="1" dirty="0"/>
              <a:t>Sin is an entangling force that can easily entangle or ensnare, often in a moral or spiritual context.</a:t>
            </a:r>
          </a:p>
          <a:p>
            <a:r>
              <a:rPr lang="en-US" b="1" dirty="0"/>
              <a:t>Sanctification is a process, and sometimes ugly and messy.</a:t>
            </a:r>
          </a:p>
        </p:txBody>
      </p:sp>
    </p:spTree>
    <p:extLst>
      <p:ext uri="{BB962C8B-B14F-4D97-AF65-F5344CB8AC3E}">
        <p14:creationId xmlns:p14="http://schemas.microsoft.com/office/powerpoint/2010/main" val="2639539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104</TotalTime>
  <Words>1358</Words>
  <Application>Microsoft Office PowerPoint</Application>
  <PresentationFormat>Widescreen</PresentationFormat>
  <Paragraphs>94</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Century Gothic</vt:lpstr>
      <vt:lpstr>Wingdings 3</vt:lpstr>
      <vt:lpstr>Ion Boardroom</vt:lpstr>
      <vt:lpstr>Romans Part 3</vt:lpstr>
      <vt:lpstr>Review</vt:lpstr>
      <vt:lpstr>Romans 10:1-13</vt:lpstr>
      <vt:lpstr>Lord Def.          Faith Def.</vt:lpstr>
      <vt:lpstr>Believe Def.</vt:lpstr>
      <vt:lpstr>Jesus Came to Save us from Sin</vt:lpstr>
      <vt:lpstr>Cross References</vt:lpstr>
      <vt:lpstr>Jesus’ purpose in coming to earth</vt:lpstr>
      <vt:lpstr>Can you still sin then?</vt:lpstr>
      <vt:lpstr>Repentance: John the Baptist preached</vt:lpstr>
      <vt:lpstr>Repentance      Jesus Preached</vt:lpstr>
      <vt:lpstr>Rich Young Ruler</vt:lpstr>
      <vt:lpstr>Repentance    Paul preached</vt:lpstr>
      <vt:lpstr>Repentance      Peter Preached</vt:lpstr>
      <vt:lpstr>Application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Ron Goins</dc:creator>
  <cp:lastModifiedBy>Ron Goins</cp:lastModifiedBy>
  <cp:revision>28</cp:revision>
  <dcterms:created xsi:type="dcterms:W3CDTF">2025-05-21T11:38:32Z</dcterms:created>
  <dcterms:modified xsi:type="dcterms:W3CDTF">2025-05-21T13:24:39Z</dcterms:modified>
</cp:coreProperties>
</file>