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7" d="100"/>
          <a:sy n="77" d="100"/>
        </p:scale>
        <p:origin x="86"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130792E6-B2C8-4AFE-A4D4-FC9ED2FC78FD}" type="datetimeFigureOut">
              <a:rPr lang="en-US" smtClean="0"/>
              <a:t>5/7/2025</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387A1F97-4850-4553-9048-F97694C4C865}" type="slidenum">
              <a:rPr lang="en-US" smtClean="0"/>
              <a:t>‹#›</a:t>
            </a:fld>
            <a:endParaRPr lang="en-US"/>
          </a:p>
        </p:txBody>
      </p:sp>
    </p:spTree>
    <p:extLst>
      <p:ext uri="{BB962C8B-B14F-4D97-AF65-F5344CB8AC3E}">
        <p14:creationId xmlns:p14="http://schemas.microsoft.com/office/powerpoint/2010/main" val="3501587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0792E6-B2C8-4AFE-A4D4-FC9ED2FC78FD}" type="datetimeFigureOut">
              <a:rPr lang="en-US" smtClean="0"/>
              <a:t>5/7/2025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87A1F97-4850-4553-9048-F97694C4C865}" type="slidenum">
              <a:rPr lang="en-US" smtClean="0"/>
              <a:t>‹#›</a:t>
            </a:fld>
            <a:endParaRPr lang="en-US"/>
          </a:p>
        </p:txBody>
      </p:sp>
    </p:spTree>
    <p:extLst>
      <p:ext uri="{BB962C8B-B14F-4D97-AF65-F5344CB8AC3E}">
        <p14:creationId xmlns:p14="http://schemas.microsoft.com/office/powerpoint/2010/main" val="2519737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130792E6-B2C8-4AFE-A4D4-FC9ED2FC78FD}"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87A1F97-4850-4553-9048-F97694C4C865}" type="slidenum">
              <a:rPr lang="en-US" smtClean="0"/>
              <a:t>‹#›</a:t>
            </a:fld>
            <a:endParaRPr lang="en-US"/>
          </a:p>
        </p:txBody>
      </p:sp>
    </p:spTree>
    <p:extLst>
      <p:ext uri="{BB962C8B-B14F-4D97-AF65-F5344CB8AC3E}">
        <p14:creationId xmlns:p14="http://schemas.microsoft.com/office/powerpoint/2010/main" val="39427480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130792E6-B2C8-4AFE-A4D4-FC9ED2FC78FD}"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87A1F97-4850-4553-9048-F97694C4C865}" type="slidenum">
              <a:rPr lang="en-US" smtClean="0"/>
              <a:t>‹#›</a:t>
            </a:fld>
            <a:endParaRPr lang="en-US"/>
          </a:p>
        </p:txBody>
      </p:sp>
    </p:spTree>
    <p:extLst>
      <p:ext uri="{BB962C8B-B14F-4D97-AF65-F5344CB8AC3E}">
        <p14:creationId xmlns:p14="http://schemas.microsoft.com/office/powerpoint/2010/main" val="21829699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792E6-B2C8-4AFE-A4D4-FC9ED2FC78FD}"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87A1F97-4850-4553-9048-F97694C4C865}" type="slidenum">
              <a:rPr lang="en-US" smtClean="0"/>
              <a:t>‹#›</a:t>
            </a:fld>
            <a:endParaRPr lang="en-US"/>
          </a:p>
        </p:txBody>
      </p:sp>
    </p:spTree>
    <p:extLst>
      <p:ext uri="{BB962C8B-B14F-4D97-AF65-F5344CB8AC3E}">
        <p14:creationId xmlns:p14="http://schemas.microsoft.com/office/powerpoint/2010/main" val="20325315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30792E6-B2C8-4AFE-A4D4-FC9ED2FC78FD}" type="datetimeFigureOut">
              <a:rPr lang="en-US" smtClean="0"/>
              <a:t>5/7/2025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7A1F97-4850-4553-9048-F97694C4C865}" type="slidenum">
              <a:rPr lang="en-US" smtClean="0"/>
              <a:t>‹#›</a:t>
            </a:fld>
            <a:endParaRPr lang="en-US"/>
          </a:p>
        </p:txBody>
      </p:sp>
    </p:spTree>
    <p:extLst>
      <p:ext uri="{BB962C8B-B14F-4D97-AF65-F5344CB8AC3E}">
        <p14:creationId xmlns:p14="http://schemas.microsoft.com/office/powerpoint/2010/main" val="38994838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30792E6-B2C8-4AFE-A4D4-FC9ED2FC78FD}" type="datetimeFigureOut">
              <a:rPr lang="en-US" smtClean="0"/>
              <a:t>5/7/2025</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387A1F97-4850-4553-9048-F97694C4C865}" type="slidenum">
              <a:rPr lang="en-US" smtClean="0"/>
              <a:t>‹#›</a:t>
            </a:fld>
            <a:endParaRPr lang="en-US"/>
          </a:p>
        </p:txBody>
      </p:sp>
    </p:spTree>
    <p:extLst>
      <p:ext uri="{BB962C8B-B14F-4D97-AF65-F5344CB8AC3E}">
        <p14:creationId xmlns:p14="http://schemas.microsoft.com/office/powerpoint/2010/main" val="15163728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130792E6-B2C8-4AFE-A4D4-FC9ED2FC78FD}"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7A1F97-4850-4553-9048-F97694C4C865}" type="slidenum">
              <a:rPr lang="en-US" smtClean="0"/>
              <a:t>‹#›</a:t>
            </a:fld>
            <a:endParaRPr lang="en-US"/>
          </a:p>
        </p:txBody>
      </p:sp>
    </p:spTree>
    <p:extLst>
      <p:ext uri="{BB962C8B-B14F-4D97-AF65-F5344CB8AC3E}">
        <p14:creationId xmlns:p14="http://schemas.microsoft.com/office/powerpoint/2010/main" val="31649832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130792E6-B2C8-4AFE-A4D4-FC9ED2FC78FD}"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87A1F97-4850-4553-9048-F97694C4C865}" type="slidenum">
              <a:rPr lang="en-US" smtClean="0"/>
              <a:t>‹#›</a:t>
            </a:fld>
            <a:endParaRPr lang="en-US"/>
          </a:p>
        </p:txBody>
      </p:sp>
    </p:spTree>
    <p:extLst>
      <p:ext uri="{BB962C8B-B14F-4D97-AF65-F5344CB8AC3E}">
        <p14:creationId xmlns:p14="http://schemas.microsoft.com/office/powerpoint/2010/main" val="494913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792E6-B2C8-4AFE-A4D4-FC9ED2FC78FD}"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7A1F97-4850-4553-9048-F97694C4C865}" type="slidenum">
              <a:rPr lang="en-US" smtClean="0"/>
              <a:t>‹#›</a:t>
            </a:fld>
            <a:endParaRPr lang="en-US"/>
          </a:p>
        </p:txBody>
      </p:sp>
    </p:spTree>
    <p:extLst>
      <p:ext uri="{BB962C8B-B14F-4D97-AF65-F5344CB8AC3E}">
        <p14:creationId xmlns:p14="http://schemas.microsoft.com/office/powerpoint/2010/main" val="4040099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792E6-B2C8-4AFE-A4D4-FC9ED2FC78FD}"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87A1F97-4850-4553-9048-F97694C4C865}" type="slidenum">
              <a:rPr lang="en-US" smtClean="0"/>
              <a:t>‹#›</a:t>
            </a:fld>
            <a:endParaRPr lang="en-US"/>
          </a:p>
        </p:txBody>
      </p:sp>
    </p:spTree>
    <p:extLst>
      <p:ext uri="{BB962C8B-B14F-4D97-AF65-F5344CB8AC3E}">
        <p14:creationId xmlns:p14="http://schemas.microsoft.com/office/powerpoint/2010/main" val="649101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792E6-B2C8-4AFE-A4D4-FC9ED2FC78FD}" type="datetimeFigureOut">
              <a:rPr lang="en-US" smtClean="0"/>
              <a:t>5/7/2025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7A1F97-4850-4553-9048-F97694C4C865}" type="slidenum">
              <a:rPr lang="en-US" smtClean="0"/>
              <a:t>‹#›</a:t>
            </a:fld>
            <a:endParaRPr lang="en-US"/>
          </a:p>
        </p:txBody>
      </p:sp>
    </p:spTree>
    <p:extLst>
      <p:ext uri="{BB962C8B-B14F-4D97-AF65-F5344CB8AC3E}">
        <p14:creationId xmlns:p14="http://schemas.microsoft.com/office/powerpoint/2010/main" val="575652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792E6-B2C8-4AFE-A4D4-FC9ED2FC78FD}" type="datetimeFigureOut">
              <a:rPr lang="en-US" smtClean="0"/>
              <a:t>5/7/2025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7A1F97-4850-4553-9048-F97694C4C865}" type="slidenum">
              <a:rPr lang="en-US" smtClean="0"/>
              <a:t>‹#›</a:t>
            </a:fld>
            <a:endParaRPr lang="en-US"/>
          </a:p>
        </p:txBody>
      </p:sp>
    </p:spTree>
    <p:extLst>
      <p:ext uri="{BB962C8B-B14F-4D97-AF65-F5344CB8AC3E}">
        <p14:creationId xmlns:p14="http://schemas.microsoft.com/office/powerpoint/2010/main" val="237237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792E6-B2C8-4AFE-A4D4-FC9ED2FC78FD}" type="datetimeFigureOut">
              <a:rPr lang="en-US" smtClean="0"/>
              <a:t>5/7/2025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7A1F97-4850-4553-9048-F97694C4C865}" type="slidenum">
              <a:rPr lang="en-US" smtClean="0"/>
              <a:t>‹#›</a:t>
            </a:fld>
            <a:endParaRPr lang="en-US"/>
          </a:p>
        </p:txBody>
      </p:sp>
    </p:spTree>
    <p:extLst>
      <p:ext uri="{BB962C8B-B14F-4D97-AF65-F5344CB8AC3E}">
        <p14:creationId xmlns:p14="http://schemas.microsoft.com/office/powerpoint/2010/main" val="1054248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792E6-B2C8-4AFE-A4D4-FC9ED2FC78FD}" type="datetimeFigureOut">
              <a:rPr lang="en-US" smtClean="0"/>
              <a:t>5/7/2025</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387A1F97-4850-4553-9048-F97694C4C865}" type="slidenum">
              <a:rPr lang="en-US" smtClean="0"/>
              <a:t>‹#›</a:t>
            </a:fld>
            <a:endParaRPr lang="en-US"/>
          </a:p>
        </p:txBody>
      </p:sp>
    </p:spTree>
    <p:extLst>
      <p:ext uri="{BB962C8B-B14F-4D97-AF65-F5344CB8AC3E}">
        <p14:creationId xmlns:p14="http://schemas.microsoft.com/office/powerpoint/2010/main" val="3438518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0792E6-B2C8-4AFE-A4D4-FC9ED2FC78FD}" type="datetimeFigureOut">
              <a:rPr lang="en-US" smtClean="0"/>
              <a:t>5/7/2025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87A1F97-4850-4553-9048-F97694C4C865}" type="slidenum">
              <a:rPr lang="en-US" smtClean="0"/>
              <a:t>‹#›</a:t>
            </a:fld>
            <a:endParaRPr lang="en-US"/>
          </a:p>
        </p:txBody>
      </p:sp>
    </p:spTree>
    <p:extLst>
      <p:ext uri="{BB962C8B-B14F-4D97-AF65-F5344CB8AC3E}">
        <p14:creationId xmlns:p14="http://schemas.microsoft.com/office/powerpoint/2010/main" val="2198239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0792E6-B2C8-4AFE-A4D4-FC9ED2FC78FD}" type="datetimeFigureOut">
              <a:rPr lang="en-US" smtClean="0"/>
              <a:t>5/7/2025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87A1F97-4850-4553-9048-F97694C4C865}" type="slidenum">
              <a:rPr lang="en-US" smtClean="0"/>
              <a:t>‹#›</a:t>
            </a:fld>
            <a:endParaRPr lang="en-US"/>
          </a:p>
        </p:txBody>
      </p:sp>
    </p:spTree>
    <p:extLst>
      <p:ext uri="{BB962C8B-B14F-4D97-AF65-F5344CB8AC3E}">
        <p14:creationId xmlns:p14="http://schemas.microsoft.com/office/powerpoint/2010/main" val="4141605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130792E6-B2C8-4AFE-A4D4-FC9ED2FC78FD}" type="datetimeFigureOut">
              <a:rPr lang="en-US" smtClean="0"/>
              <a:t>5/7/2025</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387A1F97-4850-4553-9048-F97694C4C865}" type="slidenum">
              <a:rPr lang="en-US" smtClean="0"/>
              <a:t>‹#›</a:t>
            </a:fld>
            <a:endParaRPr lang="en-US"/>
          </a:p>
        </p:txBody>
      </p:sp>
    </p:spTree>
    <p:extLst>
      <p:ext uri="{BB962C8B-B14F-4D97-AF65-F5344CB8AC3E}">
        <p14:creationId xmlns:p14="http://schemas.microsoft.com/office/powerpoint/2010/main" val="2713315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633EA-AAD8-0D23-8921-145EA625C4FC}"/>
              </a:ext>
            </a:extLst>
          </p:cNvPr>
          <p:cNvSpPr>
            <a:spLocks noGrp="1"/>
          </p:cNvSpPr>
          <p:nvPr>
            <p:ph type="ctrTitle"/>
          </p:nvPr>
        </p:nvSpPr>
        <p:spPr/>
        <p:txBody>
          <a:bodyPr/>
          <a:lstStyle/>
          <a:p>
            <a:r>
              <a:rPr lang="en-US" dirty="0"/>
              <a:t>Romans Part 3</a:t>
            </a:r>
          </a:p>
        </p:txBody>
      </p:sp>
      <p:sp>
        <p:nvSpPr>
          <p:cNvPr id="3" name="Subtitle 2">
            <a:extLst>
              <a:ext uri="{FF2B5EF4-FFF2-40B4-BE49-F238E27FC236}">
                <a16:creationId xmlns:a16="http://schemas.microsoft.com/office/drawing/2014/main" id="{65F3486E-5ECC-8E77-189B-51937687AEC6}"/>
              </a:ext>
            </a:extLst>
          </p:cNvPr>
          <p:cNvSpPr>
            <a:spLocks noGrp="1"/>
          </p:cNvSpPr>
          <p:nvPr>
            <p:ph type="subTitle" idx="1"/>
          </p:nvPr>
        </p:nvSpPr>
        <p:spPr/>
        <p:txBody>
          <a:bodyPr/>
          <a:lstStyle/>
          <a:p>
            <a:r>
              <a:rPr lang="en-US" dirty="0"/>
              <a:t>Lesson 5</a:t>
            </a:r>
          </a:p>
        </p:txBody>
      </p:sp>
    </p:spTree>
    <p:extLst>
      <p:ext uri="{BB962C8B-B14F-4D97-AF65-F5344CB8AC3E}">
        <p14:creationId xmlns:p14="http://schemas.microsoft.com/office/powerpoint/2010/main" val="27343830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1A4AFE-4CB8-50A8-8A9E-FF1B66A8D2CB}"/>
              </a:ext>
            </a:extLst>
          </p:cNvPr>
          <p:cNvSpPr>
            <a:spLocks noGrp="1"/>
          </p:cNvSpPr>
          <p:nvPr>
            <p:ph type="title"/>
          </p:nvPr>
        </p:nvSpPr>
        <p:spPr/>
        <p:txBody>
          <a:bodyPr/>
          <a:lstStyle/>
          <a:p>
            <a:r>
              <a:rPr lang="en-US" dirty="0"/>
              <a:t>Vessels of Mercy</a:t>
            </a:r>
          </a:p>
        </p:txBody>
      </p:sp>
      <p:sp>
        <p:nvSpPr>
          <p:cNvPr id="3" name="Content Placeholder 2">
            <a:extLst>
              <a:ext uri="{FF2B5EF4-FFF2-40B4-BE49-F238E27FC236}">
                <a16:creationId xmlns:a16="http://schemas.microsoft.com/office/drawing/2014/main" id="{60AC3C28-F1EA-86B2-DFBC-739A32C27C0B}"/>
              </a:ext>
            </a:extLst>
          </p:cNvPr>
          <p:cNvSpPr>
            <a:spLocks noGrp="1"/>
          </p:cNvSpPr>
          <p:nvPr>
            <p:ph idx="1"/>
          </p:nvPr>
        </p:nvSpPr>
        <p:spPr/>
        <p:txBody>
          <a:bodyPr/>
          <a:lstStyle/>
          <a:p>
            <a:r>
              <a:rPr lang="en-US" b="1" dirty="0"/>
              <a:t>Mercy:</a:t>
            </a:r>
            <a:r>
              <a:rPr lang="en-US" dirty="0"/>
              <a:t> Vessels (fitted for the reception) of mercy, i.e. men whom God has made fit to obtain salvation through Christ.  </a:t>
            </a:r>
            <a:r>
              <a:rPr lang="en-US" b="1" dirty="0"/>
              <a:t>Zod:</a:t>
            </a:r>
            <a:r>
              <a:rPr lang="en-US" dirty="0"/>
              <a:t> The application of grace and reminds us that redemptive freedom rescued us from the pathetic condition of our sinfulness. His pity for our misery, mercy alleviates the consequences of sin…..which is death</a:t>
            </a:r>
          </a:p>
          <a:p>
            <a:r>
              <a:rPr lang="en-US" b="1" dirty="0"/>
              <a:t>Rom. 9:23 </a:t>
            </a:r>
            <a:r>
              <a:rPr lang="en-US" dirty="0"/>
              <a:t>God made known the riches of His glory in vessels of mercy </a:t>
            </a:r>
            <a:r>
              <a:rPr lang="en-US" b="1" dirty="0"/>
              <a:t>prepared beforehand.  </a:t>
            </a:r>
            <a:r>
              <a:rPr lang="en-US" b="1" dirty="0" err="1"/>
              <a:t>Proetoimasen</a:t>
            </a:r>
            <a:r>
              <a:rPr lang="en-US" b="1" dirty="0"/>
              <a:t>: </a:t>
            </a:r>
            <a:r>
              <a:rPr lang="en-US" dirty="0"/>
              <a:t>to make ready in advance</a:t>
            </a:r>
            <a:endParaRPr lang="en-US" b="1" dirty="0"/>
          </a:p>
          <a:p>
            <a:r>
              <a:rPr lang="en-US" b="1" dirty="0"/>
              <a:t>Rom. 9:22 </a:t>
            </a:r>
            <a:r>
              <a:rPr lang="en-US" b="1" dirty="0" err="1"/>
              <a:t>katartizo</a:t>
            </a:r>
            <a:r>
              <a:rPr lang="en-US" b="1" dirty="0"/>
              <a:t> – properly, exactly fit, to be in good working order</a:t>
            </a:r>
          </a:p>
          <a:p>
            <a:r>
              <a:rPr lang="en-US" dirty="0"/>
              <a:t>So, the vessels of wrath were in good working order to receive the mercy, but they chose not to. They were not prepared  beforehand for wrath.</a:t>
            </a:r>
          </a:p>
          <a:p>
            <a:endParaRPr lang="en-US" dirty="0"/>
          </a:p>
          <a:p>
            <a:endParaRPr lang="en-US" dirty="0"/>
          </a:p>
        </p:txBody>
      </p:sp>
    </p:spTree>
    <p:extLst>
      <p:ext uri="{BB962C8B-B14F-4D97-AF65-F5344CB8AC3E}">
        <p14:creationId xmlns:p14="http://schemas.microsoft.com/office/powerpoint/2010/main" val="1080019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DCED6-EAB2-753A-79A8-86DA3B469FDC}"/>
              </a:ext>
            </a:extLst>
          </p:cNvPr>
          <p:cNvSpPr>
            <a:spLocks noGrp="1"/>
          </p:cNvSpPr>
          <p:nvPr>
            <p:ph type="title"/>
          </p:nvPr>
        </p:nvSpPr>
        <p:spPr/>
        <p:txBody>
          <a:bodyPr/>
          <a:lstStyle/>
          <a:p>
            <a:r>
              <a:rPr lang="en-US" dirty="0"/>
              <a:t>Wrath used in Romans</a:t>
            </a:r>
          </a:p>
        </p:txBody>
      </p:sp>
      <p:sp>
        <p:nvSpPr>
          <p:cNvPr id="3" name="Content Placeholder 2">
            <a:extLst>
              <a:ext uri="{FF2B5EF4-FFF2-40B4-BE49-F238E27FC236}">
                <a16:creationId xmlns:a16="http://schemas.microsoft.com/office/drawing/2014/main" id="{D6CF31DE-210C-CD3D-89AB-7C93A7CF5E95}"/>
              </a:ext>
            </a:extLst>
          </p:cNvPr>
          <p:cNvSpPr>
            <a:spLocks noGrp="1"/>
          </p:cNvSpPr>
          <p:nvPr>
            <p:ph idx="1"/>
          </p:nvPr>
        </p:nvSpPr>
        <p:spPr/>
        <p:txBody>
          <a:bodyPr/>
          <a:lstStyle/>
          <a:p>
            <a:r>
              <a:rPr lang="en-US" b="1" dirty="0"/>
              <a:t>Rom. 1:18 </a:t>
            </a:r>
            <a:r>
              <a:rPr lang="en-US" dirty="0"/>
              <a:t>God’s wrath is revealed against unrighteous men who suppress the truth about God in their unrighteousness</a:t>
            </a:r>
          </a:p>
          <a:p>
            <a:r>
              <a:rPr lang="en-US" b="1" dirty="0"/>
              <a:t>Rom. 2:5 </a:t>
            </a:r>
            <a:r>
              <a:rPr lang="en-US" dirty="0"/>
              <a:t>The unrepentant of heart store up His wrath for themselves </a:t>
            </a:r>
          </a:p>
          <a:p>
            <a:r>
              <a:rPr lang="en-US" b="1" dirty="0"/>
              <a:t>Rom. 3:5  </a:t>
            </a:r>
            <a:r>
              <a:rPr lang="en-US" dirty="0"/>
              <a:t>God who inflicts wrath is not unrighteous</a:t>
            </a:r>
          </a:p>
          <a:p>
            <a:r>
              <a:rPr lang="en-US" b="1" dirty="0"/>
              <a:t>Rom. 5:9  </a:t>
            </a:r>
            <a:r>
              <a:rPr lang="en-US" dirty="0"/>
              <a:t>The justified are saved from God’s wrath through Christ</a:t>
            </a:r>
          </a:p>
          <a:p>
            <a:r>
              <a:rPr lang="en-US" b="1" dirty="0"/>
              <a:t>Apply the definition: </a:t>
            </a:r>
            <a:r>
              <a:rPr lang="en-US" dirty="0"/>
              <a:t>These vessels of wrath stored up for themselves His wrath for themselves. It was </a:t>
            </a:r>
            <a:r>
              <a:rPr lang="en-US" b="1" dirty="0"/>
              <a:t>their</a:t>
            </a:r>
            <a:r>
              <a:rPr lang="en-US" dirty="0"/>
              <a:t> decision. They are fitted, fully qualified, prepared for destruction or ruin.</a:t>
            </a:r>
          </a:p>
        </p:txBody>
      </p:sp>
    </p:spTree>
    <p:extLst>
      <p:ext uri="{BB962C8B-B14F-4D97-AF65-F5344CB8AC3E}">
        <p14:creationId xmlns:p14="http://schemas.microsoft.com/office/powerpoint/2010/main" val="2409481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68F3F-16BD-D7C3-0615-1C2A852B82B9}"/>
              </a:ext>
            </a:extLst>
          </p:cNvPr>
          <p:cNvSpPr>
            <a:spLocks noGrp="1"/>
          </p:cNvSpPr>
          <p:nvPr>
            <p:ph type="title"/>
          </p:nvPr>
        </p:nvSpPr>
        <p:spPr/>
        <p:txBody>
          <a:bodyPr/>
          <a:lstStyle/>
          <a:p>
            <a:r>
              <a:rPr lang="en-US" dirty="0"/>
              <a:t>Romans 9:27-29</a:t>
            </a:r>
          </a:p>
        </p:txBody>
      </p:sp>
      <p:sp>
        <p:nvSpPr>
          <p:cNvPr id="3" name="Content Placeholder 2">
            <a:extLst>
              <a:ext uri="{FF2B5EF4-FFF2-40B4-BE49-F238E27FC236}">
                <a16:creationId xmlns:a16="http://schemas.microsoft.com/office/drawing/2014/main" id="{C5B8C699-D6C1-3337-3BBA-870A2489A291}"/>
              </a:ext>
            </a:extLst>
          </p:cNvPr>
          <p:cNvSpPr>
            <a:spLocks noGrp="1"/>
          </p:cNvSpPr>
          <p:nvPr>
            <p:ph idx="1"/>
          </p:nvPr>
        </p:nvSpPr>
        <p:spPr/>
        <p:txBody>
          <a:bodyPr/>
          <a:lstStyle/>
          <a:p>
            <a:r>
              <a:rPr lang="en-US" dirty="0"/>
              <a:t>These vessels of mercy are made ready for glory in advance/beforehand</a:t>
            </a:r>
          </a:p>
          <a:p>
            <a:r>
              <a:rPr lang="en-US" b="1" dirty="0"/>
              <a:t>Rom. 8:28-30 </a:t>
            </a:r>
            <a:r>
              <a:rPr lang="en-US" dirty="0"/>
              <a:t>Those who are called are also glorified</a:t>
            </a:r>
          </a:p>
          <a:p>
            <a:r>
              <a:rPr lang="en-US" b="1" dirty="0"/>
              <a:t>Rom. 9:24-26 </a:t>
            </a:r>
            <a:r>
              <a:rPr lang="en-US" dirty="0"/>
              <a:t>“Even us”: believers, called, both Jew and Gentile</a:t>
            </a:r>
          </a:p>
          <a:p>
            <a:r>
              <a:rPr lang="en-US" b="1" dirty="0"/>
              <a:t>Hos. 2:23; 1:10 </a:t>
            </a:r>
            <a:r>
              <a:rPr lang="en-US" dirty="0"/>
              <a:t>Israel has rejected Jesus but will return one day. Gentiles are the “people who are not My people”. THEY shall be called sons of the Living God</a:t>
            </a:r>
          </a:p>
          <a:p>
            <a:r>
              <a:rPr lang="en-US" dirty="0"/>
              <a:t>Israel numbers more than the sand of the sea. SOME. A remnant will one day believe because of God’s covenant with Abraham.</a:t>
            </a:r>
          </a:p>
          <a:p>
            <a:endParaRPr lang="en-US" b="1" dirty="0"/>
          </a:p>
        </p:txBody>
      </p:sp>
    </p:spTree>
    <p:extLst>
      <p:ext uri="{BB962C8B-B14F-4D97-AF65-F5344CB8AC3E}">
        <p14:creationId xmlns:p14="http://schemas.microsoft.com/office/powerpoint/2010/main" val="3825728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09FD8-B3D6-4CCB-D71E-6F59ECE1D73A}"/>
              </a:ext>
            </a:extLst>
          </p:cNvPr>
          <p:cNvSpPr>
            <a:spLocks noGrp="1"/>
          </p:cNvSpPr>
          <p:nvPr>
            <p:ph type="title"/>
          </p:nvPr>
        </p:nvSpPr>
        <p:spPr/>
        <p:txBody>
          <a:bodyPr/>
          <a:lstStyle/>
          <a:p>
            <a:r>
              <a:rPr lang="en-US" dirty="0"/>
              <a:t>Romans 9:30-33</a:t>
            </a:r>
          </a:p>
        </p:txBody>
      </p:sp>
      <p:sp>
        <p:nvSpPr>
          <p:cNvPr id="3" name="Content Placeholder 2">
            <a:extLst>
              <a:ext uri="{FF2B5EF4-FFF2-40B4-BE49-F238E27FC236}">
                <a16:creationId xmlns:a16="http://schemas.microsoft.com/office/drawing/2014/main" id="{E97A0CDB-D508-7366-F293-BDDB93911F4A}"/>
              </a:ext>
            </a:extLst>
          </p:cNvPr>
          <p:cNvSpPr>
            <a:spLocks noGrp="1"/>
          </p:cNvSpPr>
          <p:nvPr>
            <p:ph idx="1"/>
          </p:nvPr>
        </p:nvSpPr>
        <p:spPr/>
        <p:txBody>
          <a:bodyPr/>
          <a:lstStyle/>
          <a:p>
            <a:r>
              <a:rPr lang="en-US" dirty="0"/>
              <a:t>Gentiles “attained” righteousness. Righteousness by faith</a:t>
            </a:r>
          </a:p>
          <a:p>
            <a:r>
              <a:rPr lang="en-US" b="1" dirty="0"/>
              <a:t>“attained”: </a:t>
            </a:r>
            <a:r>
              <a:rPr lang="en-US" dirty="0"/>
              <a:t>to lay hold of so as to make one’s own. To mentally grasp or understand it.        ONLY use </a:t>
            </a:r>
            <a:r>
              <a:rPr lang="en-US"/>
              <a:t>in the </a:t>
            </a:r>
            <a:r>
              <a:rPr lang="en-US" dirty="0"/>
              <a:t>book of Romans</a:t>
            </a:r>
          </a:p>
          <a:p>
            <a:r>
              <a:rPr lang="en-US" dirty="0"/>
              <a:t>Israel did not arrive (succeed in fulfilling)  at it because they didn’t pursue it by faith, but by law</a:t>
            </a:r>
          </a:p>
          <a:p>
            <a:r>
              <a:rPr lang="en-US" dirty="0"/>
              <a:t>They stumbled over the Stumbling Stone.</a:t>
            </a:r>
          </a:p>
          <a:p>
            <a:r>
              <a:rPr lang="en-US" b="1" dirty="0"/>
              <a:t>Romans 9-11 </a:t>
            </a:r>
            <a:r>
              <a:rPr lang="en-US" dirty="0"/>
              <a:t>is mostly about Israel and their rejection of Jesus as Messiah</a:t>
            </a:r>
          </a:p>
          <a:p>
            <a:r>
              <a:rPr lang="en-US" b="1" dirty="0"/>
              <a:t>Theme: </a:t>
            </a:r>
            <a:r>
              <a:rPr lang="en-US" dirty="0"/>
              <a:t>Faith/Salvation depends on God who has mercy</a:t>
            </a:r>
          </a:p>
        </p:txBody>
      </p:sp>
    </p:spTree>
    <p:extLst>
      <p:ext uri="{BB962C8B-B14F-4D97-AF65-F5344CB8AC3E}">
        <p14:creationId xmlns:p14="http://schemas.microsoft.com/office/powerpoint/2010/main" val="2976650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B0162-8812-462D-D28C-4F560FA6A934}"/>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F54F9802-74C3-86F1-96C1-0DFBA25C17FF}"/>
              </a:ext>
            </a:extLst>
          </p:cNvPr>
          <p:cNvSpPr>
            <a:spLocks noGrp="1"/>
          </p:cNvSpPr>
          <p:nvPr>
            <p:ph idx="1"/>
          </p:nvPr>
        </p:nvSpPr>
        <p:spPr/>
        <p:txBody>
          <a:bodyPr/>
          <a:lstStyle/>
          <a:p>
            <a:r>
              <a:rPr lang="en-US" dirty="0"/>
              <a:t>NEVER think of yourself higher than your Jewish brother. If not for him, the Covenant would not exist.</a:t>
            </a:r>
          </a:p>
          <a:p>
            <a:r>
              <a:rPr lang="en-US" dirty="0"/>
              <a:t>We should feel a sense of urgency in sharing the gospel</a:t>
            </a:r>
          </a:p>
          <a:p>
            <a:r>
              <a:rPr lang="en-US" dirty="0"/>
              <a:t>Lord, help us to remember who YOU are and who WE are.</a:t>
            </a:r>
          </a:p>
          <a:p>
            <a:r>
              <a:rPr lang="en-US" dirty="0"/>
              <a:t>May we ever be grateful for our salvation and remember that it all depends on HIM and not me. It is only by His mercy that I am saved.</a:t>
            </a:r>
          </a:p>
        </p:txBody>
      </p:sp>
    </p:spTree>
    <p:extLst>
      <p:ext uri="{BB962C8B-B14F-4D97-AF65-F5344CB8AC3E}">
        <p14:creationId xmlns:p14="http://schemas.microsoft.com/office/powerpoint/2010/main" val="262018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D4597-A3D8-8B0B-2BC5-C5E6C025738C}"/>
              </a:ext>
            </a:extLst>
          </p:cNvPr>
          <p:cNvSpPr>
            <a:spLocks noGrp="1"/>
          </p:cNvSpPr>
          <p:nvPr>
            <p:ph type="title"/>
          </p:nvPr>
        </p:nvSpPr>
        <p:spPr/>
        <p:txBody>
          <a:bodyPr/>
          <a:lstStyle/>
          <a:p>
            <a:r>
              <a:rPr lang="en-US" dirty="0"/>
              <a:t>Romans 9</a:t>
            </a:r>
          </a:p>
        </p:txBody>
      </p:sp>
      <p:sp>
        <p:nvSpPr>
          <p:cNvPr id="3" name="Content Placeholder 2">
            <a:extLst>
              <a:ext uri="{FF2B5EF4-FFF2-40B4-BE49-F238E27FC236}">
                <a16:creationId xmlns:a16="http://schemas.microsoft.com/office/drawing/2014/main" id="{C037C936-3570-B16A-508C-FA9BC070FADA}"/>
              </a:ext>
            </a:extLst>
          </p:cNvPr>
          <p:cNvSpPr>
            <a:spLocks noGrp="1"/>
          </p:cNvSpPr>
          <p:nvPr>
            <p:ph idx="1"/>
          </p:nvPr>
        </p:nvSpPr>
        <p:spPr/>
        <p:txBody>
          <a:bodyPr/>
          <a:lstStyle/>
          <a:p>
            <a:r>
              <a:rPr lang="en-US" b="1" dirty="0"/>
              <a:t>Theme of Romans: </a:t>
            </a:r>
            <a:r>
              <a:rPr lang="en-US" dirty="0"/>
              <a:t>The Righteous shall live by FAITH (not understanding)</a:t>
            </a:r>
          </a:p>
          <a:p>
            <a:r>
              <a:rPr lang="en-US" b="1" dirty="0"/>
              <a:t>Rom. 9:1-5  </a:t>
            </a:r>
            <a:r>
              <a:rPr lang="en-US" dirty="0"/>
              <a:t>Paul is speaking to the nation of Israel: to the Jews as a whole</a:t>
            </a:r>
          </a:p>
          <a:p>
            <a:r>
              <a:rPr lang="en-US" dirty="0"/>
              <a:t>This is </a:t>
            </a:r>
            <a:r>
              <a:rPr lang="en-US" b="1" dirty="0"/>
              <a:t>NOT</a:t>
            </a:r>
            <a:r>
              <a:rPr lang="en-US" dirty="0"/>
              <a:t> about those who are saved in the church.</a:t>
            </a:r>
          </a:p>
          <a:p>
            <a:r>
              <a:rPr lang="en-US" dirty="0"/>
              <a:t>Paul is greatly grieved and reminds the Jews of their inheritance</a:t>
            </a:r>
          </a:p>
          <a:p>
            <a:r>
              <a:rPr lang="en-US" b="1" dirty="0"/>
              <a:t>They had: </a:t>
            </a:r>
            <a:r>
              <a:rPr lang="en-US" dirty="0"/>
              <a:t>the adoption as sons, glorified above other nations, they had God’s covenants and the Law, His temple and services, the promises, the fathers but most of all the Messiah through David’s bloodline. (1:3)</a:t>
            </a:r>
          </a:p>
          <a:p>
            <a:r>
              <a:rPr lang="en-US" dirty="0"/>
              <a:t>But as a whole, Israel had rejected Messiah</a:t>
            </a:r>
          </a:p>
        </p:txBody>
      </p:sp>
    </p:spTree>
    <p:extLst>
      <p:ext uri="{BB962C8B-B14F-4D97-AF65-F5344CB8AC3E}">
        <p14:creationId xmlns:p14="http://schemas.microsoft.com/office/powerpoint/2010/main" val="268741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E5AECD-929F-AAFD-E726-662C41E14432}"/>
              </a:ext>
            </a:extLst>
          </p:cNvPr>
          <p:cNvSpPr>
            <a:spLocks noGrp="1"/>
          </p:cNvSpPr>
          <p:nvPr>
            <p:ph type="title"/>
          </p:nvPr>
        </p:nvSpPr>
        <p:spPr/>
        <p:txBody>
          <a:bodyPr/>
          <a:lstStyle/>
          <a:p>
            <a:r>
              <a:rPr lang="en-US" dirty="0"/>
              <a:t>Romans 9:6-13</a:t>
            </a:r>
          </a:p>
        </p:txBody>
      </p:sp>
      <p:sp>
        <p:nvSpPr>
          <p:cNvPr id="3" name="Content Placeholder 2">
            <a:extLst>
              <a:ext uri="{FF2B5EF4-FFF2-40B4-BE49-F238E27FC236}">
                <a16:creationId xmlns:a16="http://schemas.microsoft.com/office/drawing/2014/main" id="{D277F752-6B2E-242C-7C30-F7A9F51511A0}"/>
              </a:ext>
            </a:extLst>
          </p:cNvPr>
          <p:cNvSpPr>
            <a:spLocks noGrp="1"/>
          </p:cNvSpPr>
          <p:nvPr>
            <p:ph idx="1"/>
          </p:nvPr>
        </p:nvSpPr>
        <p:spPr/>
        <p:txBody>
          <a:bodyPr/>
          <a:lstStyle/>
          <a:p>
            <a:r>
              <a:rPr lang="en-US" dirty="0"/>
              <a:t>Did the Word of God fail because of Israel’s rejection?</a:t>
            </a:r>
          </a:p>
          <a:p>
            <a:r>
              <a:rPr lang="en-US" dirty="0"/>
              <a:t>No, because His promises are true and CANNOT fail </a:t>
            </a:r>
          </a:p>
          <a:p>
            <a:r>
              <a:rPr lang="en-US" dirty="0"/>
              <a:t>But His promises are </a:t>
            </a:r>
            <a:r>
              <a:rPr lang="en-US" b="1" dirty="0"/>
              <a:t>not</a:t>
            </a:r>
            <a:r>
              <a:rPr lang="en-US" dirty="0"/>
              <a:t> to everyone: They are to a specific people</a:t>
            </a:r>
          </a:p>
          <a:p>
            <a:r>
              <a:rPr lang="en-US" b="1" dirty="0"/>
              <a:t>9:7</a:t>
            </a:r>
            <a:r>
              <a:rPr lang="en-US" dirty="0"/>
              <a:t> God chose Isaac over Ishmael</a:t>
            </a:r>
          </a:p>
          <a:p>
            <a:r>
              <a:rPr lang="en-US" b="1" dirty="0"/>
              <a:t>9:13</a:t>
            </a:r>
            <a:r>
              <a:rPr lang="en-US" dirty="0"/>
              <a:t> God chose Jacob over Esau</a:t>
            </a:r>
          </a:p>
          <a:p>
            <a:r>
              <a:rPr lang="en-US" dirty="0"/>
              <a:t>Does that make God unfair or partial?  (</a:t>
            </a:r>
            <a:r>
              <a:rPr lang="en-US" b="1" dirty="0"/>
              <a:t>2:11</a:t>
            </a:r>
            <a:r>
              <a:rPr lang="en-US" dirty="0"/>
              <a:t>)</a:t>
            </a:r>
          </a:p>
          <a:p>
            <a:r>
              <a:rPr lang="en-US" dirty="0"/>
              <a:t>What we know about God’s character: Everything He does is holy, righteous, just and good. He knows the END from the beginning, and He is our Creator/Potter. We must remember who WE are and who we are NOT!</a:t>
            </a:r>
          </a:p>
        </p:txBody>
      </p:sp>
    </p:spTree>
    <p:extLst>
      <p:ext uri="{BB962C8B-B14F-4D97-AF65-F5344CB8AC3E}">
        <p14:creationId xmlns:p14="http://schemas.microsoft.com/office/powerpoint/2010/main" val="2719259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0CD41-8260-F31D-34C4-F0A5FB361A6B}"/>
              </a:ext>
            </a:extLst>
          </p:cNvPr>
          <p:cNvSpPr>
            <a:spLocks noGrp="1"/>
          </p:cNvSpPr>
          <p:nvPr>
            <p:ph type="title"/>
          </p:nvPr>
        </p:nvSpPr>
        <p:spPr/>
        <p:txBody>
          <a:bodyPr/>
          <a:lstStyle/>
          <a:p>
            <a:r>
              <a:rPr lang="en-US" dirty="0"/>
              <a:t>Cross References</a:t>
            </a:r>
          </a:p>
        </p:txBody>
      </p:sp>
      <p:sp>
        <p:nvSpPr>
          <p:cNvPr id="3" name="Content Placeholder 2">
            <a:extLst>
              <a:ext uri="{FF2B5EF4-FFF2-40B4-BE49-F238E27FC236}">
                <a16:creationId xmlns:a16="http://schemas.microsoft.com/office/drawing/2014/main" id="{EB2A64AB-EBF3-5B20-3357-0DC45A05048C}"/>
              </a:ext>
            </a:extLst>
          </p:cNvPr>
          <p:cNvSpPr>
            <a:spLocks noGrp="1"/>
          </p:cNvSpPr>
          <p:nvPr>
            <p:ph idx="1"/>
          </p:nvPr>
        </p:nvSpPr>
        <p:spPr/>
        <p:txBody>
          <a:bodyPr/>
          <a:lstStyle/>
          <a:p>
            <a:r>
              <a:rPr lang="en-US" b="1" dirty="0"/>
              <a:t>Gen. 21:12; 18:10 </a:t>
            </a:r>
            <a:r>
              <a:rPr lang="en-US" dirty="0"/>
              <a:t>God chose Isaac over Ishmael, though both were Abraham’s sons</a:t>
            </a:r>
          </a:p>
          <a:p>
            <a:r>
              <a:rPr lang="en-US" b="1" dirty="0"/>
              <a:t>Gen. 21:13 </a:t>
            </a:r>
            <a:r>
              <a:rPr lang="en-US" dirty="0"/>
              <a:t>God made promises to Ishmael to make a nation of him, but the Promise was NOT through him.</a:t>
            </a:r>
          </a:p>
          <a:p>
            <a:r>
              <a:rPr lang="en-US" b="1" dirty="0"/>
              <a:t>Gen. 25:23; Mal. 1:2-3 </a:t>
            </a:r>
            <a:r>
              <a:rPr lang="en-US" dirty="0"/>
              <a:t>Isaac had twins; Esau and Jacob, yet God chose the older to serve the younger.  GOD chose based on nothing they did</a:t>
            </a:r>
          </a:p>
          <a:p>
            <a:r>
              <a:rPr lang="en-US" dirty="0"/>
              <a:t>Edom proved to be a godless people (God sees the END from the beginning)  </a:t>
            </a:r>
            <a:r>
              <a:rPr lang="en-US" b="1" dirty="0"/>
              <a:t>Is. 46:10</a:t>
            </a:r>
          </a:p>
          <a:p>
            <a:r>
              <a:rPr lang="en-US" b="1" dirty="0"/>
              <a:t>Rom. 9:13“Love” and “Hate” indicate choice, not emotion.</a:t>
            </a:r>
          </a:p>
          <a:p>
            <a:endParaRPr lang="en-US" b="1" dirty="0"/>
          </a:p>
          <a:p>
            <a:endParaRPr lang="en-US" dirty="0"/>
          </a:p>
        </p:txBody>
      </p:sp>
    </p:spTree>
    <p:extLst>
      <p:ext uri="{BB962C8B-B14F-4D97-AF65-F5344CB8AC3E}">
        <p14:creationId xmlns:p14="http://schemas.microsoft.com/office/powerpoint/2010/main" val="2052403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9B07D-5FE4-720C-3399-2A0BD3AD71E1}"/>
              </a:ext>
            </a:extLst>
          </p:cNvPr>
          <p:cNvSpPr>
            <a:spLocks noGrp="1"/>
          </p:cNvSpPr>
          <p:nvPr>
            <p:ph type="title"/>
          </p:nvPr>
        </p:nvSpPr>
        <p:spPr/>
        <p:txBody>
          <a:bodyPr/>
          <a:lstStyle/>
          <a:p>
            <a:r>
              <a:rPr lang="en-US" dirty="0"/>
              <a:t>Romans 9:14-18</a:t>
            </a:r>
          </a:p>
        </p:txBody>
      </p:sp>
      <p:sp>
        <p:nvSpPr>
          <p:cNvPr id="3" name="Content Placeholder 2">
            <a:extLst>
              <a:ext uri="{FF2B5EF4-FFF2-40B4-BE49-F238E27FC236}">
                <a16:creationId xmlns:a16="http://schemas.microsoft.com/office/drawing/2014/main" id="{F49D1C9D-12A0-A275-22F1-13CF85260BD1}"/>
              </a:ext>
            </a:extLst>
          </p:cNvPr>
          <p:cNvSpPr>
            <a:spLocks noGrp="1"/>
          </p:cNvSpPr>
          <p:nvPr>
            <p:ph idx="1"/>
          </p:nvPr>
        </p:nvSpPr>
        <p:spPr/>
        <p:txBody>
          <a:bodyPr/>
          <a:lstStyle/>
          <a:p>
            <a:r>
              <a:rPr lang="en-US" dirty="0"/>
              <a:t>“There is no injustice with God is there?”  (That’s not fair)</a:t>
            </a:r>
          </a:p>
          <a:p>
            <a:r>
              <a:rPr lang="en-US" dirty="0"/>
              <a:t>God’s character/attributes: He is </a:t>
            </a:r>
            <a:r>
              <a:rPr lang="en-US" b="1" dirty="0"/>
              <a:t>ALWAYS</a:t>
            </a:r>
            <a:r>
              <a:rPr lang="en-US" dirty="0"/>
              <a:t> just and right in </a:t>
            </a:r>
            <a:r>
              <a:rPr lang="en-US" b="1" dirty="0"/>
              <a:t>ALL</a:t>
            </a:r>
            <a:r>
              <a:rPr lang="en-US" dirty="0"/>
              <a:t> He does</a:t>
            </a:r>
          </a:p>
          <a:p>
            <a:r>
              <a:rPr lang="en-US" dirty="0"/>
              <a:t>He gives mercy and compassion on those </a:t>
            </a:r>
            <a:r>
              <a:rPr lang="en-US" b="1" dirty="0"/>
              <a:t>HE </a:t>
            </a:r>
            <a:r>
              <a:rPr lang="en-US" dirty="0"/>
              <a:t>chooses.</a:t>
            </a:r>
          </a:p>
          <a:p>
            <a:r>
              <a:rPr lang="en-US" b="1" dirty="0"/>
              <a:t>Pharaoh:</a:t>
            </a:r>
            <a:r>
              <a:rPr lang="en-US" dirty="0"/>
              <a:t> His heart was hardened; sometimes he hardened his own heart, sometimes God did.</a:t>
            </a:r>
          </a:p>
          <a:p>
            <a:r>
              <a:rPr lang="en-US" b="1" dirty="0"/>
              <a:t>Ex. 7-11,14; Rom. 9:17 </a:t>
            </a:r>
            <a:r>
              <a:rPr lang="en-US" dirty="0"/>
              <a:t>The Lord </a:t>
            </a:r>
            <a:r>
              <a:rPr lang="en-US" b="1" dirty="0"/>
              <a:t>raised up </a:t>
            </a:r>
            <a:r>
              <a:rPr lang="en-US" dirty="0"/>
              <a:t>Pharaoh to demonstrate His power and to proclaim His name throughout the world.</a:t>
            </a:r>
          </a:p>
          <a:p>
            <a:r>
              <a:rPr lang="en-US" b="1" dirty="0"/>
              <a:t>Rom. 4:24 Jesus was raised from the dead</a:t>
            </a:r>
          </a:p>
          <a:p>
            <a:r>
              <a:rPr lang="en-US" dirty="0"/>
              <a:t>It does not say God </a:t>
            </a:r>
            <a:r>
              <a:rPr lang="en-US" b="1" dirty="0"/>
              <a:t>created</a:t>
            </a:r>
            <a:r>
              <a:rPr lang="en-US" dirty="0"/>
              <a:t> Pharaoh for this purpose. (</a:t>
            </a:r>
            <a:r>
              <a:rPr lang="en-US" b="1" dirty="0"/>
              <a:t>2 Pet. 3:9</a:t>
            </a:r>
            <a:r>
              <a:rPr lang="en-US" dirty="0"/>
              <a:t>)</a:t>
            </a:r>
          </a:p>
        </p:txBody>
      </p:sp>
    </p:spTree>
    <p:extLst>
      <p:ext uri="{BB962C8B-B14F-4D97-AF65-F5344CB8AC3E}">
        <p14:creationId xmlns:p14="http://schemas.microsoft.com/office/powerpoint/2010/main" val="1712640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D12DD-18B6-22C9-5FC7-563ADD483258}"/>
              </a:ext>
            </a:extLst>
          </p:cNvPr>
          <p:cNvSpPr>
            <a:spLocks noGrp="1"/>
          </p:cNvSpPr>
          <p:nvPr>
            <p:ph type="title"/>
          </p:nvPr>
        </p:nvSpPr>
        <p:spPr/>
        <p:txBody>
          <a:bodyPr/>
          <a:lstStyle/>
          <a:p>
            <a:r>
              <a:rPr lang="en-US" dirty="0"/>
              <a:t>Choice depends Solely on God</a:t>
            </a:r>
          </a:p>
        </p:txBody>
      </p:sp>
      <p:sp>
        <p:nvSpPr>
          <p:cNvPr id="3" name="Content Placeholder 2">
            <a:extLst>
              <a:ext uri="{FF2B5EF4-FFF2-40B4-BE49-F238E27FC236}">
                <a16:creationId xmlns:a16="http://schemas.microsoft.com/office/drawing/2014/main" id="{FA72529C-26CE-2E4A-8ED0-C22CC1946CEE}"/>
              </a:ext>
            </a:extLst>
          </p:cNvPr>
          <p:cNvSpPr>
            <a:spLocks noGrp="1"/>
          </p:cNvSpPr>
          <p:nvPr>
            <p:ph idx="1"/>
          </p:nvPr>
        </p:nvSpPr>
        <p:spPr/>
        <p:txBody>
          <a:bodyPr>
            <a:normAutofit lnSpcReduction="10000"/>
          </a:bodyPr>
          <a:lstStyle/>
          <a:p>
            <a:r>
              <a:rPr lang="en-US" b="1" dirty="0"/>
              <a:t>John 19:10-11  </a:t>
            </a:r>
            <a:r>
              <a:rPr lang="en-US" dirty="0"/>
              <a:t>God used Pilate to accomplish His purpose for our salvation</a:t>
            </a:r>
          </a:p>
          <a:p>
            <a:r>
              <a:rPr lang="en-US" dirty="0"/>
              <a:t>“One unrighteous man’s determined rebellion against God was used to show the WHOLE world the 10 plagues on Egypt and God’s rescue of Israel”</a:t>
            </a:r>
          </a:p>
          <a:p>
            <a:r>
              <a:rPr lang="en-US" dirty="0"/>
              <a:t>Pharaoh’s heart was against God</a:t>
            </a:r>
          </a:p>
          <a:p>
            <a:r>
              <a:rPr lang="en-US" dirty="0"/>
              <a:t>He was like the people described in </a:t>
            </a:r>
            <a:r>
              <a:rPr lang="en-US" b="1" dirty="0"/>
              <a:t>Romans 1:18-32</a:t>
            </a:r>
          </a:p>
          <a:p>
            <a:r>
              <a:rPr lang="en-US" b="1" dirty="0"/>
              <a:t>Ex. 14:30-31 </a:t>
            </a:r>
            <a:r>
              <a:rPr lang="en-US" dirty="0"/>
              <a:t>God demonstrated His </a:t>
            </a:r>
            <a:r>
              <a:rPr lang="en-US" b="1" dirty="0"/>
              <a:t>mercy</a:t>
            </a:r>
            <a:r>
              <a:rPr lang="en-US" dirty="0"/>
              <a:t> on Israel, but </a:t>
            </a:r>
            <a:r>
              <a:rPr lang="en-US" b="1" dirty="0"/>
              <a:t>hardened </a:t>
            </a:r>
            <a:r>
              <a:rPr lang="en-US" dirty="0"/>
              <a:t>Pharaoh</a:t>
            </a:r>
          </a:p>
          <a:p>
            <a:r>
              <a:rPr lang="en-US" dirty="0"/>
              <a:t>Mercy depends solely on God. The called, elect, and justified receive mercy by NOTHING they have done: It depends solely on God’s sovereignty.  All mankind deserves hell.</a:t>
            </a:r>
          </a:p>
        </p:txBody>
      </p:sp>
    </p:spTree>
    <p:extLst>
      <p:ext uri="{BB962C8B-B14F-4D97-AF65-F5344CB8AC3E}">
        <p14:creationId xmlns:p14="http://schemas.microsoft.com/office/powerpoint/2010/main" val="862297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5D111-7D60-6AB1-65EC-2790CB17F3DB}"/>
              </a:ext>
            </a:extLst>
          </p:cNvPr>
          <p:cNvSpPr>
            <a:spLocks noGrp="1"/>
          </p:cNvSpPr>
          <p:nvPr>
            <p:ph type="title"/>
          </p:nvPr>
        </p:nvSpPr>
        <p:spPr/>
        <p:txBody>
          <a:bodyPr/>
          <a:lstStyle/>
          <a:p>
            <a:r>
              <a:rPr lang="en-US" dirty="0"/>
              <a:t>Romans 9:19-26</a:t>
            </a:r>
          </a:p>
        </p:txBody>
      </p:sp>
      <p:sp>
        <p:nvSpPr>
          <p:cNvPr id="3" name="Content Placeholder 2">
            <a:extLst>
              <a:ext uri="{FF2B5EF4-FFF2-40B4-BE49-F238E27FC236}">
                <a16:creationId xmlns:a16="http://schemas.microsoft.com/office/drawing/2014/main" id="{676F7551-B0D0-758C-4022-5F9D4EB2C1BF}"/>
              </a:ext>
            </a:extLst>
          </p:cNvPr>
          <p:cNvSpPr>
            <a:spLocks noGrp="1"/>
          </p:cNvSpPr>
          <p:nvPr>
            <p:ph idx="1"/>
          </p:nvPr>
        </p:nvSpPr>
        <p:spPr/>
        <p:txBody>
          <a:bodyPr/>
          <a:lstStyle/>
          <a:p>
            <a:r>
              <a:rPr lang="en-US" dirty="0"/>
              <a:t>“Why then does He find fault?” (why does He blame me for sinning?)</a:t>
            </a:r>
          </a:p>
          <a:p>
            <a:r>
              <a:rPr lang="en-US" dirty="0"/>
              <a:t>On the contrary – Who are YOU who answers back to God????</a:t>
            </a:r>
          </a:p>
          <a:p>
            <a:r>
              <a:rPr lang="en-US" dirty="0"/>
              <a:t>“contrary” is used here by Paul to correct a potential misunderstanding about God’s sovereignty. Paul knew what their argument would be.</a:t>
            </a:r>
          </a:p>
          <a:p>
            <a:r>
              <a:rPr lang="en-US" dirty="0"/>
              <a:t>The molder/potter has the right over the molded/clay. The clay is NOT equal to the potter. We cannot put ourselves on God’s level.</a:t>
            </a:r>
          </a:p>
          <a:p>
            <a:r>
              <a:rPr lang="en-US" b="1" dirty="0"/>
              <a:t>Pharaoh’s purpose: </a:t>
            </a:r>
            <a:r>
              <a:rPr lang="en-US" dirty="0"/>
              <a:t>to demonstrate God’s power and that God’s name would be proclaimed throughout the whole earth  (</a:t>
            </a:r>
            <a:r>
              <a:rPr lang="en-US" b="1" dirty="0"/>
              <a:t>9:17</a:t>
            </a:r>
            <a:r>
              <a:rPr lang="en-US" dirty="0"/>
              <a:t>)</a:t>
            </a:r>
          </a:p>
          <a:p>
            <a:r>
              <a:rPr lang="en-US" b="1" dirty="0"/>
              <a:t>Wrath’s purpose: </a:t>
            </a:r>
            <a:r>
              <a:rPr lang="en-US" dirty="0"/>
              <a:t>to make His power known  (</a:t>
            </a:r>
            <a:r>
              <a:rPr lang="en-US" b="1" dirty="0"/>
              <a:t>9:22</a:t>
            </a:r>
            <a:r>
              <a:rPr lang="en-US" dirty="0"/>
              <a:t>)</a:t>
            </a:r>
          </a:p>
        </p:txBody>
      </p:sp>
    </p:spTree>
    <p:extLst>
      <p:ext uri="{BB962C8B-B14F-4D97-AF65-F5344CB8AC3E}">
        <p14:creationId xmlns:p14="http://schemas.microsoft.com/office/powerpoint/2010/main" val="980899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8F784-B909-39EB-41AD-1F9DE091828B}"/>
              </a:ext>
            </a:extLst>
          </p:cNvPr>
          <p:cNvSpPr>
            <a:spLocks noGrp="1"/>
          </p:cNvSpPr>
          <p:nvPr>
            <p:ph type="title"/>
          </p:nvPr>
        </p:nvSpPr>
        <p:spPr/>
        <p:txBody>
          <a:bodyPr/>
          <a:lstStyle/>
          <a:p>
            <a:r>
              <a:rPr lang="en-US" dirty="0"/>
              <a:t>Word Studies      Demonstrate</a:t>
            </a:r>
          </a:p>
        </p:txBody>
      </p:sp>
      <p:sp>
        <p:nvSpPr>
          <p:cNvPr id="3" name="Content Placeholder 2">
            <a:extLst>
              <a:ext uri="{FF2B5EF4-FFF2-40B4-BE49-F238E27FC236}">
                <a16:creationId xmlns:a16="http://schemas.microsoft.com/office/drawing/2014/main" id="{794A1C42-E441-9B0A-F2EC-879AD159D6E6}"/>
              </a:ext>
            </a:extLst>
          </p:cNvPr>
          <p:cNvSpPr>
            <a:spLocks noGrp="1"/>
          </p:cNvSpPr>
          <p:nvPr>
            <p:ph idx="1"/>
          </p:nvPr>
        </p:nvSpPr>
        <p:spPr/>
        <p:txBody>
          <a:bodyPr/>
          <a:lstStyle/>
          <a:p>
            <a:r>
              <a:rPr lang="en-US" b="1" dirty="0"/>
              <a:t>Def.</a:t>
            </a:r>
            <a:r>
              <a:rPr lang="en-US" dirty="0"/>
              <a:t>  To make fully evident, showing conspicuous proof which demonstrates something as undeniable. Open display for all to see. So obvious that no one could miss it. (Rom.1)</a:t>
            </a:r>
          </a:p>
          <a:p>
            <a:r>
              <a:rPr lang="en-US" dirty="0"/>
              <a:t>It is in the Greek middle voice which underlines the high level of </a:t>
            </a:r>
            <a:r>
              <a:rPr lang="en-US" b="1" dirty="0"/>
              <a:t>personal </a:t>
            </a:r>
            <a:r>
              <a:rPr lang="en-US" dirty="0"/>
              <a:t>interest shown by the one making something very evident.</a:t>
            </a:r>
          </a:p>
          <a:p>
            <a:r>
              <a:rPr lang="en-US" dirty="0"/>
              <a:t>Used in </a:t>
            </a:r>
            <a:r>
              <a:rPr lang="en-US" b="1" dirty="0"/>
              <a:t>Romans 3:25-26  </a:t>
            </a:r>
            <a:r>
              <a:rPr lang="en-US" dirty="0"/>
              <a:t>God </a:t>
            </a:r>
            <a:r>
              <a:rPr lang="en-US" b="1" dirty="0"/>
              <a:t>demonstrated</a:t>
            </a:r>
            <a:r>
              <a:rPr lang="en-US" dirty="0"/>
              <a:t> His righteousness</a:t>
            </a:r>
          </a:p>
          <a:p>
            <a:r>
              <a:rPr lang="en-US" b="1" dirty="0"/>
              <a:t>Rom. 5:8 </a:t>
            </a:r>
            <a:r>
              <a:rPr lang="en-US" dirty="0"/>
              <a:t>God </a:t>
            </a:r>
            <a:r>
              <a:rPr lang="en-US" b="1" dirty="0"/>
              <a:t>demonstrated </a:t>
            </a:r>
            <a:r>
              <a:rPr lang="en-US" dirty="0"/>
              <a:t>His love to us</a:t>
            </a:r>
          </a:p>
          <a:p>
            <a:r>
              <a:rPr lang="en-US" b="1" dirty="0"/>
              <a:t>Rom. 2:15 </a:t>
            </a:r>
            <a:r>
              <a:rPr lang="en-US" dirty="0"/>
              <a:t>Gentiles </a:t>
            </a:r>
            <a:r>
              <a:rPr lang="en-US" b="1" dirty="0"/>
              <a:t>show</a:t>
            </a:r>
            <a:r>
              <a:rPr lang="en-US" dirty="0"/>
              <a:t> the work of the Law written in their hearts</a:t>
            </a:r>
          </a:p>
          <a:p>
            <a:endParaRPr lang="en-US" dirty="0"/>
          </a:p>
        </p:txBody>
      </p:sp>
    </p:spTree>
    <p:extLst>
      <p:ext uri="{BB962C8B-B14F-4D97-AF65-F5344CB8AC3E}">
        <p14:creationId xmlns:p14="http://schemas.microsoft.com/office/powerpoint/2010/main" val="1337530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58331-2EC2-1412-08D0-F7C7A5C18B89}"/>
              </a:ext>
            </a:extLst>
          </p:cNvPr>
          <p:cNvSpPr>
            <a:spLocks noGrp="1"/>
          </p:cNvSpPr>
          <p:nvPr>
            <p:ph type="title"/>
          </p:nvPr>
        </p:nvSpPr>
        <p:spPr/>
        <p:txBody>
          <a:bodyPr/>
          <a:lstStyle/>
          <a:p>
            <a:r>
              <a:rPr lang="en-US" dirty="0"/>
              <a:t>Word Studies: Vessels of wrath </a:t>
            </a:r>
          </a:p>
        </p:txBody>
      </p:sp>
      <p:sp>
        <p:nvSpPr>
          <p:cNvPr id="3" name="Content Placeholder 2">
            <a:extLst>
              <a:ext uri="{FF2B5EF4-FFF2-40B4-BE49-F238E27FC236}">
                <a16:creationId xmlns:a16="http://schemas.microsoft.com/office/drawing/2014/main" id="{AE51A5D0-28E2-E1AC-AC63-AE3F0A7A0032}"/>
              </a:ext>
            </a:extLst>
          </p:cNvPr>
          <p:cNvSpPr>
            <a:spLocks noGrp="1"/>
          </p:cNvSpPr>
          <p:nvPr>
            <p:ph idx="1"/>
          </p:nvPr>
        </p:nvSpPr>
        <p:spPr/>
        <p:txBody>
          <a:bodyPr/>
          <a:lstStyle/>
          <a:p>
            <a:r>
              <a:rPr lang="en-US" b="1" dirty="0"/>
              <a:t>Vessels:</a:t>
            </a:r>
            <a:r>
              <a:rPr lang="en-US" dirty="0"/>
              <a:t> Instrument or vessel through which God’s purposes are fulfilled. Idea of being chosen and set apart for divine service.</a:t>
            </a:r>
          </a:p>
          <a:p>
            <a:r>
              <a:rPr lang="en-US" b="1" dirty="0"/>
              <a:t>Wrath: </a:t>
            </a:r>
            <a:r>
              <a:rPr lang="en-US" dirty="0"/>
              <a:t>Anger, passion, punishment, vengeance, violent passion, rising up from an ongoing (fixed) opposition. NOT a sudden outburst, but rather (referring to God’s) fixed, controlled, passionate feeling against sin.</a:t>
            </a:r>
            <a:r>
              <a:rPr lang="en-US" b="1" dirty="0"/>
              <a:t> </a:t>
            </a:r>
            <a:r>
              <a:rPr lang="en-US" dirty="0"/>
              <a:t>That in God which stands opposed to man’s disobedience, stubbornly inflexible resistance to the gospel and sin, and manifests itself in punishing the same. Vessels into which wrath will be poured (at the Last Day). God’s holy and just response to sin.</a:t>
            </a:r>
          </a:p>
          <a:p>
            <a:r>
              <a:rPr lang="en-US" b="1" dirty="0"/>
              <a:t>Zod. </a:t>
            </a:r>
            <a:r>
              <a:rPr lang="en-US" dirty="0"/>
              <a:t>Divine judgment to be afflicted upon the wicked.</a:t>
            </a:r>
            <a:endParaRPr lang="en-US" b="1" dirty="0"/>
          </a:p>
        </p:txBody>
      </p:sp>
    </p:spTree>
    <p:extLst>
      <p:ext uri="{BB962C8B-B14F-4D97-AF65-F5344CB8AC3E}">
        <p14:creationId xmlns:p14="http://schemas.microsoft.com/office/powerpoint/2010/main" val="3221288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130</TotalTime>
  <Words>1393</Words>
  <Application>Microsoft Office PowerPoint</Application>
  <PresentationFormat>Widescreen</PresentationFormat>
  <Paragraphs>84</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Century Gothic</vt:lpstr>
      <vt:lpstr>Wingdings 3</vt:lpstr>
      <vt:lpstr>Ion Boardroom</vt:lpstr>
      <vt:lpstr>Romans Part 3</vt:lpstr>
      <vt:lpstr>Romans 9</vt:lpstr>
      <vt:lpstr>Romans 9:6-13</vt:lpstr>
      <vt:lpstr>Cross References</vt:lpstr>
      <vt:lpstr>Romans 9:14-18</vt:lpstr>
      <vt:lpstr>Choice depends Solely on God</vt:lpstr>
      <vt:lpstr>Romans 9:19-26</vt:lpstr>
      <vt:lpstr>Word Studies      Demonstrate</vt:lpstr>
      <vt:lpstr>Word Studies: Vessels of wrath </vt:lpstr>
      <vt:lpstr>Vessels of Mercy</vt:lpstr>
      <vt:lpstr>Wrath used in Romans</vt:lpstr>
      <vt:lpstr>Romans 9:27-29</vt:lpstr>
      <vt:lpstr>Romans 9:30-33</vt:lpstr>
      <vt:lpstr>Application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38</cp:revision>
  <dcterms:created xsi:type="dcterms:W3CDTF">2025-05-07T14:54:37Z</dcterms:created>
  <dcterms:modified xsi:type="dcterms:W3CDTF">2025-05-07T20:11:17Z</dcterms:modified>
</cp:coreProperties>
</file>