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79" d="100"/>
          <a:sy n="79" d="100"/>
        </p:scale>
        <p:origin x="850"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8237DE76-1B15-48FD-BF87-E3E1414C4D9E}" type="datetimeFigureOut">
              <a:rPr lang="en-US" smtClean="0"/>
              <a:t>4/23/2025</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0644B68E-136F-4BFF-A1D4-16CBECB520CC}" type="slidenum">
              <a:rPr lang="en-US" smtClean="0"/>
              <a:t>‹#›</a:t>
            </a:fld>
            <a:endParaRPr lang="en-US"/>
          </a:p>
        </p:txBody>
      </p:sp>
    </p:spTree>
    <p:extLst>
      <p:ext uri="{BB962C8B-B14F-4D97-AF65-F5344CB8AC3E}">
        <p14:creationId xmlns:p14="http://schemas.microsoft.com/office/powerpoint/2010/main" val="3379778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37DE76-1B15-48FD-BF87-E3E1414C4D9E}" type="datetimeFigureOut">
              <a:rPr lang="en-US" smtClean="0"/>
              <a:t>4/23/2025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0644B68E-136F-4BFF-A1D4-16CBECB520CC}" type="slidenum">
              <a:rPr lang="en-US" smtClean="0"/>
              <a:t>‹#›</a:t>
            </a:fld>
            <a:endParaRPr lang="en-US"/>
          </a:p>
        </p:txBody>
      </p:sp>
    </p:spTree>
    <p:extLst>
      <p:ext uri="{BB962C8B-B14F-4D97-AF65-F5344CB8AC3E}">
        <p14:creationId xmlns:p14="http://schemas.microsoft.com/office/powerpoint/2010/main" val="321152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237DE76-1B15-48FD-BF87-E3E1414C4D9E}" type="datetimeFigureOut">
              <a:rPr lang="en-US" smtClean="0"/>
              <a:t>4/23/2025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644B68E-136F-4BFF-A1D4-16CBECB520CC}" type="slidenum">
              <a:rPr lang="en-US" smtClean="0"/>
              <a:t>‹#›</a:t>
            </a:fld>
            <a:endParaRPr lang="en-US"/>
          </a:p>
        </p:txBody>
      </p:sp>
    </p:spTree>
    <p:extLst>
      <p:ext uri="{BB962C8B-B14F-4D97-AF65-F5344CB8AC3E}">
        <p14:creationId xmlns:p14="http://schemas.microsoft.com/office/powerpoint/2010/main" val="8374763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237DE76-1B15-48FD-BF87-E3E1414C4D9E}" type="datetimeFigureOut">
              <a:rPr lang="en-US" smtClean="0"/>
              <a:t>4/23/2025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644B68E-136F-4BFF-A1D4-16CBECB520CC}" type="slidenum">
              <a:rPr lang="en-US" smtClean="0"/>
              <a:t>‹#›</a:t>
            </a:fld>
            <a:endParaRPr lang="en-US"/>
          </a:p>
        </p:txBody>
      </p:sp>
    </p:spTree>
    <p:extLst>
      <p:ext uri="{BB962C8B-B14F-4D97-AF65-F5344CB8AC3E}">
        <p14:creationId xmlns:p14="http://schemas.microsoft.com/office/powerpoint/2010/main" val="5201462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37DE76-1B15-48FD-BF87-E3E1414C4D9E}" type="datetimeFigureOut">
              <a:rPr lang="en-US" smtClean="0"/>
              <a:t>4/23/2025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644B68E-136F-4BFF-A1D4-16CBECB520CC}" type="slidenum">
              <a:rPr lang="en-US" smtClean="0"/>
              <a:t>‹#›</a:t>
            </a:fld>
            <a:endParaRPr lang="en-US"/>
          </a:p>
        </p:txBody>
      </p:sp>
    </p:spTree>
    <p:extLst>
      <p:ext uri="{BB962C8B-B14F-4D97-AF65-F5344CB8AC3E}">
        <p14:creationId xmlns:p14="http://schemas.microsoft.com/office/powerpoint/2010/main" val="41272779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237DE76-1B15-48FD-BF87-E3E1414C4D9E}" type="datetimeFigureOut">
              <a:rPr lang="en-US" smtClean="0"/>
              <a:t>4/23/2025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44B68E-136F-4BFF-A1D4-16CBECB520CC}" type="slidenum">
              <a:rPr lang="en-US" smtClean="0"/>
              <a:t>‹#›</a:t>
            </a:fld>
            <a:endParaRPr lang="en-US"/>
          </a:p>
        </p:txBody>
      </p:sp>
    </p:spTree>
    <p:extLst>
      <p:ext uri="{BB962C8B-B14F-4D97-AF65-F5344CB8AC3E}">
        <p14:creationId xmlns:p14="http://schemas.microsoft.com/office/powerpoint/2010/main" val="21495718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237DE76-1B15-48FD-BF87-E3E1414C4D9E}" type="datetimeFigureOut">
              <a:rPr lang="en-US" smtClean="0"/>
              <a:t>4/23/2025</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0644B68E-136F-4BFF-A1D4-16CBECB520CC}" type="slidenum">
              <a:rPr lang="en-US" smtClean="0"/>
              <a:t>‹#›</a:t>
            </a:fld>
            <a:endParaRPr lang="en-US"/>
          </a:p>
        </p:txBody>
      </p:sp>
    </p:spTree>
    <p:extLst>
      <p:ext uri="{BB962C8B-B14F-4D97-AF65-F5344CB8AC3E}">
        <p14:creationId xmlns:p14="http://schemas.microsoft.com/office/powerpoint/2010/main" val="4928211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8237DE76-1B15-48FD-BF87-E3E1414C4D9E}" type="datetimeFigureOut">
              <a:rPr lang="en-US" smtClean="0"/>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4B68E-136F-4BFF-A1D4-16CBECB520CC}" type="slidenum">
              <a:rPr lang="en-US" smtClean="0"/>
              <a:t>‹#›</a:t>
            </a:fld>
            <a:endParaRPr lang="en-US"/>
          </a:p>
        </p:txBody>
      </p:sp>
    </p:spTree>
    <p:extLst>
      <p:ext uri="{BB962C8B-B14F-4D97-AF65-F5344CB8AC3E}">
        <p14:creationId xmlns:p14="http://schemas.microsoft.com/office/powerpoint/2010/main" val="997858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8237DE76-1B15-48FD-BF87-E3E1414C4D9E}" type="datetimeFigureOut">
              <a:rPr lang="en-US" smtClean="0"/>
              <a:t>4/23/2025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644B68E-136F-4BFF-A1D4-16CBECB520CC}" type="slidenum">
              <a:rPr lang="en-US" smtClean="0"/>
              <a:t>‹#›</a:t>
            </a:fld>
            <a:endParaRPr lang="en-US"/>
          </a:p>
        </p:txBody>
      </p:sp>
    </p:spTree>
    <p:extLst>
      <p:ext uri="{BB962C8B-B14F-4D97-AF65-F5344CB8AC3E}">
        <p14:creationId xmlns:p14="http://schemas.microsoft.com/office/powerpoint/2010/main" val="2628009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37DE76-1B15-48FD-BF87-E3E1414C4D9E}" type="datetimeFigureOut">
              <a:rPr lang="en-US" smtClean="0"/>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4B68E-136F-4BFF-A1D4-16CBECB520CC}" type="slidenum">
              <a:rPr lang="en-US" smtClean="0"/>
              <a:t>‹#›</a:t>
            </a:fld>
            <a:endParaRPr lang="en-US"/>
          </a:p>
        </p:txBody>
      </p:sp>
    </p:spTree>
    <p:extLst>
      <p:ext uri="{BB962C8B-B14F-4D97-AF65-F5344CB8AC3E}">
        <p14:creationId xmlns:p14="http://schemas.microsoft.com/office/powerpoint/2010/main" val="2273839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37DE76-1B15-48FD-BF87-E3E1414C4D9E}" type="datetimeFigureOut">
              <a:rPr lang="en-US" smtClean="0"/>
              <a:t>4/23/2025</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644B68E-136F-4BFF-A1D4-16CBECB520CC}" type="slidenum">
              <a:rPr lang="en-US" smtClean="0"/>
              <a:t>‹#›</a:t>
            </a:fld>
            <a:endParaRPr lang="en-US"/>
          </a:p>
        </p:txBody>
      </p:sp>
    </p:spTree>
    <p:extLst>
      <p:ext uri="{BB962C8B-B14F-4D97-AF65-F5344CB8AC3E}">
        <p14:creationId xmlns:p14="http://schemas.microsoft.com/office/powerpoint/2010/main" val="529544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37DE76-1B15-48FD-BF87-E3E1414C4D9E}" type="datetimeFigureOut">
              <a:rPr lang="en-US" smtClean="0"/>
              <a:t>4/23/2025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44B68E-136F-4BFF-A1D4-16CBECB520CC}" type="slidenum">
              <a:rPr lang="en-US" smtClean="0"/>
              <a:t>‹#›</a:t>
            </a:fld>
            <a:endParaRPr lang="en-US"/>
          </a:p>
        </p:txBody>
      </p:sp>
    </p:spTree>
    <p:extLst>
      <p:ext uri="{BB962C8B-B14F-4D97-AF65-F5344CB8AC3E}">
        <p14:creationId xmlns:p14="http://schemas.microsoft.com/office/powerpoint/2010/main" val="1662086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37DE76-1B15-48FD-BF87-E3E1414C4D9E}" type="datetimeFigureOut">
              <a:rPr lang="en-US" smtClean="0"/>
              <a:t>4/23/2025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44B68E-136F-4BFF-A1D4-16CBECB520CC}" type="slidenum">
              <a:rPr lang="en-US" smtClean="0"/>
              <a:t>‹#›</a:t>
            </a:fld>
            <a:endParaRPr lang="en-US"/>
          </a:p>
        </p:txBody>
      </p:sp>
    </p:spTree>
    <p:extLst>
      <p:ext uri="{BB962C8B-B14F-4D97-AF65-F5344CB8AC3E}">
        <p14:creationId xmlns:p14="http://schemas.microsoft.com/office/powerpoint/2010/main" val="2566827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37DE76-1B15-48FD-BF87-E3E1414C4D9E}" type="datetimeFigureOut">
              <a:rPr lang="en-US" smtClean="0"/>
              <a:t>4/23/2025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44B68E-136F-4BFF-A1D4-16CBECB520CC}" type="slidenum">
              <a:rPr lang="en-US" smtClean="0"/>
              <a:t>‹#›</a:t>
            </a:fld>
            <a:endParaRPr lang="en-US"/>
          </a:p>
        </p:txBody>
      </p:sp>
    </p:spTree>
    <p:extLst>
      <p:ext uri="{BB962C8B-B14F-4D97-AF65-F5344CB8AC3E}">
        <p14:creationId xmlns:p14="http://schemas.microsoft.com/office/powerpoint/2010/main" val="352431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37DE76-1B15-48FD-BF87-E3E1414C4D9E}" type="datetimeFigureOut">
              <a:rPr lang="en-US" smtClean="0"/>
              <a:t>4/23/2025</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0644B68E-136F-4BFF-A1D4-16CBECB520CC}" type="slidenum">
              <a:rPr lang="en-US" smtClean="0"/>
              <a:t>‹#›</a:t>
            </a:fld>
            <a:endParaRPr lang="en-US"/>
          </a:p>
        </p:txBody>
      </p:sp>
    </p:spTree>
    <p:extLst>
      <p:ext uri="{BB962C8B-B14F-4D97-AF65-F5344CB8AC3E}">
        <p14:creationId xmlns:p14="http://schemas.microsoft.com/office/powerpoint/2010/main" val="1264405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37DE76-1B15-48FD-BF87-E3E1414C4D9E}" type="datetimeFigureOut">
              <a:rPr lang="en-US" smtClean="0"/>
              <a:t>4/23/2025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0644B68E-136F-4BFF-A1D4-16CBECB520CC}" type="slidenum">
              <a:rPr lang="en-US" smtClean="0"/>
              <a:t>‹#›</a:t>
            </a:fld>
            <a:endParaRPr lang="en-US"/>
          </a:p>
        </p:txBody>
      </p:sp>
    </p:spTree>
    <p:extLst>
      <p:ext uri="{BB962C8B-B14F-4D97-AF65-F5344CB8AC3E}">
        <p14:creationId xmlns:p14="http://schemas.microsoft.com/office/powerpoint/2010/main" val="2902114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37DE76-1B15-48FD-BF87-E3E1414C4D9E}" type="datetimeFigureOut">
              <a:rPr lang="en-US" smtClean="0"/>
              <a:t>4/23/2025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0644B68E-136F-4BFF-A1D4-16CBECB520CC}" type="slidenum">
              <a:rPr lang="en-US" smtClean="0"/>
              <a:t>‹#›</a:t>
            </a:fld>
            <a:endParaRPr lang="en-US"/>
          </a:p>
        </p:txBody>
      </p:sp>
    </p:spTree>
    <p:extLst>
      <p:ext uri="{BB962C8B-B14F-4D97-AF65-F5344CB8AC3E}">
        <p14:creationId xmlns:p14="http://schemas.microsoft.com/office/powerpoint/2010/main" val="1597808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8237DE76-1B15-48FD-BF87-E3E1414C4D9E}" type="datetimeFigureOut">
              <a:rPr lang="en-US" smtClean="0"/>
              <a:t>4/23/2025</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0644B68E-136F-4BFF-A1D4-16CBECB520CC}" type="slidenum">
              <a:rPr lang="en-US" smtClean="0"/>
              <a:t>‹#›</a:t>
            </a:fld>
            <a:endParaRPr lang="en-US"/>
          </a:p>
        </p:txBody>
      </p:sp>
    </p:spTree>
    <p:extLst>
      <p:ext uri="{BB962C8B-B14F-4D97-AF65-F5344CB8AC3E}">
        <p14:creationId xmlns:p14="http://schemas.microsoft.com/office/powerpoint/2010/main" val="36337091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FB5B5-FBAA-911D-F651-209371BF420C}"/>
              </a:ext>
            </a:extLst>
          </p:cNvPr>
          <p:cNvSpPr>
            <a:spLocks noGrp="1"/>
          </p:cNvSpPr>
          <p:nvPr>
            <p:ph type="ctrTitle"/>
          </p:nvPr>
        </p:nvSpPr>
        <p:spPr/>
        <p:txBody>
          <a:bodyPr/>
          <a:lstStyle/>
          <a:p>
            <a:r>
              <a:rPr lang="en-US" dirty="0"/>
              <a:t>Romans Part 3</a:t>
            </a:r>
          </a:p>
        </p:txBody>
      </p:sp>
      <p:sp>
        <p:nvSpPr>
          <p:cNvPr id="3" name="Subtitle 2">
            <a:extLst>
              <a:ext uri="{FF2B5EF4-FFF2-40B4-BE49-F238E27FC236}">
                <a16:creationId xmlns:a16="http://schemas.microsoft.com/office/drawing/2014/main" id="{B0CDDD00-4613-47D2-2A21-06CE5DD877D9}"/>
              </a:ext>
            </a:extLst>
          </p:cNvPr>
          <p:cNvSpPr>
            <a:spLocks noGrp="1"/>
          </p:cNvSpPr>
          <p:nvPr>
            <p:ph type="subTitle" idx="1"/>
          </p:nvPr>
        </p:nvSpPr>
        <p:spPr/>
        <p:txBody>
          <a:bodyPr/>
          <a:lstStyle/>
          <a:p>
            <a:r>
              <a:rPr lang="en-US" dirty="0"/>
              <a:t>Lesson 4</a:t>
            </a:r>
          </a:p>
        </p:txBody>
      </p:sp>
    </p:spTree>
    <p:extLst>
      <p:ext uri="{BB962C8B-B14F-4D97-AF65-F5344CB8AC3E}">
        <p14:creationId xmlns:p14="http://schemas.microsoft.com/office/powerpoint/2010/main" val="3955667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A535A-15A9-904F-ED5F-29C1F003804E}"/>
              </a:ext>
            </a:extLst>
          </p:cNvPr>
          <p:cNvSpPr>
            <a:spLocks noGrp="1"/>
          </p:cNvSpPr>
          <p:nvPr>
            <p:ph type="title"/>
          </p:nvPr>
        </p:nvSpPr>
        <p:spPr/>
        <p:txBody>
          <a:bodyPr/>
          <a:lstStyle/>
          <a:p>
            <a:r>
              <a:rPr lang="en-US" dirty="0"/>
              <a:t>Election</a:t>
            </a:r>
          </a:p>
        </p:txBody>
      </p:sp>
      <p:sp>
        <p:nvSpPr>
          <p:cNvPr id="3" name="Content Placeholder 2">
            <a:extLst>
              <a:ext uri="{FF2B5EF4-FFF2-40B4-BE49-F238E27FC236}">
                <a16:creationId xmlns:a16="http://schemas.microsoft.com/office/drawing/2014/main" id="{40EF62E4-D3B5-3DD7-9E3B-2AACAA46312B}"/>
              </a:ext>
            </a:extLst>
          </p:cNvPr>
          <p:cNvSpPr>
            <a:spLocks noGrp="1"/>
          </p:cNvSpPr>
          <p:nvPr>
            <p:ph idx="1"/>
          </p:nvPr>
        </p:nvSpPr>
        <p:spPr/>
        <p:txBody>
          <a:bodyPr/>
          <a:lstStyle/>
          <a:p>
            <a:r>
              <a:rPr lang="en-US" b="1" dirty="0"/>
              <a:t>Def.</a:t>
            </a:r>
            <a:r>
              <a:rPr lang="en-US" dirty="0"/>
              <a:t> People chosen out by God for the rendering of special service to Him. Those who choose to follow the Lord, i.e. become God’s choice by freely receiving faith from Him.</a:t>
            </a:r>
          </a:p>
          <a:p>
            <a:r>
              <a:rPr lang="en-US" b="1" dirty="0"/>
              <a:t>Rom. 8:33 </a:t>
            </a:r>
            <a:r>
              <a:rPr lang="en-US" dirty="0"/>
              <a:t>God’s elect, His chosen ones, those He justified.</a:t>
            </a:r>
          </a:p>
          <a:p>
            <a:r>
              <a:rPr lang="en-US" b="1" dirty="0"/>
              <a:t>Rom. 9:11 </a:t>
            </a:r>
            <a:r>
              <a:rPr lang="en-US" dirty="0"/>
              <a:t>Context is about Jacob and Esau: </a:t>
            </a:r>
            <a:r>
              <a:rPr lang="en-US" b="1" dirty="0"/>
              <a:t>GOD</a:t>
            </a:r>
            <a:r>
              <a:rPr lang="en-US" dirty="0"/>
              <a:t> does the choosing, calling, justifying, sanctifying and glorifying. We don’t deserve ANY of it.</a:t>
            </a:r>
          </a:p>
          <a:p>
            <a:r>
              <a:rPr lang="en-US" b="1" dirty="0"/>
              <a:t>Rom. 11:5, 7, 28 </a:t>
            </a:r>
            <a:r>
              <a:rPr lang="en-US" dirty="0"/>
              <a:t>The remnant are the few Jews that believe in Jesus Christ. They are still God’s chosen people, though as a whole, Israel does not believe.</a:t>
            </a:r>
            <a:endParaRPr lang="en-US" b="1" dirty="0"/>
          </a:p>
          <a:p>
            <a:endParaRPr lang="en-US" dirty="0"/>
          </a:p>
        </p:txBody>
      </p:sp>
    </p:spTree>
    <p:extLst>
      <p:ext uri="{BB962C8B-B14F-4D97-AF65-F5344CB8AC3E}">
        <p14:creationId xmlns:p14="http://schemas.microsoft.com/office/powerpoint/2010/main" val="408634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9F906-A1F8-EA52-8C33-1AD017A9D457}"/>
              </a:ext>
            </a:extLst>
          </p:cNvPr>
          <p:cNvSpPr>
            <a:spLocks noGrp="1"/>
          </p:cNvSpPr>
          <p:nvPr>
            <p:ph type="title"/>
          </p:nvPr>
        </p:nvSpPr>
        <p:spPr/>
        <p:txBody>
          <a:bodyPr/>
          <a:lstStyle/>
          <a:p>
            <a:r>
              <a:rPr lang="en-US" dirty="0"/>
              <a:t>Election   Cross References</a:t>
            </a:r>
          </a:p>
        </p:txBody>
      </p:sp>
      <p:sp>
        <p:nvSpPr>
          <p:cNvPr id="3" name="Content Placeholder 2">
            <a:extLst>
              <a:ext uri="{FF2B5EF4-FFF2-40B4-BE49-F238E27FC236}">
                <a16:creationId xmlns:a16="http://schemas.microsoft.com/office/drawing/2014/main" id="{60F279ED-E698-DA79-FC33-33E587AB61E5}"/>
              </a:ext>
            </a:extLst>
          </p:cNvPr>
          <p:cNvSpPr>
            <a:spLocks noGrp="1"/>
          </p:cNvSpPr>
          <p:nvPr>
            <p:ph idx="1"/>
          </p:nvPr>
        </p:nvSpPr>
        <p:spPr/>
        <p:txBody>
          <a:bodyPr/>
          <a:lstStyle/>
          <a:p>
            <a:r>
              <a:rPr lang="en-US" b="1" dirty="0"/>
              <a:t>Matt. 22:1-14  </a:t>
            </a:r>
            <a:r>
              <a:rPr lang="en-US" dirty="0"/>
              <a:t>The parable of the wedding feast again, but this focuses on Israel as being the elect, the chosen guests FIRST invited, but not coming.</a:t>
            </a:r>
          </a:p>
          <a:p>
            <a:r>
              <a:rPr lang="en-US" b="1" dirty="0"/>
              <a:t>Matt. 24:22,24,31 </a:t>
            </a:r>
            <a:r>
              <a:rPr lang="en-US" dirty="0"/>
              <a:t>Jesus spoke these things to Jews about the last times. Many will try to mislead the elect, saved, but for the sake of the elect those days will be cut short. At the end of the tribulation, the Son of Man will gather His elect from one end of the sky to the other.</a:t>
            </a:r>
          </a:p>
          <a:p>
            <a:r>
              <a:rPr lang="en-US" b="1" dirty="0"/>
              <a:t>John 15:16 </a:t>
            </a:r>
            <a:r>
              <a:rPr lang="en-US" dirty="0"/>
              <a:t>Jesus chose the 12, they did not choose Him</a:t>
            </a:r>
          </a:p>
          <a:p>
            <a:r>
              <a:rPr lang="en-US" b="1" dirty="0"/>
              <a:t>Col. 3:12 </a:t>
            </a:r>
            <a:r>
              <a:rPr lang="en-US" dirty="0"/>
              <a:t>The chosen of God are told to put on the heart of compassion, kindness, humility, gentleness and patience.  There is NO mention of pride as if we are exclusive and deserving.</a:t>
            </a:r>
            <a:endParaRPr lang="en-US" b="1" dirty="0"/>
          </a:p>
        </p:txBody>
      </p:sp>
    </p:spTree>
    <p:extLst>
      <p:ext uri="{BB962C8B-B14F-4D97-AF65-F5344CB8AC3E}">
        <p14:creationId xmlns:p14="http://schemas.microsoft.com/office/powerpoint/2010/main" val="2910993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85E7F-952E-FC98-36CF-71114632EE61}"/>
              </a:ext>
            </a:extLst>
          </p:cNvPr>
          <p:cNvSpPr>
            <a:spLocks noGrp="1"/>
          </p:cNvSpPr>
          <p:nvPr>
            <p:ph type="title"/>
          </p:nvPr>
        </p:nvSpPr>
        <p:spPr/>
        <p:txBody>
          <a:bodyPr/>
          <a:lstStyle/>
          <a:p>
            <a:r>
              <a:rPr lang="en-US" dirty="0"/>
              <a:t>Election    Cross References</a:t>
            </a:r>
          </a:p>
        </p:txBody>
      </p:sp>
      <p:sp>
        <p:nvSpPr>
          <p:cNvPr id="3" name="Content Placeholder 2">
            <a:extLst>
              <a:ext uri="{FF2B5EF4-FFF2-40B4-BE49-F238E27FC236}">
                <a16:creationId xmlns:a16="http://schemas.microsoft.com/office/drawing/2014/main" id="{87A909E1-A85A-96B0-AFE7-AF1D2DFA20DC}"/>
              </a:ext>
            </a:extLst>
          </p:cNvPr>
          <p:cNvSpPr>
            <a:spLocks noGrp="1"/>
          </p:cNvSpPr>
          <p:nvPr>
            <p:ph idx="1"/>
          </p:nvPr>
        </p:nvSpPr>
        <p:spPr/>
        <p:txBody>
          <a:bodyPr>
            <a:normAutofit lnSpcReduction="10000"/>
          </a:bodyPr>
          <a:lstStyle/>
          <a:p>
            <a:r>
              <a:rPr lang="en-US" b="1" dirty="0"/>
              <a:t>I Pet. 1:1-2 </a:t>
            </a:r>
            <a:r>
              <a:rPr lang="en-US" dirty="0"/>
              <a:t>The chosen/elect are by God, according to His foreknowledge, by the sanctifying work of the Holy Spirit, to obey Jesus Christ and to be sprinkled/cleansed/purified in His blood.  This answers the How, What and the Why of election.</a:t>
            </a:r>
          </a:p>
          <a:p>
            <a:r>
              <a:rPr lang="en-US" b="1" dirty="0"/>
              <a:t>I Pet. 2:4,9; Luke 23:35 </a:t>
            </a:r>
            <a:r>
              <a:rPr lang="en-US" dirty="0"/>
              <a:t>Jesus is </a:t>
            </a:r>
            <a:r>
              <a:rPr lang="en-US" b="1" dirty="0"/>
              <a:t>choice</a:t>
            </a:r>
            <a:r>
              <a:rPr lang="en-US" dirty="0"/>
              <a:t> and precious in the sight of God. The church is a </a:t>
            </a:r>
            <a:r>
              <a:rPr lang="en-US" b="1" dirty="0"/>
              <a:t>chosen</a:t>
            </a:r>
            <a:r>
              <a:rPr lang="en-US" dirty="0"/>
              <a:t> race, a people for God’s own possession to proclaim His excellencies. We are called out of darkness into His marvelous light.</a:t>
            </a:r>
          </a:p>
          <a:p>
            <a:r>
              <a:rPr lang="en-US" b="1" dirty="0"/>
              <a:t>2 Pet. 1:10 </a:t>
            </a:r>
            <a:r>
              <a:rPr lang="en-US" dirty="0"/>
              <a:t>You: make certain of your calling by practicing and being diligent in your faith</a:t>
            </a:r>
          </a:p>
          <a:p>
            <a:r>
              <a:rPr lang="en-US" b="1" dirty="0"/>
              <a:t>Rev. 17:14 </a:t>
            </a:r>
            <a:r>
              <a:rPr lang="en-US" dirty="0"/>
              <a:t>The chosen are with Jesus when He returns</a:t>
            </a:r>
          </a:p>
          <a:p>
            <a:r>
              <a:rPr lang="en-US" b="1" dirty="0"/>
              <a:t>I Tim. 5:21 </a:t>
            </a:r>
            <a:r>
              <a:rPr lang="en-US" dirty="0"/>
              <a:t>Even in the angelic world, there is election/predestination </a:t>
            </a:r>
          </a:p>
        </p:txBody>
      </p:sp>
    </p:spTree>
    <p:extLst>
      <p:ext uri="{BB962C8B-B14F-4D97-AF65-F5344CB8AC3E}">
        <p14:creationId xmlns:p14="http://schemas.microsoft.com/office/powerpoint/2010/main" val="1702877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AF3D4-406A-880E-A6E0-0AA86258834D}"/>
              </a:ext>
            </a:extLst>
          </p:cNvPr>
          <p:cNvSpPr>
            <a:spLocks noGrp="1"/>
          </p:cNvSpPr>
          <p:nvPr>
            <p:ph type="title"/>
          </p:nvPr>
        </p:nvSpPr>
        <p:spPr/>
        <p:txBody>
          <a:bodyPr/>
          <a:lstStyle/>
          <a:p>
            <a:r>
              <a:rPr lang="en-US" dirty="0"/>
              <a:t>The Order of Salvation         “Grudem”</a:t>
            </a:r>
          </a:p>
        </p:txBody>
      </p:sp>
      <p:sp>
        <p:nvSpPr>
          <p:cNvPr id="3" name="Content Placeholder 2">
            <a:extLst>
              <a:ext uri="{FF2B5EF4-FFF2-40B4-BE49-F238E27FC236}">
                <a16:creationId xmlns:a16="http://schemas.microsoft.com/office/drawing/2014/main" id="{3820CDE1-ACD0-DFB7-CAD5-1C78B5630407}"/>
              </a:ext>
            </a:extLst>
          </p:cNvPr>
          <p:cNvSpPr>
            <a:spLocks noGrp="1"/>
          </p:cNvSpPr>
          <p:nvPr>
            <p:ph idx="1"/>
          </p:nvPr>
        </p:nvSpPr>
        <p:spPr/>
        <p:txBody>
          <a:bodyPr>
            <a:normAutofit fontScale="92500" lnSpcReduction="20000"/>
          </a:bodyPr>
          <a:lstStyle/>
          <a:p>
            <a:r>
              <a:rPr lang="en-US" dirty="0"/>
              <a:t>1. </a:t>
            </a:r>
            <a:r>
              <a:rPr lang="en-US" b="1" dirty="0"/>
              <a:t>Election</a:t>
            </a:r>
            <a:r>
              <a:rPr lang="en-US" dirty="0"/>
              <a:t> (God’s choice of people to be saved)</a:t>
            </a:r>
          </a:p>
          <a:p>
            <a:r>
              <a:rPr lang="en-US" dirty="0"/>
              <a:t>2. </a:t>
            </a:r>
            <a:r>
              <a:rPr lang="en-US" b="1" dirty="0"/>
              <a:t>The gospel call </a:t>
            </a:r>
            <a:r>
              <a:rPr lang="en-US" dirty="0"/>
              <a:t>(proclaiming the message of the gospel)</a:t>
            </a:r>
          </a:p>
          <a:p>
            <a:r>
              <a:rPr lang="en-US" dirty="0"/>
              <a:t>3. </a:t>
            </a:r>
            <a:r>
              <a:rPr lang="en-US" b="1" dirty="0"/>
              <a:t>Regeneration</a:t>
            </a:r>
            <a:r>
              <a:rPr lang="en-US" dirty="0"/>
              <a:t> (being born again)</a:t>
            </a:r>
          </a:p>
          <a:p>
            <a:r>
              <a:rPr lang="en-US" dirty="0"/>
              <a:t>4</a:t>
            </a:r>
            <a:r>
              <a:rPr lang="en-US" b="1" dirty="0"/>
              <a:t>. Conversion</a:t>
            </a:r>
            <a:r>
              <a:rPr lang="en-US" dirty="0"/>
              <a:t>  (faith and repentance)</a:t>
            </a:r>
          </a:p>
          <a:p>
            <a:r>
              <a:rPr lang="en-US" dirty="0"/>
              <a:t>5. </a:t>
            </a:r>
            <a:r>
              <a:rPr lang="en-US" b="1" dirty="0"/>
              <a:t>Justification</a:t>
            </a:r>
            <a:r>
              <a:rPr lang="en-US" dirty="0"/>
              <a:t>  (right legal standing – NOT guilty)</a:t>
            </a:r>
          </a:p>
          <a:p>
            <a:r>
              <a:rPr lang="en-US" dirty="0"/>
              <a:t>6. </a:t>
            </a:r>
            <a:r>
              <a:rPr lang="en-US" b="1" dirty="0"/>
              <a:t>Adoption</a:t>
            </a:r>
            <a:r>
              <a:rPr lang="en-US" dirty="0"/>
              <a:t>  (membership in God’s family)</a:t>
            </a:r>
          </a:p>
          <a:p>
            <a:r>
              <a:rPr lang="en-US" dirty="0"/>
              <a:t>7. </a:t>
            </a:r>
            <a:r>
              <a:rPr lang="en-US" b="1" dirty="0"/>
              <a:t>Sanctification </a:t>
            </a:r>
            <a:r>
              <a:rPr lang="en-US" dirty="0"/>
              <a:t>(right conduct of life – progressive holiness)</a:t>
            </a:r>
          </a:p>
          <a:p>
            <a:r>
              <a:rPr lang="en-US" dirty="0"/>
              <a:t>8. </a:t>
            </a:r>
            <a:r>
              <a:rPr lang="en-US" b="1" dirty="0"/>
              <a:t>Perseverance</a:t>
            </a:r>
            <a:r>
              <a:rPr lang="en-US" dirty="0"/>
              <a:t>   (remaining a Christian)</a:t>
            </a:r>
          </a:p>
          <a:p>
            <a:r>
              <a:rPr lang="en-US" dirty="0"/>
              <a:t>9. </a:t>
            </a:r>
            <a:r>
              <a:rPr lang="en-US" b="1" dirty="0"/>
              <a:t>Death </a:t>
            </a:r>
            <a:r>
              <a:rPr lang="en-US" dirty="0"/>
              <a:t> (going to be with the Lord)</a:t>
            </a:r>
          </a:p>
          <a:p>
            <a:r>
              <a:rPr lang="en-US" dirty="0"/>
              <a:t>10. </a:t>
            </a:r>
            <a:r>
              <a:rPr lang="en-US" b="1" dirty="0"/>
              <a:t>Glorification  </a:t>
            </a:r>
            <a:r>
              <a:rPr lang="en-US" dirty="0"/>
              <a:t>(receiving my resurrection body)</a:t>
            </a:r>
          </a:p>
        </p:txBody>
      </p:sp>
    </p:spTree>
    <p:extLst>
      <p:ext uri="{BB962C8B-B14F-4D97-AF65-F5344CB8AC3E}">
        <p14:creationId xmlns:p14="http://schemas.microsoft.com/office/powerpoint/2010/main" val="4625341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58B3C-079B-AF0E-91A6-FA05D75B7C49}"/>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A0BD4CF3-C4D3-9EF7-242B-7715EF13B4C4}"/>
              </a:ext>
            </a:extLst>
          </p:cNvPr>
          <p:cNvSpPr>
            <a:spLocks noGrp="1"/>
          </p:cNvSpPr>
          <p:nvPr>
            <p:ph idx="1"/>
          </p:nvPr>
        </p:nvSpPr>
        <p:spPr/>
        <p:txBody>
          <a:bodyPr/>
          <a:lstStyle/>
          <a:p>
            <a:r>
              <a:rPr lang="en-US" dirty="0"/>
              <a:t>Election, predestination, foreknowledge…..In all of this, God has our good in mind, always.</a:t>
            </a:r>
          </a:p>
          <a:p>
            <a:r>
              <a:rPr lang="en-US" dirty="0"/>
              <a:t>“Paul uses predestination to show from eternity past to eternity future, God always has good in mind for you. Paul looks back to God’s purpose in it all.”    Grudem</a:t>
            </a:r>
          </a:p>
          <a:p>
            <a:r>
              <a:rPr lang="en-US" dirty="0"/>
              <a:t>Our only response can be of gratefulness, praise and worship to our kind and loving and omniscient God.</a:t>
            </a:r>
          </a:p>
        </p:txBody>
      </p:sp>
    </p:spTree>
    <p:extLst>
      <p:ext uri="{BB962C8B-B14F-4D97-AF65-F5344CB8AC3E}">
        <p14:creationId xmlns:p14="http://schemas.microsoft.com/office/powerpoint/2010/main" val="1512428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81508-E13F-1AA2-10CC-D07EB552B82C}"/>
              </a:ext>
            </a:extLst>
          </p:cNvPr>
          <p:cNvSpPr>
            <a:spLocks noGrp="1"/>
          </p:cNvSpPr>
          <p:nvPr>
            <p:ph type="title"/>
          </p:nvPr>
        </p:nvSpPr>
        <p:spPr/>
        <p:txBody>
          <a:bodyPr/>
          <a:lstStyle/>
          <a:p>
            <a:r>
              <a:rPr lang="en-US" dirty="0"/>
              <a:t>Romans 8</a:t>
            </a:r>
          </a:p>
        </p:txBody>
      </p:sp>
      <p:sp>
        <p:nvSpPr>
          <p:cNvPr id="3" name="Content Placeholder 2">
            <a:extLst>
              <a:ext uri="{FF2B5EF4-FFF2-40B4-BE49-F238E27FC236}">
                <a16:creationId xmlns:a16="http://schemas.microsoft.com/office/drawing/2014/main" id="{C25C7B2E-9345-D158-2C74-37EE7F93011C}"/>
              </a:ext>
            </a:extLst>
          </p:cNvPr>
          <p:cNvSpPr>
            <a:spLocks noGrp="1"/>
          </p:cNvSpPr>
          <p:nvPr>
            <p:ph idx="1"/>
          </p:nvPr>
        </p:nvSpPr>
        <p:spPr/>
        <p:txBody>
          <a:bodyPr/>
          <a:lstStyle/>
          <a:p>
            <a:r>
              <a:rPr lang="en-US" b="1" dirty="0"/>
              <a:t>Rom. 1:18-3:20  </a:t>
            </a:r>
            <a:r>
              <a:rPr lang="en-US" dirty="0"/>
              <a:t>None righteous. All have sinned</a:t>
            </a:r>
          </a:p>
          <a:p>
            <a:r>
              <a:rPr lang="en-US" dirty="0"/>
              <a:t>God’s wrath is against ALL unrighteous, those NOT justified in Christ</a:t>
            </a:r>
          </a:p>
          <a:p>
            <a:r>
              <a:rPr lang="en-US" b="1" dirty="0"/>
              <a:t>Rom. 8:1 </a:t>
            </a:r>
            <a:r>
              <a:rPr lang="en-US" dirty="0"/>
              <a:t>NO condemnation for those in Christ Jesus</a:t>
            </a:r>
          </a:p>
          <a:p>
            <a:r>
              <a:rPr lang="en-US" b="1" dirty="0"/>
              <a:t>Rom. 8:38-39 </a:t>
            </a:r>
            <a:r>
              <a:rPr lang="en-US" dirty="0"/>
              <a:t>NO separation from Christ’s love for the righteous</a:t>
            </a:r>
          </a:p>
          <a:p>
            <a:r>
              <a:rPr lang="en-US" b="1" dirty="0"/>
              <a:t>Sinners…….Saved…….Sanctified</a:t>
            </a:r>
          </a:p>
          <a:p>
            <a:r>
              <a:rPr lang="en-US" b="1" dirty="0"/>
              <a:t>Now we are about to enter chapter 9-11 – By God’s Sovereignty section</a:t>
            </a:r>
          </a:p>
          <a:p>
            <a:r>
              <a:rPr lang="en-US" b="1" dirty="0"/>
              <a:t>Sovereignty: ultimate authority and kingship of God over all creation as Supreme Ruler.</a:t>
            </a:r>
          </a:p>
        </p:txBody>
      </p:sp>
    </p:spTree>
    <p:extLst>
      <p:ext uri="{BB962C8B-B14F-4D97-AF65-F5344CB8AC3E}">
        <p14:creationId xmlns:p14="http://schemas.microsoft.com/office/powerpoint/2010/main" val="2795271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84B8C-9AF9-A03A-727B-4603FE8EFCC9}"/>
              </a:ext>
            </a:extLst>
          </p:cNvPr>
          <p:cNvSpPr>
            <a:spLocks noGrp="1"/>
          </p:cNvSpPr>
          <p:nvPr>
            <p:ph type="title"/>
          </p:nvPr>
        </p:nvSpPr>
        <p:spPr/>
        <p:txBody>
          <a:bodyPr/>
          <a:lstStyle/>
          <a:p>
            <a:r>
              <a:rPr lang="en-US" dirty="0"/>
              <a:t>Romans 8:28-30</a:t>
            </a:r>
          </a:p>
        </p:txBody>
      </p:sp>
      <p:sp>
        <p:nvSpPr>
          <p:cNvPr id="3" name="Content Placeholder 2">
            <a:extLst>
              <a:ext uri="{FF2B5EF4-FFF2-40B4-BE49-F238E27FC236}">
                <a16:creationId xmlns:a16="http://schemas.microsoft.com/office/drawing/2014/main" id="{FCC586F7-B43F-E15D-0C16-39CA35C2FF67}"/>
              </a:ext>
            </a:extLst>
          </p:cNvPr>
          <p:cNvSpPr>
            <a:spLocks noGrp="1"/>
          </p:cNvSpPr>
          <p:nvPr>
            <p:ph idx="1"/>
          </p:nvPr>
        </p:nvSpPr>
        <p:spPr/>
        <p:txBody>
          <a:bodyPr>
            <a:normAutofit lnSpcReduction="10000"/>
          </a:bodyPr>
          <a:lstStyle/>
          <a:p>
            <a:r>
              <a:rPr lang="en-US" b="1" dirty="0"/>
              <a:t>Vs. 28 </a:t>
            </a:r>
            <a:r>
              <a:rPr lang="en-US" dirty="0"/>
              <a:t>God causes all to work together for those who love Him</a:t>
            </a:r>
          </a:p>
          <a:p>
            <a:r>
              <a:rPr lang="en-US" dirty="0"/>
              <a:t>For those who are called according to His purpose (sovereignty) </a:t>
            </a:r>
          </a:p>
          <a:p>
            <a:r>
              <a:rPr lang="en-US" dirty="0"/>
              <a:t>Because He is sovereign, omnipotent and omniscient is He able to do this</a:t>
            </a:r>
          </a:p>
          <a:p>
            <a:r>
              <a:rPr lang="en-US" b="1" dirty="0"/>
              <a:t>Vs. 29-30  </a:t>
            </a:r>
            <a:r>
              <a:rPr lang="en-US" dirty="0"/>
              <a:t>Who are the called?</a:t>
            </a:r>
          </a:p>
          <a:p>
            <a:r>
              <a:rPr lang="en-US" dirty="0"/>
              <a:t>Those He foreknew, predestined, justified and glorified</a:t>
            </a:r>
          </a:p>
          <a:p>
            <a:r>
              <a:rPr lang="en-US" dirty="0"/>
              <a:t>Predestined to be </a:t>
            </a:r>
            <a:r>
              <a:rPr lang="en-US" b="1" dirty="0"/>
              <a:t>conformed</a:t>
            </a:r>
            <a:r>
              <a:rPr lang="en-US" dirty="0"/>
              <a:t> to His Son’s image</a:t>
            </a:r>
          </a:p>
          <a:p>
            <a:r>
              <a:rPr lang="en-US" b="1" dirty="0"/>
              <a:t>Conformed:</a:t>
            </a:r>
            <a:r>
              <a:rPr lang="en-US" dirty="0"/>
              <a:t> “</a:t>
            </a:r>
            <a:r>
              <a:rPr lang="en-US" dirty="0" err="1"/>
              <a:t>summorphos</a:t>
            </a:r>
            <a:r>
              <a:rPr lang="en-US" dirty="0"/>
              <a:t>” – union or togetherness; close relationship or partnership, tight identification. Visible. Manifest. Used to describe the </a:t>
            </a:r>
            <a:r>
              <a:rPr lang="en-US" b="1" dirty="0"/>
              <a:t>outward</a:t>
            </a:r>
            <a:r>
              <a:rPr lang="en-US" dirty="0"/>
              <a:t> expression of an </a:t>
            </a:r>
            <a:r>
              <a:rPr lang="en-US" b="1" dirty="0"/>
              <a:t>inner </a:t>
            </a:r>
            <a:r>
              <a:rPr lang="en-US" dirty="0"/>
              <a:t>reality. The true essence or nature of a being.    This is the reason for our predestination: Christlikeness </a:t>
            </a:r>
          </a:p>
        </p:txBody>
      </p:sp>
    </p:spTree>
    <p:extLst>
      <p:ext uri="{BB962C8B-B14F-4D97-AF65-F5344CB8AC3E}">
        <p14:creationId xmlns:p14="http://schemas.microsoft.com/office/powerpoint/2010/main" val="1358191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E5C41-4B50-343A-7949-6A018518480A}"/>
              </a:ext>
            </a:extLst>
          </p:cNvPr>
          <p:cNvSpPr>
            <a:spLocks noGrp="1"/>
          </p:cNvSpPr>
          <p:nvPr>
            <p:ph type="title"/>
          </p:nvPr>
        </p:nvSpPr>
        <p:spPr/>
        <p:txBody>
          <a:bodyPr/>
          <a:lstStyle/>
          <a:p>
            <a:r>
              <a:rPr lang="en-US" dirty="0"/>
              <a:t>Romans 8:31-39</a:t>
            </a:r>
          </a:p>
        </p:txBody>
      </p:sp>
      <p:sp>
        <p:nvSpPr>
          <p:cNvPr id="3" name="Content Placeholder 2">
            <a:extLst>
              <a:ext uri="{FF2B5EF4-FFF2-40B4-BE49-F238E27FC236}">
                <a16:creationId xmlns:a16="http://schemas.microsoft.com/office/drawing/2014/main" id="{DC9CC39E-EDB1-ABB0-94C4-1ABEB2D38AAB}"/>
              </a:ext>
            </a:extLst>
          </p:cNvPr>
          <p:cNvSpPr>
            <a:spLocks noGrp="1"/>
          </p:cNvSpPr>
          <p:nvPr>
            <p:ph idx="1"/>
          </p:nvPr>
        </p:nvSpPr>
        <p:spPr/>
        <p:txBody>
          <a:bodyPr/>
          <a:lstStyle/>
          <a:p>
            <a:r>
              <a:rPr lang="en-US" dirty="0"/>
              <a:t>Those justified by God are the </a:t>
            </a:r>
            <a:r>
              <a:rPr lang="en-US" b="1" dirty="0"/>
              <a:t>elect/chosen/called</a:t>
            </a:r>
          </a:p>
          <a:p>
            <a:r>
              <a:rPr lang="en-US" b="1" dirty="0"/>
              <a:t>Rom. 5:1-5 </a:t>
            </a:r>
            <a:r>
              <a:rPr lang="en-US" dirty="0"/>
              <a:t>The justified have peace with God, they exult in the hope of the glory of God, and they have His love in their hearts. This is their character.</a:t>
            </a:r>
          </a:p>
          <a:p>
            <a:r>
              <a:rPr lang="en-US" b="1" dirty="0"/>
              <a:t>Called def. – summoned by God to an office or to salvation and service. It emphasizes the divine initiative in the calling of the individuals to the faith and the privilege and responsibilities that accompany this calling.</a:t>
            </a:r>
          </a:p>
          <a:p>
            <a:r>
              <a:rPr lang="en-US" b="1" dirty="0"/>
              <a:t>Chosen def. – elect, choice, of those chosen out by God for the rendering of special service to Him: a specific purpose or destiny. A deeply, personal choice.</a:t>
            </a:r>
          </a:p>
        </p:txBody>
      </p:sp>
    </p:spTree>
    <p:extLst>
      <p:ext uri="{BB962C8B-B14F-4D97-AF65-F5344CB8AC3E}">
        <p14:creationId xmlns:p14="http://schemas.microsoft.com/office/powerpoint/2010/main" val="1780243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B03DA-BA59-05F3-83C4-DEE4F4359CC7}"/>
              </a:ext>
            </a:extLst>
          </p:cNvPr>
          <p:cNvSpPr>
            <a:spLocks noGrp="1"/>
          </p:cNvSpPr>
          <p:nvPr>
            <p:ph type="title"/>
          </p:nvPr>
        </p:nvSpPr>
        <p:spPr/>
        <p:txBody>
          <a:bodyPr/>
          <a:lstStyle/>
          <a:p>
            <a:r>
              <a:rPr lang="en-US" dirty="0"/>
              <a:t>“Called” in Romans</a:t>
            </a:r>
          </a:p>
        </p:txBody>
      </p:sp>
      <p:sp>
        <p:nvSpPr>
          <p:cNvPr id="3" name="Content Placeholder 2">
            <a:extLst>
              <a:ext uri="{FF2B5EF4-FFF2-40B4-BE49-F238E27FC236}">
                <a16:creationId xmlns:a16="http://schemas.microsoft.com/office/drawing/2014/main" id="{37A130B9-3E9C-EA45-63B4-B29ACF9DDCD5}"/>
              </a:ext>
            </a:extLst>
          </p:cNvPr>
          <p:cNvSpPr>
            <a:spLocks noGrp="1"/>
          </p:cNvSpPr>
          <p:nvPr>
            <p:ph idx="1"/>
          </p:nvPr>
        </p:nvSpPr>
        <p:spPr/>
        <p:txBody>
          <a:bodyPr/>
          <a:lstStyle/>
          <a:p>
            <a:r>
              <a:rPr lang="en-US" b="1" dirty="0"/>
              <a:t>Rom. 1:1 </a:t>
            </a:r>
            <a:r>
              <a:rPr lang="en-US" dirty="0"/>
              <a:t>Paul was called </a:t>
            </a:r>
            <a:r>
              <a:rPr lang="en-US" b="1" dirty="0"/>
              <a:t>as</a:t>
            </a:r>
            <a:r>
              <a:rPr lang="en-US" dirty="0"/>
              <a:t> </a:t>
            </a:r>
            <a:r>
              <a:rPr lang="en-US" b="1" dirty="0"/>
              <a:t>an apostle</a:t>
            </a:r>
          </a:p>
          <a:p>
            <a:r>
              <a:rPr lang="en-US" b="1" dirty="0"/>
              <a:t>Rom 1:6 </a:t>
            </a:r>
            <a:r>
              <a:rPr lang="en-US" dirty="0"/>
              <a:t>Those believers in Rome were the </a:t>
            </a:r>
            <a:r>
              <a:rPr lang="en-US" b="1" dirty="0"/>
              <a:t>called of Jesus</a:t>
            </a:r>
          </a:p>
          <a:p>
            <a:r>
              <a:rPr lang="en-US" b="1" dirty="0"/>
              <a:t>Rom. 1:7 </a:t>
            </a:r>
            <a:r>
              <a:rPr lang="en-US" dirty="0"/>
              <a:t>Those believers were beloved of God, called </a:t>
            </a:r>
            <a:r>
              <a:rPr lang="en-US" b="1" dirty="0"/>
              <a:t>as</a:t>
            </a:r>
            <a:r>
              <a:rPr lang="en-US" dirty="0"/>
              <a:t> </a:t>
            </a:r>
            <a:r>
              <a:rPr lang="en-US" b="1" dirty="0"/>
              <a:t>saints</a:t>
            </a:r>
          </a:p>
          <a:p>
            <a:r>
              <a:rPr lang="en-US" b="1" dirty="0"/>
              <a:t>Rom. 8:28,30 </a:t>
            </a:r>
            <a:r>
              <a:rPr lang="en-US" dirty="0"/>
              <a:t>The called are those who love God, are justified and their calling is according to God’s purpose.</a:t>
            </a:r>
          </a:p>
          <a:p>
            <a:r>
              <a:rPr lang="en-US" b="1" dirty="0"/>
              <a:t>Rom. 9:11, 24-26 GOD </a:t>
            </a:r>
            <a:r>
              <a:rPr lang="en-US" dirty="0"/>
              <a:t>is the one who calls. Jews and Gentiles are called the sons of the living God. ALL of this is according to His purpose</a:t>
            </a:r>
          </a:p>
          <a:p>
            <a:r>
              <a:rPr lang="en-US" b="1" dirty="0"/>
              <a:t>Rom. 11:29 </a:t>
            </a:r>
            <a:r>
              <a:rPr lang="en-US" dirty="0"/>
              <a:t>God’s call is irrevocable: no change of mind can take place</a:t>
            </a:r>
            <a:endParaRPr lang="en-US" b="1" dirty="0"/>
          </a:p>
        </p:txBody>
      </p:sp>
    </p:spTree>
    <p:extLst>
      <p:ext uri="{BB962C8B-B14F-4D97-AF65-F5344CB8AC3E}">
        <p14:creationId xmlns:p14="http://schemas.microsoft.com/office/powerpoint/2010/main" val="139740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3E015-C5E4-2A40-344D-109D2AEB0ED6}"/>
              </a:ext>
            </a:extLst>
          </p:cNvPr>
          <p:cNvSpPr>
            <a:spLocks noGrp="1"/>
          </p:cNvSpPr>
          <p:nvPr>
            <p:ph type="title"/>
          </p:nvPr>
        </p:nvSpPr>
        <p:spPr/>
        <p:txBody>
          <a:bodyPr/>
          <a:lstStyle/>
          <a:p>
            <a:r>
              <a:rPr lang="en-US" dirty="0"/>
              <a:t>Cross References</a:t>
            </a:r>
          </a:p>
        </p:txBody>
      </p:sp>
      <p:sp>
        <p:nvSpPr>
          <p:cNvPr id="3" name="Content Placeholder 2">
            <a:extLst>
              <a:ext uri="{FF2B5EF4-FFF2-40B4-BE49-F238E27FC236}">
                <a16:creationId xmlns:a16="http://schemas.microsoft.com/office/drawing/2014/main" id="{73411205-50A8-FFA1-E3EB-01B6DA3D55DD}"/>
              </a:ext>
            </a:extLst>
          </p:cNvPr>
          <p:cNvSpPr>
            <a:spLocks noGrp="1"/>
          </p:cNvSpPr>
          <p:nvPr>
            <p:ph idx="1"/>
          </p:nvPr>
        </p:nvSpPr>
        <p:spPr/>
        <p:txBody>
          <a:bodyPr/>
          <a:lstStyle/>
          <a:p>
            <a:r>
              <a:rPr lang="en-US" dirty="0"/>
              <a:t>In </a:t>
            </a:r>
            <a:r>
              <a:rPr lang="en-US" b="1" dirty="0"/>
              <a:t>Romans</a:t>
            </a:r>
            <a:r>
              <a:rPr lang="en-US" dirty="0"/>
              <a:t>, God called Paul to a specific purpose. He justified the called. He saved the called. But ALL of this “calling” was according to His purpose</a:t>
            </a:r>
          </a:p>
          <a:p>
            <a:r>
              <a:rPr lang="en-US" b="1" dirty="0"/>
              <a:t>I Cor. 1:9 </a:t>
            </a:r>
            <a:r>
              <a:rPr lang="en-US" dirty="0"/>
              <a:t>Believers in Corinth were called into fellowship with Christ, by God</a:t>
            </a:r>
          </a:p>
          <a:p>
            <a:r>
              <a:rPr lang="en-US" b="1" dirty="0"/>
              <a:t>I Thess. 2:12 </a:t>
            </a:r>
            <a:r>
              <a:rPr lang="en-US" dirty="0"/>
              <a:t>God called them into His kingdom and glory</a:t>
            </a:r>
          </a:p>
          <a:p>
            <a:r>
              <a:rPr lang="en-US" b="1" dirty="0"/>
              <a:t>Matt. 22:1-14 </a:t>
            </a:r>
            <a:r>
              <a:rPr lang="en-US" dirty="0"/>
              <a:t>Parable of the wedding feast. The “called” were the Jews, who did NOT come, so an invitation went to slaves, who were the Gentiles.</a:t>
            </a:r>
          </a:p>
          <a:p>
            <a:r>
              <a:rPr lang="en-US" b="1" dirty="0"/>
              <a:t>“Few” </a:t>
            </a:r>
            <a:r>
              <a:rPr lang="en-US" dirty="0"/>
              <a:t>actually heard the call and responded; accepted the invitation to salvation, but </a:t>
            </a:r>
            <a:r>
              <a:rPr lang="en-US" b="1" dirty="0"/>
              <a:t>many</a:t>
            </a:r>
            <a:r>
              <a:rPr lang="en-US" dirty="0"/>
              <a:t> were invited/called.</a:t>
            </a:r>
          </a:p>
          <a:p>
            <a:r>
              <a:rPr lang="en-US" b="1" dirty="0"/>
              <a:t>God uses US to give the invitation, but the results are up to Him.</a:t>
            </a:r>
          </a:p>
        </p:txBody>
      </p:sp>
    </p:spTree>
    <p:extLst>
      <p:ext uri="{BB962C8B-B14F-4D97-AF65-F5344CB8AC3E}">
        <p14:creationId xmlns:p14="http://schemas.microsoft.com/office/powerpoint/2010/main" val="3192742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E5CFB-DD58-9D75-9F0E-F4BE7978F4A7}"/>
              </a:ext>
            </a:extLst>
          </p:cNvPr>
          <p:cNvSpPr>
            <a:spLocks noGrp="1"/>
          </p:cNvSpPr>
          <p:nvPr>
            <p:ph type="title"/>
          </p:nvPr>
        </p:nvSpPr>
        <p:spPr/>
        <p:txBody>
          <a:bodyPr/>
          <a:lstStyle/>
          <a:p>
            <a:r>
              <a:rPr lang="en-US" dirty="0"/>
              <a:t>Foreknowledge</a:t>
            </a:r>
          </a:p>
        </p:txBody>
      </p:sp>
      <p:sp>
        <p:nvSpPr>
          <p:cNvPr id="3" name="Content Placeholder 2">
            <a:extLst>
              <a:ext uri="{FF2B5EF4-FFF2-40B4-BE49-F238E27FC236}">
                <a16:creationId xmlns:a16="http://schemas.microsoft.com/office/drawing/2014/main" id="{70625ACD-9357-4981-0D87-EE72A56C3B8F}"/>
              </a:ext>
            </a:extLst>
          </p:cNvPr>
          <p:cNvSpPr>
            <a:spLocks noGrp="1"/>
          </p:cNvSpPr>
          <p:nvPr>
            <p:ph idx="1"/>
          </p:nvPr>
        </p:nvSpPr>
        <p:spPr/>
        <p:txBody>
          <a:bodyPr/>
          <a:lstStyle/>
          <a:p>
            <a:r>
              <a:rPr lang="en-US" b="1" dirty="0"/>
              <a:t>Def. “</a:t>
            </a:r>
            <a:r>
              <a:rPr lang="en-US" b="1" dirty="0" err="1"/>
              <a:t>proginosko</a:t>
            </a:r>
            <a:r>
              <a:rPr lang="en-US" b="1" dirty="0"/>
              <a:t>” </a:t>
            </a:r>
            <a:r>
              <a:rPr lang="en-US" dirty="0"/>
              <a:t>– used of God’s omniscience and His divine plan, indicating His knowledge of events or individuals before they come into existence or before they occur. ”God pre-knowing all choices – and doing so </a:t>
            </a:r>
            <a:r>
              <a:rPr lang="en-US" b="1" dirty="0"/>
              <a:t>without</a:t>
            </a:r>
            <a:r>
              <a:rPr lang="en-US" dirty="0"/>
              <a:t> pre-determining (requiring) them.”</a:t>
            </a:r>
          </a:p>
          <a:p>
            <a:r>
              <a:rPr lang="en-US" b="1" dirty="0"/>
              <a:t>Rom. 8:28-30 </a:t>
            </a:r>
            <a:r>
              <a:rPr lang="en-US" dirty="0"/>
              <a:t>God knew the justified beforehand</a:t>
            </a:r>
          </a:p>
          <a:p>
            <a:r>
              <a:rPr lang="en-US" b="1" dirty="0"/>
              <a:t>Rom. 11:2 </a:t>
            </a:r>
            <a:r>
              <a:rPr lang="en-US" dirty="0"/>
              <a:t>God foreknew His people, Israel and has not rejected them.</a:t>
            </a:r>
          </a:p>
          <a:p>
            <a:r>
              <a:rPr lang="en-US" b="1" dirty="0"/>
              <a:t>Acts 2:23; I Pet. 1:20 </a:t>
            </a:r>
            <a:r>
              <a:rPr lang="en-US" dirty="0"/>
              <a:t>Jesus’ death was predetermined by God the Father, before the foundation of the world</a:t>
            </a:r>
          </a:p>
          <a:p>
            <a:pPr marL="0" indent="0">
              <a:buNone/>
            </a:pPr>
            <a:endParaRPr lang="en-US" dirty="0"/>
          </a:p>
        </p:txBody>
      </p:sp>
    </p:spTree>
    <p:extLst>
      <p:ext uri="{BB962C8B-B14F-4D97-AF65-F5344CB8AC3E}">
        <p14:creationId xmlns:p14="http://schemas.microsoft.com/office/powerpoint/2010/main" val="4053636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2F7FB-266A-30F0-FDED-ED4C2ACFBD9A}"/>
              </a:ext>
            </a:extLst>
          </p:cNvPr>
          <p:cNvSpPr>
            <a:spLocks noGrp="1"/>
          </p:cNvSpPr>
          <p:nvPr>
            <p:ph type="title"/>
          </p:nvPr>
        </p:nvSpPr>
        <p:spPr/>
        <p:txBody>
          <a:bodyPr/>
          <a:lstStyle/>
          <a:p>
            <a:r>
              <a:rPr lang="en-US" dirty="0"/>
              <a:t>Foreknowledge</a:t>
            </a:r>
          </a:p>
        </p:txBody>
      </p:sp>
      <p:sp>
        <p:nvSpPr>
          <p:cNvPr id="3" name="Content Placeholder 2">
            <a:extLst>
              <a:ext uri="{FF2B5EF4-FFF2-40B4-BE49-F238E27FC236}">
                <a16:creationId xmlns:a16="http://schemas.microsoft.com/office/drawing/2014/main" id="{46C51F8C-46B9-72F3-5BCE-C9A578D9DFE9}"/>
              </a:ext>
            </a:extLst>
          </p:cNvPr>
          <p:cNvSpPr>
            <a:spLocks noGrp="1"/>
          </p:cNvSpPr>
          <p:nvPr>
            <p:ph idx="1"/>
          </p:nvPr>
        </p:nvSpPr>
        <p:spPr/>
        <p:txBody>
          <a:bodyPr/>
          <a:lstStyle/>
          <a:p>
            <a:r>
              <a:rPr lang="en-US" b="1" dirty="0"/>
              <a:t>I Pet. 1:1-2 </a:t>
            </a:r>
            <a:r>
              <a:rPr lang="en-US" dirty="0"/>
              <a:t>…according to the foreknowledge of God the Father,                      </a:t>
            </a:r>
          </a:p>
          <a:p>
            <a:pPr marL="0" indent="0">
              <a:buNone/>
            </a:pPr>
            <a:r>
              <a:rPr lang="en-US" b="1" dirty="0"/>
              <a:t>      by </a:t>
            </a:r>
            <a:r>
              <a:rPr lang="en-US" dirty="0"/>
              <a:t>the sanctifying work of the Spirit</a:t>
            </a:r>
          </a:p>
          <a:p>
            <a:pPr marL="0" indent="0">
              <a:buNone/>
            </a:pPr>
            <a:r>
              <a:rPr lang="en-US" dirty="0"/>
              <a:t>      </a:t>
            </a:r>
            <a:r>
              <a:rPr lang="en-US" b="1" dirty="0"/>
              <a:t>to</a:t>
            </a:r>
            <a:r>
              <a:rPr lang="en-US" dirty="0"/>
              <a:t> obey Jesus Christ and</a:t>
            </a:r>
          </a:p>
          <a:p>
            <a:pPr marL="0" indent="0">
              <a:buNone/>
            </a:pPr>
            <a:r>
              <a:rPr lang="en-US" dirty="0"/>
              <a:t>      </a:t>
            </a:r>
            <a:r>
              <a:rPr lang="en-US" b="1" dirty="0"/>
              <a:t>be</a:t>
            </a:r>
            <a:r>
              <a:rPr lang="en-US" dirty="0"/>
              <a:t> sprinkled with His blood. </a:t>
            </a:r>
          </a:p>
          <a:p>
            <a:pPr marL="0" indent="0">
              <a:buNone/>
            </a:pPr>
            <a:r>
              <a:rPr lang="en-US" dirty="0"/>
              <a:t>      May grace and peace be yours in the fullest measure.</a:t>
            </a:r>
          </a:p>
          <a:p>
            <a:r>
              <a:rPr lang="en-US" b="1" dirty="0"/>
              <a:t>Acts 15:16-18 </a:t>
            </a:r>
            <a:r>
              <a:rPr lang="en-US" dirty="0"/>
              <a:t>God, in His Word, foretold certain things He knew before: He will return, rebuild and restore.</a:t>
            </a:r>
          </a:p>
          <a:p>
            <a:r>
              <a:rPr lang="en-US" b="1" dirty="0"/>
              <a:t>Acts 26:5 </a:t>
            </a:r>
            <a:r>
              <a:rPr lang="en-US" dirty="0"/>
              <a:t>The Jews knew about Paul before their accusations of him    </a:t>
            </a:r>
          </a:p>
        </p:txBody>
      </p:sp>
    </p:spTree>
    <p:extLst>
      <p:ext uri="{BB962C8B-B14F-4D97-AF65-F5344CB8AC3E}">
        <p14:creationId xmlns:p14="http://schemas.microsoft.com/office/powerpoint/2010/main" val="823265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16DDA-F58B-C641-1EBB-8AAD85AB7004}"/>
              </a:ext>
            </a:extLst>
          </p:cNvPr>
          <p:cNvSpPr>
            <a:spLocks noGrp="1"/>
          </p:cNvSpPr>
          <p:nvPr>
            <p:ph type="title"/>
          </p:nvPr>
        </p:nvSpPr>
        <p:spPr/>
        <p:txBody>
          <a:bodyPr/>
          <a:lstStyle/>
          <a:p>
            <a:r>
              <a:rPr lang="en-US" dirty="0"/>
              <a:t>Predestination</a:t>
            </a:r>
          </a:p>
        </p:txBody>
      </p:sp>
      <p:sp>
        <p:nvSpPr>
          <p:cNvPr id="3" name="Content Placeholder 2">
            <a:extLst>
              <a:ext uri="{FF2B5EF4-FFF2-40B4-BE49-F238E27FC236}">
                <a16:creationId xmlns:a16="http://schemas.microsoft.com/office/drawing/2014/main" id="{2E8F24C4-89A3-F902-8FF1-E8FDC9191968}"/>
              </a:ext>
            </a:extLst>
          </p:cNvPr>
          <p:cNvSpPr>
            <a:spLocks noGrp="1"/>
          </p:cNvSpPr>
          <p:nvPr>
            <p:ph idx="1"/>
          </p:nvPr>
        </p:nvSpPr>
        <p:spPr/>
        <p:txBody>
          <a:bodyPr/>
          <a:lstStyle/>
          <a:p>
            <a:r>
              <a:rPr lang="en-US" b="1" dirty="0"/>
              <a:t>Def.</a:t>
            </a:r>
            <a:r>
              <a:rPr lang="en-US" dirty="0"/>
              <a:t> God’s foreknowledge and purpose in the unfolding of His divine will. He is actively involved in the lives of His people.</a:t>
            </a:r>
          </a:p>
          <a:p>
            <a:r>
              <a:rPr lang="en-US" b="1" dirty="0"/>
              <a:t>Rom. 8:28-30 </a:t>
            </a:r>
            <a:r>
              <a:rPr lang="en-US" dirty="0"/>
              <a:t>Those who are the called are predestined to be conformed to the image of His Son and will be glorified with Him</a:t>
            </a:r>
          </a:p>
          <a:p>
            <a:r>
              <a:rPr lang="en-US" b="1" dirty="0"/>
              <a:t>Eph. 1:3-6,11 </a:t>
            </a:r>
            <a:r>
              <a:rPr lang="en-US" dirty="0"/>
              <a:t>Believers are pre-destined to adoption as sons which is, again, according to God’s purpose.</a:t>
            </a:r>
          </a:p>
          <a:p>
            <a:r>
              <a:rPr lang="en-US" b="1" dirty="0"/>
              <a:t>Acts 4:27-28 </a:t>
            </a:r>
            <a:r>
              <a:rPr lang="en-US" dirty="0"/>
              <a:t>Jesus’ death was predestined   (</a:t>
            </a:r>
            <a:r>
              <a:rPr lang="en-US" b="1" dirty="0"/>
              <a:t>Acts 2:23</a:t>
            </a:r>
            <a:r>
              <a:rPr lang="en-US" dirty="0"/>
              <a:t>)</a:t>
            </a:r>
          </a:p>
          <a:p>
            <a:r>
              <a:rPr lang="en-US" b="1" dirty="0"/>
              <a:t>Remember: ALL is done according to God’s perfect, holy, just, omniscient and omnipotent sovereignty. </a:t>
            </a:r>
          </a:p>
        </p:txBody>
      </p:sp>
    </p:spTree>
    <p:extLst>
      <p:ext uri="{BB962C8B-B14F-4D97-AF65-F5344CB8AC3E}">
        <p14:creationId xmlns:p14="http://schemas.microsoft.com/office/powerpoint/2010/main" val="608487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139</TotalTime>
  <Words>1443</Words>
  <Application>Microsoft Office PowerPoint</Application>
  <PresentationFormat>Widescreen</PresentationFormat>
  <Paragraphs>87</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Century Gothic</vt:lpstr>
      <vt:lpstr>Wingdings 3</vt:lpstr>
      <vt:lpstr>Ion Boardroom</vt:lpstr>
      <vt:lpstr>Romans Part 3</vt:lpstr>
      <vt:lpstr>Romans 8</vt:lpstr>
      <vt:lpstr>Romans 8:28-30</vt:lpstr>
      <vt:lpstr>Romans 8:31-39</vt:lpstr>
      <vt:lpstr>“Called” in Romans</vt:lpstr>
      <vt:lpstr>Cross References</vt:lpstr>
      <vt:lpstr>Foreknowledge</vt:lpstr>
      <vt:lpstr>Foreknowledge</vt:lpstr>
      <vt:lpstr>Predestination</vt:lpstr>
      <vt:lpstr>Election</vt:lpstr>
      <vt:lpstr>Election   Cross References</vt:lpstr>
      <vt:lpstr>Election    Cross References</vt:lpstr>
      <vt:lpstr>The Order of Salvation         “Grudem”</vt:lpstr>
      <vt:lpstr>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33</cp:revision>
  <dcterms:created xsi:type="dcterms:W3CDTF">2025-04-23T08:13:51Z</dcterms:created>
  <dcterms:modified xsi:type="dcterms:W3CDTF">2025-04-23T10:33:03Z</dcterms:modified>
</cp:coreProperties>
</file>