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7004050" cy="9290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5" d="100"/>
          <a:sy n="75" d="100"/>
        </p:scale>
        <p:origin x="97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24E932BC-DD24-4B53-BC45-9C29FF5225AF}" type="datetimeFigureOut">
              <a:rPr lang="en-US" smtClean="0"/>
              <a:t>4/2/2025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1285119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E932BC-DD24-4B53-BC45-9C29FF5225AF}"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3755305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4E932BC-DD24-4B53-BC45-9C29FF5225AF}"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1492299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4E932BC-DD24-4B53-BC45-9C29FF5225AF}"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285558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E932BC-DD24-4B53-BC45-9C29FF5225AF}"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1736625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4E932BC-DD24-4B53-BC45-9C29FF5225AF}" type="datetimeFigureOut">
              <a:rPr lang="en-US" smtClean="0"/>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4191334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4E932BC-DD24-4B53-BC45-9C29FF5225AF}" type="datetimeFigureOut">
              <a:rPr lang="en-US" smtClean="0"/>
              <a:t>4/2/2025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12423329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24E932BC-DD24-4B53-BC45-9C29FF5225AF}"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37028373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24E932BC-DD24-4B53-BC45-9C29FF5225AF}"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1658048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E932BC-DD24-4B53-BC45-9C29FF5225AF}"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2952181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E932BC-DD24-4B53-BC45-9C29FF5225AF}"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3175065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E932BC-DD24-4B53-BC45-9C29FF5225AF}"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3887003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E932BC-DD24-4B53-BC45-9C29FF5225AF}" type="datetimeFigureOut">
              <a:rPr lang="en-US" smtClean="0"/>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2841653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E932BC-DD24-4B53-BC45-9C29FF5225AF}" type="datetimeFigureOut">
              <a:rPr lang="en-US" smtClean="0"/>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848822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932BC-DD24-4B53-BC45-9C29FF5225AF}" type="datetimeFigureOut">
              <a:rPr lang="en-US" smtClean="0"/>
              <a:t>4/2/2025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2881529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E932BC-DD24-4B53-BC45-9C29FF5225AF}"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1446252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E932BC-DD24-4B53-BC45-9C29FF5225AF}"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10BF1F0-E96D-41E0-9C27-ABF7E4F4092F}" type="slidenum">
              <a:rPr lang="en-US" smtClean="0"/>
              <a:t>‹#›</a:t>
            </a:fld>
            <a:endParaRPr lang="en-US"/>
          </a:p>
        </p:txBody>
      </p:sp>
    </p:spTree>
    <p:extLst>
      <p:ext uri="{BB962C8B-B14F-4D97-AF65-F5344CB8AC3E}">
        <p14:creationId xmlns:p14="http://schemas.microsoft.com/office/powerpoint/2010/main" val="2465766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4E932BC-DD24-4B53-BC45-9C29FF5225AF}" type="datetimeFigureOut">
              <a:rPr lang="en-US" smtClean="0"/>
              <a:t>4/2/2025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E10BF1F0-E96D-41E0-9C27-ABF7E4F4092F}" type="slidenum">
              <a:rPr lang="en-US" smtClean="0"/>
              <a:t>‹#›</a:t>
            </a:fld>
            <a:endParaRPr lang="en-US"/>
          </a:p>
        </p:txBody>
      </p:sp>
    </p:spTree>
    <p:extLst>
      <p:ext uri="{BB962C8B-B14F-4D97-AF65-F5344CB8AC3E}">
        <p14:creationId xmlns:p14="http://schemas.microsoft.com/office/powerpoint/2010/main" val="18569793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waynegrudem.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ED21B-D996-B3D7-6655-13A3D250CA63}"/>
              </a:ext>
            </a:extLst>
          </p:cNvPr>
          <p:cNvSpPr>
            <a:spLocks noGrp="1"/>
          </p:cNvSpPr>
          <p:nvPr>
            <p:ph type="ctrTitle"/>
          </p:nvPr>
        </p:nvSpPr>
        <p:spPr/>
        <p:txBody>
          <a:bodyPr/>
          <a:lstStyle/>
          <a:p>
            <a:r>
              <a:rPr lang="en-US" dirty="0"/>
              <a:t>Romans Part 3</a:t>
            </a:r>
          </a:p>
        </p:txBody>
      </p:sp>
      <p:sp>
        <p:nvSpPr>
          <p:cNvPr id="3" name="Subtitle 2">
            <a:extLst>
              <a:ext uri="{FF2B5EF4-FFF2-40B4-BE49-F238E27FC236}">
                <a16:creationId xmlns:a16="http://schemas.microsoft.com/office/drawing/2014/main" id="{CC3C4629-DD13-AF2A-FB6F-075A8C1E091B}"/>
              </a:ext>
            </a:extLst>
          </p:cNvPr>
          <p:cNvSpPr>
            <a:spLocks noGrp="1"/>
          </p:cNvSpPr>
          <p:nvPr>
            <p:ph type="subTitle" idx="1"/>
          </p:nvPr>
        </p:nvSpPr>
        <p:spPr/>
        <p:txBody>
          <a:bodyPr/>
          <a:lstStyle/>
          <a:p>
            <a:r>
              <a:rPr lang="en-US" dirty="0"/>
              <a:t>Lesson 2</a:t>
            </a:r>
          </a:p>
        </p:txBody>
      </p:sp>
    </p:spTree>
    <p:extLst>
      <p:ext uri="{BB962C8B-B14F-4D97-AF65-F5344CB8AC3E}">
        <p14:creationId xmlns:p14="http://schemas.microsoft.com/office/powerpoint/2010/main" val="693034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73539-8E75-8854-2F91-60E310C50848}"/>
              </a:ext>
            </a:extLst>
          </p:cNvPr>
          <p:cNvSpPr>
            <a:spLocks noGrp="1"/>
          </p:cNvSpPr>
          <p:nvPr>
            <p:ph type="title"/>
          </p:nvPr>
        </p:nvSpPr>
        <p:spPr/>
        <p:txBody>
          <a:bodyPr/>
          <a:lstStyle/>
          <a:p>
            <a:r>
              <a:rPr lang="en-US" dirty="0"/>
              <a:t>Applying God’s Truthfulness to our lives</a:t>
            </a:r>
          </a:p>
        </p:txBody>
      </p:sp>
      <p:sp>
        <p:nvSpPr>
          <p:cNvPr id="3" name="Content Placeholder 2">
            <a:extLst>
              <a:ext uri="{FF2B5EF4-FFF2-40B4-BE49-F238E27FC236}">
                <a16:creationId xmlns:a16="http://schemas.microsoft.com/office/drawing/2014/main" id="{1844DF9F-A05E-7257-7F1D-22725978F9C3}"/>
              </a:ext>
            </a:extLst>
          </p:cNvPr>
          <p:cNvSpPr>
            <a:spLocks noGrp="1"/>
          </p:cNvSpPr>
          <p:nvPr>
            <p:ph idx="1"/>
          </p:nvPr>
        </p:nvSpPr>
        <p:spPr/>
        <p:txBody>
          <a:bodyPr/>
          <a:lstStyle/>
          <a:p>
            <a:r>
              <a:rPr lang="en-US" dirty="0"/>
              <a:t>We should take great care to be sure that our words are always truthful.</a:t>
            </a:r>
          </a:p>
          <a:p>
            <a:r>
              <a:rPr lang="en-US" dirty="0"/>
              <a:t>We should imitate God’s truthfulness in our own reaction to truth and falsehood.</a:t>
            </a:r>
          </a:p>
          <a:p>
            <a:r>
              <a:rPr lang="en-US" dirty="0"/>
              <a:t>We should love truth and hate falsehood.</a:t>
            </a:r>
          </a:p>
          <a:p>
            <a:r>
              <a:rPr lang="en-US" dirty="0"/>
              <a:t>Conformity of our heart attitude would make us speak truth from the heart.</a:t>
            </a:r>
          </a:p>
          <a:p>
            <a:r>
              <a:rPr lang="en-US" dirty="0"/>
              <a:t>When we lie, we dishonor God and diminish His glory because we are made in His image and created for the purpose of reflecting God’s glory in our lives.</a:t>
            </a:r>
          </a:p>
        </p:txBody>
      </p:sp>
    </p:spTree>
    <p:extLst>
      <p:ext uri="{BB962C8B-B14F-4D97-AF65-F5344CB8AC3E}">
        <p14:creationId xmlns:p14="http://schemas.microsoft.com/office/powerpoint/2010/main" val="1562738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2FEA2-F602-8213-DBD1-0C81F421A5F4}"/>
              </a:ext>
            </a:extLst>
          </p:cNvPr>
          <p:cNvSpPr>
            <a:spLocks noGrp="1"/>
          </p:cNvSpPr>
          <p:nvPr>
            <p:ph type="title"/>
          </p:nvPr>
        </p:nvSpPr>
        <p:spPr/>
        <p:txBody>
          <a:bodyPr/>
          <a:lstStyle/>
          <a:p>
            <a:r>
              <a:rPr lang="en-US" dirty="0"/>
              <a:t>Moral Attributes         God’s Goodness</a:t>
            </a:r>
          </a:p>
        </p:txBody>
      </p:sp>
      <p:sp>
        <p:nvSpPr>
          <p:cNvPr id="3" name="Content Placeholder 2">
            <a:extLst>
              <a:ext uri="{FF2B5EF4-FFF2-40B4-BE49-F238E27FC236}">
                <a16:creationId xmlns:a16="http://schemas.microsoft.com/office/drawing/2014/main" id="{CCCB03A0-FC92-7EC9-7CCC-E73CCBAEC45A}"/>
              </a:ext>
            </a:extLst>
          </p:cNvPr>
          <p:cNvSpPr>
            <a:spLocks noGrp="1"/>
          </p:cNvSpPr>
          <p:nvPr>
            <p:ph idx="1"/>
          </p:nvPr>
        </p:nvSpPr>
        <p:spPr/>
        <p:txBody>
          <a:bodyPr/>
          <a:lstStyle/>
          <a:p>
            <a:r>
              <a:rPr lang="en-US" b="1" dirty="0"/>
              <a:t>Def. God is the final standard of good, and all God is and does is worthy of approval.</a:t>
            </a:r>
          </a:p>
          <a:p>
            <a:r>
              <a:rPr lang="en-US" dirty="0"/>
              <a:t>“Good” is what God approves</a:t>
            </a:r>
          </a:p>
          <a:p>
            <a:r>
              <a:rPr lang="en-US" dirty="0"/>
              <a:t>There is no higher standard of goodness than God’s own character</a:t>
            </a:r>
          </a:p>
          <a:p>
            <a:r>
              <a:rPr lang="en-US" b="1" dirty="0"/>
              <a:t>App:</a:t>
            </a:r>
            <a:r>
              <a:rPr lang="en-US" dirty="0"/>
              <a:t> We are to approve what God approves and delight in things in which He delights.</a:t>
            </a:r>
          </a:p>
          <a:p>
            <a:r>
              <a:rPr lang="en-US" dirty="0"/>
              <a:t>Present our bodies to Him to discover what is good, acceptable and perfect.   </a:t>
            </a:r>
            <a:r>
              <a:rPr lang="en-US" b="1" dirty="0"/>
              <a:t>Rom. 12:1</a:t>
            </a:r>
          </a:p>
          <a:p>
            <a:r>
              <a:rPr lang="en-US" dirty="0"/>
              <a:t>Do good to all men, especially those of the household of faith.  </a:t>
            </a:r>
            <a:r>
              <a:rPr lang="en-US" b="1" dirty="0"/>
              <a:t>Gal. 6:10</a:t>
            </a:r>
          </a:p>
        </p:txBody>
      </p:sp>
    </p:spTree>
    <p:extLst>
      <p:ext uri="{BB962C8B-B14F-4D97-AF65-F5344CB8AC3E}">
        <p14:creationId xmlns:p14="http://schemas.microsoft.com/office/powerpoint/2010/main" val="148028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A5D73-0B9F-897A-95B3-B324E962A0C2}"/>
              </a:ext>
            </a:extLst>
          </p:cNvPr>
          <p:cNvSpPr>
            <a:spLocks noGrp="1"/>
          </p:cNvSpPr>
          <p:nvPr>
            <p:ph type="title"/>
          </p:nvPr>
        </p:nvSpPr>
        <p:spPr/>
        <p:txBody>
          <a:bodyPr/>
          <a:lstStyle/>
          <a:p>
            <a:r>
              <a:rPr lang="en-US" dirty="0"/>
              <a:t>God’s mercy, grace and patience</a:t>
            </a:r>
          </a:p>
        </p:txBody>
      </p:sp>
      <p:sp>
        <p:nvSpPr>
          <p:cNvPr id="3" name="Content Placeholder 2">
            <a:extLst>
              <a:ext uri="{FF2B5EF4-FFF2-40B4-BE49-F238E27FC236}">
                <a16:creationId xmlns:a16="http://schemas.microsoft.com/office/drawing/2014/main" id="{AA9FC3C5-E307-DF67-F35E-F79ED6455C4D}"/>
              </a:ext>
            </a:extLst>
          </p:cNvPr>
          <p:cNvSpPr>
            <a:spLocks noGrp="1"/>
          </p:cNvSpPr>
          <p:nvPr>
            <p:ph idx="1"/>
          </p:nvPr>
        </p:nvSpPr>
        <p:spPr/>
        <p:txBody>
          <a:bodyPr/>
          <a:lstStyle/>
          <a:p>
            <a:r>
              <a:rPr lang="en-US" dirty="0"/>
              <a:t>God’s </a:t>
            </a:r>
            <a:r>
              <a:rPr lang="en-US" b="1" dirty="0"/>
              <a:t>mercy</a:t>
            </a:r>
            <a:r>
              <a:rPr lang="en-US" dirty="0"/>
              <a:t> is His goodness toward those in distress.</a:t>
            </a:r>
          </a:p>
          <a:p>
            <a:r>
              <a:rPr lang="en-US" dirty="0"/>
              <a:t>God’s </a:t>
            </a:r>
            <a:r>
              <a:rPr lang="en-US" b="1" dirty="0"/>
              <a:t>grace</a:t>
            </a:r>
            <a:r>
              <a:rPr lang="en-US" dirty="0"/>
              <a:t> is His goodness toward those who deserve only punishment.</a:t>
            </a:r>
          </a:p>
          <a:p>
            <a:r>
              <a:rPr lang="en-US" dirty="0"/>
              <a:t>God’s </a:t>
            </a:r>
            <a:r>
              <a:rPr lang="en-US" b="1" dirty="0"/>
              <a:t>patience</a:t>
            </a:r>
            <a:r>
              <a:rPr lang="en-US" dirty="0"/>
              <a:t> is His goodness toward those who continue to sin over a period of time.</a:t>
            </a:r>
          </a:p>
        </p:txBody>
      </p:sp>
    </p:spTree>
    <p:extLst>
      <p:ext uri="{BB962C8B-B14F-4D97-AF65-F5344CB8AC3E}">
        <p14:creationId xmlns:p14="http://schemas.microsoft.com/office/powerpoint/2010/main" val="345200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303E1-7477-7A36-EF02-A50EB73C593E}"/>
              </a:ext>
            </a:extLst>
          </p:cNvPr>
          <p:cNvSpPr>
            <a:spLocks noGrp="1"/>
          </p:cNvSpPr>
          <p:nvPr>
            <p:ph type="title"/>
          </p:nvPr>
        </p:nvSpPr>
        <p:spPr/>
        <p:txBody>
          <a:bodyPr/>
          <a:lstStyle/>
          <a:p>
            <a:r>
              <a:rPr lang="en-US" dirty="0"/>
              <a:t>God’s Love</a:t>
            </a:r>
          </a:p>
        </p:txBody>
      </p:sp>
      <p:sp>
        <p:nvSpPr>
          <p:cNvPr id="3" name="Content Placeholder 2">
            <a:extLst>
              <a:ext uri="{FF2B5EF4-FFF2-40B4-BE49-F238E27FC236}">
                <a16:creationId xmlns:a16="http://schemas.microsoft.com/office/drawing/2014/main" id="{EBFE05FC-9E2B-5392-4BEB-64BA7F5E340F}"/>
              </a:ext>
            </a:extLst>
          </p:cNvPr>
          <p:cNvSpPr>
            <a:spLocks noGrp="1"/>
          </p:cNvSpPr>
          <p:nvPr>
            <p:ph idx="1"/>
          </p:nvPr>
        </p:nvSpPr>
        <p:spPr/>
        <p:txBody>
          <a:bodyPr/>
          <a:lstStyle/>
          <a:p>
            <a:r>
              <a:rPr lang="en-US" b="1" dirty="0"/>
              <a:t>Def. God eternally gives of Himself to others</a:t>
            </a:r>
          </a:p>
          <a:p>
            <a:r>
              <a:rPr lang="en-US" dirty="0"/>
              <a:t>God IS love and was active even before creation among the members of the Trinity</a:t>
            </a:r>
          </a:p>
          <a:p>
            <a:r>
              <a:rPr lang="en-US" dirty="0"/>
              <a:t>Jesus said, “My glory which You have given Me in Your love for Me before the foundation of the world.” </a:t>
            </a:r>
            <a:r>
              <a:rPr lang="en-US" b="1" dirty="0"/>
              <a:t>John 17:24</a:t>
            </a:r>
          </a:p>
          <a:p>
            <a:r>
              <a:rPr lang="en-US" dirty="0"/>
              <a:t>God’s love finds expression in His relationship to mankind; especially to sinful men. Jesus died for us while we were yet sinners.  </a:t>
            </a:r>
            <a:r>
              <a:rPr lang="en-US" b="1" dirty="0"/>
              <a:t>Rom. 5:8</a:t>
            </a:r>
          </a:p>
          <a:p>
            <a:r>
              <a:rPr lang="en-US" dirty="0"/>
              <a:t>It is God’s nature to act in love toward those upon whom He has set His love, and He will continue to act that way toward us for all eternity.</a:t>
            </a:r>
          </a:p>
        </p:txBody>
      </p:sp>
    </p:spTree>
    <p:extLst>
      <p:ext uri="{BB962C8B-B14F-4D97-AF65-F5344CB8AC3E}">
        <p14:creationId xmlns:p14="http://schemas.microsoft.com/office/powerpoint/2010/main" val="3829862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3C7B2-1A03-9A3B-AEA3-D0517B56EA1A}"/>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DB79F740-4891-7C2E-E719-F12FAD249C58}"/>
              </a:ext>
            </a:extLst>
          </p:cNvPr>
          <p:cNvSpPr>
            <a:spLocks noGrp="1"/>
          </p:cNvSpPr>
          <p:nvPr>
            <p:ph idx="1"/>
          </p:nvPr>
        </p:nvSpPr>
        <p:spPr/>
        <p:txBody>
          <a:bodyPr/>
          <a:lstStyle/>
          <a:p>
            <a:r>
              <a:rPr lang="en-US" dirty="0"/>
              <a:t>We imitate this love by first loving God, and then loving others like God loves them.</a:t>
            </a:r>
          </a:p>
          <a:p>
            <a:r>
              <a:rPr lang="en-US" dirty="0"/>
              <a:t>We will love God and not the world or the things in the world.</a:t>
            </a:r>
          </a:p>
          <a:p>
            <a:r>
              <a:rPr lang="en-US" dirty="0"/>
              <a:t>By giving of ourselves we bring joy to God’s heart.</a:t>
            </a:r>
          </a:p>
          <a:p>
            <a:r>
              <a:rPr lang="en-US" dirty="0"/>
              <a:t>Our love for others within the body of Christ is so evidently an imitation of God’s love that by it, the world recognizes us as His.</a:t>
            </a:r>
          </a:p>
          <a:p>
            <a:r>
              <a:rPr lang="en-US" dirty="0"/>
              <a:t>God gives us His love to enable us to love each other   </a:t>
            </a:r>
            <a:r>
              <a:rPr lang="en-US" b="1" dirty="0"/>
              <a:t>Rom. 5:5</a:t>
            </a:r>
          </a:p>
          <a:p>
            <a:r>
              <a:rPr lang="en-US" dirty="0"/>
              <a:t>Our love for our enemies especially reflects God’s love.</a:t>
            </a:r>
          </a:p>
        </p:txBody>
      </p:sp>
    </p:spTree>
    <p:extLst>
      <p:ext uri="{BB962C8B-B14F-4D97-AF65-F5344CB8AC3E}">
        <p14:creationId xmlns:p14="http://schemas.microsoft.com/office/powerpoint/2010/main" val="3306711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D981A-E455-3D0D-F57A-2C9C9BFBC2EA}"/>
              </a:ext>
            </a:extLst>
          </p:cNvPr>
          <p:cNvSpPr>
            <a:spLocks noGrp="1"/>
          </p:cNvSpPr>
          <p:nvPr>
            <p:ph type="title"/>
          </p:nvPr>
        </p:nvSpPr>
        <p:spPr/>
        <p:txBody>
          <a:bodyPr/>
          <a:lstStyle/>
          <a:p>
            <a:r>
              <a:rPr lang="en-US" dirty="0"/>
              <a:t>Mercy, Grace and Patience</a:t>
            </a:r>
          </a:p>
        </p:txBody>
      </p:sp>
      <p:sp>
        <p:nvSpPr>
          <p:cNvPr id="3" name="Content Placeholder 2">
            <a:extLst>
              <a:ext uri="{FF2B5EF4-FFF2-40B4-BE49-F238E27FC236}">
                <a16:creationId xmlns:a16="http://schemas.microsoft.com/office/drawing/2014/main" id="{563D4F2D-E5A6-E7DE-5C11-4E95AD1B4038}"/>
              </a:ext>
            </a:extLst>
          </p:cNvPr>
          <p:cNvSpPr>
            <a:spLocks noGrp="1"/>
          </p:cNvSpPr>
          <p:nvPr>
            <p:ph idx="1"/>
          </p:nvPr>
        </p:nvSpPr>
        <p:spPr/>
        <p:txBody>
          <a:bodyPr>
            <a:normAutofit lnSpcReduction="10000"/>
          </a:bodyPr>
          <a:lstStyle/>
          <a:p>
            <a:r>
              <a:rPr lang="en-US" b="1" dirty="0"/>
              <a:t>Mercy</a:t>
            </a:r>
            <a:r>
              <a:rPr lang="en-US" dirty="0"/>
              <a:t> is God’s goodness toward those in misery or distress.</a:t>
            </a:r>
          </a:p>
          <a:p>
            <a:r>
              <a:rPr lang="en-US" dirty="0"/>
              <a:t>Mercy is often emphasized in OUR conduct when people are in misery or distress. We are to draw near to God’s throne and find mercy there.</a:t>
            </a:r>
          </a:p>
          <a:p>
            <a:r>
              <a:rPr lang="en-US" b="1" dirty="0"/>
              <a:t>Grace</a:t>
            </a:r>
            <a:r>
              <a:rPr lang="en-US" dirty="0"/>
              <a:t> is God’s goodness toward those who deserve only punishment.</a:t>
            </a:r>
          </a:p>
          <a:p>
            <a:r>
              <a:rPr lang="en-US" dirty="0"/>
              <a:t>It is </a:t>
            </a:r>
            <a:r>
              <a:rPr lang="en-US" b="1" dirty="0"/>
              <a:t>never </a:t>
            </a:r>
            <a:r>
              <a:rPr lang="en-US" dirty="0"/>
              <a:t>obligated by God, but </a:t>
            </a:r>
            <a:r>
              <a:rPr lang="en-US" b="1" dirty="0"/>
              <a:t>always</a:t>
            </a:r>
            <a:r>
              <a:rPr lang="en-US" dirty="0"/>
              <a:t> freely given. </a:t>
            </a:r>
          </a:p>
          <a:p>
            <a:r>
              <a:rPr lang="en-US" dirty="0"/>
              <a:t>Salvation is by grace  </a:t>
            </a:r>
            <a:r>
              <a:rPr lang="en-US" b="1" dirty="0"/>
              <a:t>Rom. 4:16</a:t>
            </a:r>
          </a:p>
          <a:p>
            <a:r>
              <a:rPr lang="en-US" b="1" dirty="0"/>
              <a:t>Patience </a:t>
            </a:r>
            <a:r>
              <a:rPr lang="en-US" dirty="0"/>
              <a:t>is God’s goodness in withholding punishment toward those who sin over a period of time.</a:t>
            </a:r>
          </a:p>
          <a:p>
            <a:r>
              <a:rPr lang="en-US" dirty="0"/>
              <a:t>The riches of His kindness, tolerance and patience…leads to repentance </a:t>
            </a:r>
            <a:r>
              <a:rPr lang="en-US" b="1" dirty="0"/>
              <a:t>Rom. 2:4</a:t>
            </a:r>
          </a:p>
        </p:txBody>
      </p:sp>
    </p:spTree>
    <p:extLst>
      <p:ext uri="{BB962C8B-B14F-4D97-AF65-F5344CB8AC3E}">
        <p14:creationId xmlns:p14="http://schemas.microsoft.com/office/powerpoint/2010/main" val="1316387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8F23B-8DF5-3D78-75AF-6B5C7D384142}"/>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D4C15348-C3DE-5CC4-7E44-6FBA5B92EB85}"/>
              </a:ext>
            </a:extLst>
          </p:cNvPr>
          <p:cNvSpPr>
            <a:spLocks noGrp="1"/>
          </p:cNvSpPr>
          <p:nvPr>
            <p:ph idx="1"/>
          </p:nvPr>
        </p:nvSpPr>
        <p:spPr/>
        <p:txBody>
          <a:bodyPr/>
          <a:lstStyle/>
          <a:p>
            <a:r>
              <a:rPr lang="en-US" dirty="0"/>
              <a:t>We are to lead a life of patience which is listed among the fruit of the Spirit</a:t>
            </a:r>
          </a:p>
          <a:p>
            <a:r>
              <a:rPr lang="en-US" dirty="0"/>
              <a:t>We are to be long suffering, slow to anger and patient in suffering</a:t>
            </a:r>
          </a:p>
          <a:p>
            <a:r>
              <a:rPr lang="en-US" dirty="0"/>
              <a:t>Patience requires </a:t>
            </a:r>
            <a:r>
              <a:rPr lang="en-US"/>
              <a:t>a moment - </a:t>
            </a:r>
            <a:r>
              <a:rPr lang="en-US" dirty="0"/>
              <a:t>by - moment trust in God to fulfill His promises and purposes in our lives at His chosen time. </a:t>
            </a:r>
          </a:p>
          <a:p>
            <a:r>
              <a:rPr lang="en-US" dirty="0"/>
              <a:t>“You also be patient. Establish your hearts, for the coming of the Lord is at hand.” </a:t>
            </a:r>
            <a:r>
              <a:rPr lang="en-US" b="1" dirty="0"/>
              <a:t>James 5:8</a:t>
            </a:r>
          </a:p>
        </p:txBody>
      </p:sp>
    </p:spTree>
    <p:extLst>
      <p:ext uri="{BB962C8B-B14F-4D97-AF65-F5344CB8AC3E}">
        <p14:creationId xmlns:p14="http://schemas.microsoft.com/office/powerpoint/2010/main" val="1800773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0A113-0C65-5E88-C3C5-1540C60EB4D0}"/>
              </a:ext>
            </a:extLst>
          </p:cNvPr>
          <p:cNvSpPr>
            <a:spLocks noGrp="1"/>
          </p:cNvSpPr>
          <p:nvPr>
            <p:ph type="title"/>
          </p:nvPr>
        </p:nvSpPr>
        <p:spPr/>
        <p:txBody>
          <a:bodyPr/>
          <a:lstStyle/>
          <a:p>
            <a:r>
              <a:rPr lang="en-US" dirty="0"/>
              <a:t>Holiness</a:t>
            </a:r>
          </a:p>
        </p:txBody>
      </p:sp>
      <p:sp>
        <p:nvSpPr>
          <p:cNvPr id="3" name="Content Placeholder 2">
            <a:extLst>
              <a:ext uri="{FF2B5EF4-FFF2-40B4-BE49-F238E27FC236}">
                <a16:creationId xmlns:a16="http://schemas.microsoft.com/office/drawing/2014/main" id="{F132B908-C3CD-4EBB-7A90-BC098E013C8B}"/>
              </a:ext>
            </a:extLst>
          </p:cNvPr>
          <p:cNvSpPr>
            <a:spLocks noGrp="1"/>
          </p:cNvSpPr>
          <p:nvPr>
            <p:ph idx="1"/>
          </p:nvPr>
        </p:nvSpPr>
        <p:spPr/>
        <p:txBody>
          <a:bodyPr/>
          <a:lstStyle/>
          <a:p>
            <a:r>
              <a:rPr lang="en-US" b="1" dirty="0"/>
              <a:t>Def. God is separated from sin and devoted to seeking His own honor.</a:t>
            </a:r>
          </a:p>
          <a:p>
            <a:r>
              <a:rPr lang="en-US" dirty="0"/>
              <a:t>Tabernacle: Had a holy place, then a MOST holy place.</a:t>
            </a:r>
          </a:p>
          <a:p>
            <a:r>
              <a:rPr lang="en-US" dirty="0"/>
              <a:t>God Himself dwelt in this place. But the MOST holy place was the place most separated from evil and sin, fully devoted to God.</a:t>
            </a:r>
          </a:p>
          <a:p>
            <a:r>
              <a:rPr lang="en-US" dirty="0"/>
              <a:t>God Himself is the Most Holy One and seraphim surround His throne crying, “Holy, holy, holy is the Lord of hosts; the whole earth is full of His glory”.</a:t>
            </a:r>
          </a:p>
          <a:p>
            <a:r>
              <a:rPr lang="en-US" dirty="0"/>
              <a:t>Believers are encouraged to be separate from the world and to grow in holiness.  </a:t>
            </a:r>
            <a:r>
              <a:rPr lang="en-US" b="1" dirty="0"/>
              <a:t>Rom. 12:1</a:t>
            </a:r>
          </a:p>
        </p:txBody>
      </p:sp>
    </p:spTree>
    <p:extLst>
      <p:ext uri="{BB962C8B-B14F-4D97-AF65-F5344CB8AC3E}">
        <p14:creationId xmlns:p14="http://schemas.microsoft.com/office/powerpoint/2010/main" val="2149901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57885-F05E-EF72-998F-CAC4CF24DD13}"/>
              </a:ext>
            </a:extLst>
          </p:cNvPr>
          <p:cNvSpPr>
            <a:spLocks noGrp="1"/>
          </p:cNvSpPr>
          <p:nvPr>
            <p:ph type="title"/>
          </p:nvPr>
        </p:nvSpPr>
        <p:spPr/>
        <p:txBody>
          <a:bodyPr/>
          <a:lstStyle/>
          <a:p>
            <a:r>
              <a:rPr lang="en-US" dirty="0"/>
              <a:t>Peace (or Order)</a:t>
            </a:r>
          </a:p>
        </p:txBody>
      </p:sp>
      <p:sp>
        <p:nvSpPr>
          <p:cNvPr id="3" name="Content Placeholder 2">
            <a:extLst>
              <a:ext uri="{FF2B5EF4-FFF2-40B4-BE49-F238E27FC236}">
                <a16:creationId xmlns:a16="http://schemas.microsoft.com/office/drawing/2014/main" id="{39CEA2DC-312B-7FD9-E3B5-713B5B001878}"/>
              </a:ext>
            </a:extLst>
          </p:cNvPr>
          <p:cNvSpPr>
            <a:spLocks noGrp="1"/>
          </p:cNvSpPr>
          <p:nvPr>
            <p:ph idx="1"/>
          </p:nvPr>
        </p:nvSpPr>
        <p:spPr/>
        <p:txBody>
          <a:bodyPr/>
          <a:lstStyle/>
          <a:p>
            <a:r>
              <a:rPr lang="en-US" b="1" dirty="0"/>
              <a:t>Def.</a:t>
            </a:r>
            <a:r>
              <a:rPr lang="en-US" dirty="0"/>
              <a:t> In God’s being, and in His actions, He is separate from all confusion and disorder, yet He is continually active in innumerable well-ordered, fully controlled, simultaneous actions. </a:t>
            </a:r>
          </a:p>
          <a:p>
            <a:r>
              <a:rPr lang="en-US" dirty="0"/>
              <a:t>To engage in infinite activity of this sort, of course, requires God’s infinite wisdom, knowledge, and power.</a:t>
            </a:r>
          </a:p>
          <a:p>
            <a:r>
              <a:rPr lang="en-US" dirty="0"/>
              <a:t>It is listed as a fruit of the Spirit and God’s actions are characterized by peace and not by disorder/confusion.  </a:t>
            </a:r>
            <a:r>
              <a:rPr lang="en-US" b="1" dirty="0"/>
              <a:t>I Cor. 14:33; Gal. 5:2</a:t>
            </a:r>
          </a:p>
          <a:p>
            <a:r>
              <a:rPr lang="en-US" dirty="0"/>
              <a:t>The mind set on the Spirit is life and peace.  </a:t>
            </a:r>
            <a:r>
              <a:rPr lang="en-US" b="1" dirty="0"/>
              <a:t>Rom. 8:6</a:t>
            </a:r>
          </a:p>
          <a:p>
            <a:r>
              <a:rPr lang="en-US" dirty="0"/>
              <a:t>When we walk in His ways, we come to know more and more fully the kingdom of God.   </a:t>
            </a:r>
            <a:r>
              <a:rPr lang="en-US" b="1" dirty="0"/>
              <a:t>Rom. 14:17</a:t>
            </a:r>
          </a:p>
        </p:txBody>
      </p:sp>
    </p:spTree>
    <p:extLst>
      <p:ext uri="{BB962C8B-B14F-4D97-AF65-F5344CB8AC3E}">
        <p14:creationId xmlns:p14="http://schemas.microsoft.com/office/powerpoint/2010/main" val="1816661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819B0-27A1-E8BD-1A5F-D6E220291E78}"/>
              </a:ext>
            </a:extLst>
          </p:cNvPr>
          <p:cNvSpPr>
            <a:spLocks noGrp="1"/>
          </p:cNvSpPr>
          <p:nvPr>
            <p:ph type="title"/>
          </p:nvPr>
        </p:nvSpPr>
        <p:spPr/>
        <p:txBody>
          <a:bodyPr/>
          <a:lstStyle/>
          <a:p>
            <a:r>
              <a:rPr lang="en-US" dirty="0"/>
              <a:t>Righteousness/Justice</a:t>
            </a:r>
          </a:p>
        </p:txBody>
      </p:sp>
      <p:sp>
        <p:nvSpPr>
          <p:cNvPr id="3" name="Content Placeholder 2">
            <a:extLst>
              <a:ext uri="{FF2B5EF4-FFF2-40B4-BE49-F238E27FC236}">
                <a16:creationId xmlns:a16="http://schemas.microsoft.com/office/drawing/2014/main" id="{28C34BAC-7135-A03A-445E-8A5BDEC0290B}"/>
              </a:ext>
            </a:extLst>
          </p:cNvPr>
          <p:cNvSpPr>
            <a:spLocks noGrp="1"/>
          </p:cNvSpPr>
          <p:nvPr>
            <p:ph idx="1"/>
          </p:nvPr>
        </p:nvSpPr>
        <p:spPr/>
        <p:txBody>
          <a:bodyPr/>
          <a:lstStyle/>
          <a:p>
            <a:r>
              <a:rPr lang="en-US" b="1" dirty="0"/>
              <a:t>Def. </a:t>
            </a:r>
            <a:r>
              <a:rPr lang="en-US" dirty="0"/>
              <a:t>God always acts in accordance with what is right and is Himself the final standard of what is right. </a:t>
            </a:r>
          </a:p>
          <a:p>
            <a:r>
              <a:rPr lang="en-US" dirty="0"/>
              <a:t>As a result of God’s righteousness, it is </a:t>
            </a:r>
            <a:r>
              <a:rPr lang="en-US" b="1" dirty="0"/>
              <a:t>necessary</a:t>
            </a:r>
            <a:r>
              <a:rPr lang="en-US" dirty="0"/>
              <a:t> that He treat people according to what they deserve. So, it is </a:t>
            </a:r>
            <a:r>
              <a:rPr lang="en-US" b="1" dirty="0"/>
              <a:t>necessary</a:t>
            </a:r>
            <a:r>
              <a:rPr lang="en-US" dirty="0"/>
              <a:t> that God punishes sin.</a:t>
            </a:r>
          </a:p>
          <a:p>
            <a:r>
              <a:rPr lang="en-US" dirty="0"/>
              <a:t>When Christ died to pay the penalty for our sins it showed that God was truly righteous, because He </a:t>
            </a:r>
            <a:r>
              <a:rPr lang="en-US" b="1" dirty="0"/>
              <a:t>did</a:t>
            </a:r>
            <a:r>
              <a:rPr lang="en-US" dirty="0"/>
              <a:t> give appropriate punishment to sin, even though He </a:t>
            </a:r>
            <a:r>
              <a:rPr lang="en-US" b="1" dirty="0"/>
              <a:t>did</a:t>
            </a:r>
            <a:r>
              <a:rPr lang="en-US" dirty="0"/>
              <a:t> forgive His people their sins. </a:t>
            </a:r>
          </a:p>
          <a:p>
            <a:r>
              <a:rPr lang="en-US" dirty="0"/>
              <a:t>This was to demonstrate His righteousness, because In the forbearance of God, He passed over the sins previously committed.  </a:t>
            </a:r>
            <a:r>
              <a:rPr lang="en-US" b="1" dirty="0"/>
              <a:t>Rom. 3:25</a:t>
            </a:r>
          </a:p>
        </p:txBody>
      </p:sp>
    </p:spTree>
    <p:extLst>
      <p:ext uri="{BB962C8B-B14F-4D97-AF65-F5344CB8AC3E}">
        <p14:creationId xmlns:p14="http://schemas.microsoft.com/office/powerpoint/2010/main" val="2170942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382CF-3481-F718-4400-4F678F262306}"/>
              </a:ext>
            </a:extLst>
          </p:cNvPr>
          <p:cNvSpPr>
            <a:spLocks noGrp="1"/>
          </p:cNvSpPr>
          <p:nvPr>
            <p:ph type="title"/>
          </p:nvPr>
        </p:nvSpPr>
        <p:spPr/>
        <p:txBody>
          <a:bodyPr/>
          <a:lstStyle/>
          <a:p>
            <a:r>
              <a:rPr lang="en-US" dirty="0"/>
              <a:t>The Attributes of God</a:t>
            </a:r>
          </a:p>
        </p:txBody>
      </p:sp>
      <p:sp>
        <p:nvSpPr>
          <p:cNvPr id="3" name="Content Placeholder 2">
            <a:extLst>
              <a:ext uri="{FF2B5EF4-FFF2-40B4-BE49-F238E27FC236}">
                <a16:creationId xmlns:a16="http://schemas.microsoft.com/office/drawing/2014/main" id="{216A2B67-44D2-29F6-A49D-4F16F8CA135D}"/>
              </a:ext>
            </a:extLst>
          </p:cNvPr>
          <p:cNvSpPr>
            <a:spLocks noGrp="1"/>
          </p:cNvSpPr>
          <p:nvPr>
            <p:ph idx="1"/>
          </p:nvPr>
        </p:nvSpPr>
        <p:spPr/>
        <p:txBody>
          <a:bodyPr/>
          <a:lstStyle/>
          <a:p>
            <a:r>
              <a:rPr lang="en-US" b="1" dirty="0"/>
              <a:t>Taken from Systematic Theology by Wayne Grudem</a:t>
            </a:r>
          </a:p>
          <a:p>
            <a:r>
              <a:rPr lang="en-US" b="1" dirty="0"/>
              <a:t>God’s Being: </a:t>
            </a:r>
            <a:r>
              <a:rPr lang="en-US" dirty="0"/>
              <a:t>His Spirituality and His Invisibility</a:t>
            </a:r>
          </a:p>
          <a:p>
            <a:r>
              <a:rPr lang="en-US" b="1" dirty="0"/>
              <a:t>Mental: </a:t>
            </a:r>
            <a:r>
              <a:rPr lang="en-US" dirty="0"/>
              <a:t>Knowledge, Wisdom (Omniscience) and Truthfulness (and Faithfulness)</a:t>
            </a:r>
          </a:p>
          <a:p>
            <a:r>
              <a:rPr lang="en-US" b="1" dirty="0"/>
              <a:t>Moral:</a:t>
            </a:r>
            <a:r>
              <a:rPr lang="en-US" dirty="0"/>
              <a:t> Goodness, Love, Mercy (Grace, Patience), Holiness, Peace (or Order), Righteousness (Justice), Jealousy and Wrath</a:t>
            </a:r>
          </a:p>
          <a:p>
            <a:r>
              <a:rPr lang="en-US" b="1" dirty="0"/>
              <a:t>Purpose:</a:t>
            </a:r>
            <a:r>
              <a:rPr lang="en-US" dirty="0"/>
              <a:t> Will, Freedom, Omnipotence (Power and Sovereignty)</a:t>
            </a:r>
          </a:p>
          <a:p>
            <a:r>
              <a:rPr lang="en-US" b="1" dirty="0"/>
              <a:t>God is all of these all at the same time.</a:t>
            </a:r>
          </a:p>
          <a:p>
            <a:r>
              <a:rPr lang="en-US" dirty="0"/>
              <a:t>The character of God is to be imitated in our lives.</a:t>
            </a:r>
          </a:p>
        </p:txBody>
      </p:sp>
    </p:spTree>
    <p:extLst>
      <p:ext uri="{BB962C8B-B14F-4D97-AF65-F5344CB8AC3E}">
        <p14:creationId xmlns:p14="http://schemas.microsoft.com/office/powerpoint/2010/main" val="183674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839E-598A-FFA7-6E6B-7F0ABC900CB8}"/>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C73B6249-0441-FF9C-254F-8E555F03689E}"/>
              </a:ext>
            </a:extLst>
          </p:cNvPr>
          <p:cNvSpPr>
            <a:spLocks noGrp="1"/>
          </p:cNvSpPr>
          <p:nvPr>
            <p:ph idx="1"/>
          </p:nvPr>
        </p:nvSpPr>
        <p:spPr/>
        <p:txBody>
          <a:bodyPr/>
          <a:lstStyle/>
          <a:p>
            <a:r>
              <a:rPr lang="en-US" dirty="0"/>
              <a:t>Who are we to answer/question God?</a:t>
            </a:r>
          </a:p>
          <a:p>
            <a:r>
              <a:rPr lang="en-US" dirty="0"/>
              <a:t>The thing molded will not say to the molder, “Why did you make me like this,” will it? Or does not the potter have a right over the clay, to make from the same lump one vessel for honorable use and another for common use?   </a:t>
            </a:r>
            <a:r>
              <a:rPr lang="en-US" b="1" dirty="0"/>
              <a:t>Rom. 9:20-21</a:t>
            </a:r>
          </a:p>
          <a:p>
            <a:r>
              <a:rPr lang="en-US" dirty="0"/>
              <a:t>It should be a cause of gratitude when we realize that righteousness and omnipotence are both possessed by God.</a:t>
            </a:r>
          </a:p>
          <a:p>
            <a:r>
              <a:rPr lang="en-US" dirty="0"/>
              <a:t>We ought therefore continually to thank and praise God for who He is, “for all His ways are justice. A God of faithfulness and without iniquity, just and right is He.” </a:t>
            </a:r>
            <a:r>
              <a:rPr lang="en-US" b="1" dirty="0"/>
              <a:t>Deut. 32:4</a:t>
            </a:r>
          </a:p>
          <a:p>
            <a:endParaRPr lang="en-US" b="1" dirty="0"/>
          </a:p>
        </p:txBody>
      </p:sp>
    </p:spTree>
    <p:extLst>
      <p:ext uri="{BB962C8B-B14F-4D97-AF65-F5344CB8AC3E}">
        <p14:creationId xmlns:p14="http://schemas.microsoft.com/office/powerpoint/2010/main" val="305365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4EC73-AEC0-21D8-D0D1-368C75B32CC7}"/>
              </a:ext>
            </a:extLst>
          </p:cNvPr>
          <p:cNvSpPr>
            <a:spLocks noGrp="1"/>
          </p:cNvSpPr>
          <p:nvPr>
            <p:ph type="title"/>
          </p:nvPr>
        </p:nvSpPr>
        <p:spPr/>
        <p:txBody>
          <a:bodyPr/>
          <a:lstStyle/>
          <a:p>
            <a:r>
              <a:rPr lang="en-US" dirty="0"/>
              <a:t>Jealousy</a:t>
            </a:r>
          </a:p>
        </p:txBody>
      </p:sp>
      <p:sp>
        <p:nvSpPr>
          <p:cNvPr id="3" name="Content Placeholder 2">
            <a:extLst>
              <a:ext uri="{FF2B5EF4-FFF2-40B4-BE49-F238E27FC236}">
                <a16:creationId xmlns:a16="http://schemas.microsoft.com/office/drawing/2014/main" id="{9844260E-412A-96B5-8ABE-ADA4130225D1}"/>
              </a:ext>
            </a:extLst>
          </p:cNvPr>
          <p:cNvSpPr>
            <a:spLocks noGrp="1"/>
          </p:cNvSpPr>
          <p:nvPr>
            <p:ph idx="1"/>
          </p:nvPr>
        </p:nvSpPr>
        <p:spPr/>
        <p:txBody>
          <a:bodyPr/>
          <a:lstStyle/>
          <a:p>
            <a:r>
              <a:rPr lang="en-US" b="1" dirty="0"/>
              <a:t>Def.</a:t>
            </a:r>
            <a:r>
              <a:rPr lang="en-US" dirty="0"/>
              <a:t> God continually seeks to protect His own honor.</a:t>
            </a:r>
          </a:p>
          <a:p>
            <a:r>
              <a:rPr lang="en-US" dirty="0"/>
              <a:t>It is earnestly protective or watchful with the meaning of being deeply committed to seeking the honor or welfare of someone, whether oneself or someone else.  Paul felt this for the Corinthian believers  </a:t>
            </a:r>
            <a:r>
              <a:rPr lang="en-US" b="1" dirty="0"/>
              <a:t>2 Cor. 11:2</a:t>
            </a:r>
          </a:p>
          <a:p>
            <a:r>
              <a:rPr lang="en-US" dirty="0"/>
              <a:t>Jealousy can manifest itself in pride. We are not to be proud, but humble. Pride is wrong because we do not deserve the honor that belongs to God alone.</a:t>
            </a:r>
          </a:p>
          <a:p>
            <a:r>
              <a:rPr lang="en-US" dirty="0"/>
              <a:t>God is not wrong to seek His own honor, for that is what He deserves.</a:t>
            </a:r>
          </a:p>
          <a:p>
            <a:r>
              <a:rPr lang="en-US" dirty="0"/>
              <a:t>“For My Own sake, for My Own sake, I will act; for how can My name be profaned? And My glory I will not give to another.” </a:t>
            </a:r>
            <a:r>
              <a:rPr lang="en-US" b="1" dirty="0"/>
              <a:t>Is. 48:11</a:t>
            </a:r>
          </a:p>
        </p:txBody>
      </p:sp>
    </p:spTree>
    <p:extLst>
      <p:ext uri="{BB962C8B-B14F-4D97-AF65-F5344CB8AC3E}">
        <p14:creationId xmlns:p14="http://schemas.microsoft.com/office/powerpoint/2010/main" val="129722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39BDE-C06C-80EB-8BDE-2DBD6949FE32}"/>
              </a:ext>
            </a:extLst>
          </p:cNvPr>
          <p:cNvSpPr>
            <a:spLocks noGrp="1"/>
          </p:cNvSpPr>
          <p:nvPr>
            <p:ph type="title"/>
          </p:nvPr>
        </p:nvSpPr>
        <p:spPr/>
        <p:txBody>
          <a:bodyPr/>
          <a:lstStyle/>
          <a:p>
            <a:r>
              <a:rPr lang="en-US" dirty="0"/>
              <a:t>God’s Wrath</a:t>
            </a:r>
          </a:p>
        </p:txBody>
      </p:sp>
      <p:sp>
        <p:nvSpPr>
          <p:cNvPr id="3" name="Content Placeholder 2">
            <a:extLst>
              <a:ext uri="{FF2B5EF4-FFF2-40B4-BE49-F238E27FC236}">
                <a16:creationId xmlns:a16="http://schemas.microsoft.com/office/drawing/2014/main" id="{EF65F506-54F3-DAAD-2236-1E6AF6129916}"/>
              </a:ext>
            </a:extLst>
          </p:cNvPr>
          <p:cNvSpPr>
            <a:spLocks noGrp="1"/>
          </p:cNvSpPr>
          <p:nvPr>
            <p:ph idx="1"/>
          </p:nvPr>
        </p:nvSpPr>
        <p:spPr/>
        <p:txBody>
          <a:bodyPr/>
          <a:lstStyle/>
          <a:p>
            <a:r>
              <a:rPr lang="en-US" b="1" dirty="0"/>
              <a:t>Def. </a:t>
            </a:r>
            <a:r>
              <a:rPr lang="en-US" dirty="0"/>
              <a:t>God intensely hates all sin</a:t>
            </a:r>
          </a:p>
          <a:p>
            <a:r>
              <a:rPr lang="en-US" dirty="0"/>
              <a:t>God’s wrath directed against sin is closely related to His holiness and justice.</a:t>
            </a:r>
          </a:p>
          <a:p>
            <a:r>
              <a:rPr lang="en-US" dirty="0"/>
              <a:t>For the wrath of God is revealed from heaven against all ungodliness and unrighteousness of men who suppress the truth in unrighteousness.        </a:t>
            </a:r>
            <a:r>
              <a:rPr lang="en-US" b="1" dirty="0"/>
              <a:t>Rom. 1:18 </a:t>
            </a:r>
          </a:p>
          <a:p>
            <a:r>
              <a:rPr lang="en-US" dirty="0"/>
              <a:t>As Christians, we should feel no wrath of God for Jesus has delivered us from the wrath to come.  </a:t>
            </a:r>
            <a:r>
              <a:rPr lang="en-US" b="1" dirty="0"/>
              <a:t>Rom. 5:10; 8:1</a:t>
            </a:r>
          </a:p>
          <a:p>
            <a:r>
              <a:rPr lang="en-US" dirty="0"/>
              <a:t>Jesus bore the wrath of God that was due to our sin, in order that we might be saved.  </a:t>
            </a:r>
            <a:r>
              <a:rPr lang="en-US" b="1" dirty="0"/>
              <a:t>Rom. 3:25-26</a:t>
            </a:r>
          </a:p>
        </p:txBody>
      </p:sp>
    </p:spTree>
    <p:extLst>
      <p:ext uri="{BB962C8B-B14F-4D97-AF65-F5344CB8AC3E}">
        <p14:creationId xmlns:p14="http://schemas.microsoft.com/office/powerpoint/2010/main" val="261794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9361E-F5B7-B710-AEA5-CC16ECD21A02}"/>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A0C2952E-2578-3B57-CF4D-586AFA2E5CDF}"/>
              </a:ext>
            </a:extLst>
          </p:cNvPr>
          <p:cNvSpPr>
            <a:spLocks noGrp="1"/>
          </p:cNvSpPr>
          <p:nvPr>
            <p:ph idx="1"/>
          </p:nvPr>
        </p:nvSpPr>
        <p:spPr/>
        <p:txBody>
          <a:bodyPr/>
          <a:lstStyle/>
          <a:p>
            <a:r>
              <a:rPr lang="en-US" dirty="0"/>
              <a:t>We should be thankful for God’s patience in waiting to execute His wrath in order for more people to come to salvation.  </a:t>
            </a:r>
            <a:r>
              <a:rPr lang="en-US" b="1" dirty="0"/>
              <a:t>Rom. 2:4</a:t>
            </a:r>
          </a:p>
          <a:p>
            <a:r>
              <a:rPr lang="en-US" dirty="0"/>
              <a:t>God’s wrath should motivate us to evangelism and should also cause us to be thankful that God finally will punish all wrongdoing and will reign over new heavens and a new earth in which there will be no unrighteousness. </a:t>
            </a:r>
          </a:p>
          <a:p>
            <a:r>
              <a:rPr lang="en-US" dirty="0"/>
              <a:t>We should have a healthy fear of God and live accordingly.</a:t>
            </a:r>
          </a:p>
          <a:p>
            <a:r>
              <a:rPr lang="en-US" dirty="0"/>
              <a:t>If you would like to listen to Wayne Grudem’s lectures you can go to his website and pick any topic in the book, “Systematic Theology”</a:t>
            </a:r>
          </a:p>
          <a:p>
            <a:r>
              <a:rPr lang="en-US" dirty="0">
                <a:hlinkClick r:id="rId2"/>
              </a:rPr>
              <a:t>www.waynegrudem.com</a:t>
            </a:r>
            <a:r>
              <a:rPr lang="en-US" dirty="0"/>
              <a:t> </a:t>
            </a:r>
          </a:p>
        </p:txBody>
      </p:sp>
    </p:spTree>
    <p:extLst>
      <p:ext uri="{BB962C8B-B14F-4D97-AF65-F5344CB8AC3E}">
        <p14:creationId xmlns:p14="http://schemas.microsoft.com/office/powerpoint/2010/main" val="2754171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C4A32-B139-BD64-0EA7-ABA7D73866B7}"/>
              </a:ext>
            </a:extLst>
          </p:cNvPr>
          <p:cNvSpPr>
            <a:spLocks noGrp="1"/>
          </p:cNvSpPr>
          <p:nvPr>
            <p:ph type="title"/>
          </p:nvPr>
        </p:nvSpPr>
        <p:spPr/>
        <p:txBody>
          <a:bodyPr/>
          <a:lstStyle/>
          <a:p>
            <a:r>
              <a:rPr lang="en-US" dirty="0"/>
              <a:t>God’s Being/Spirituality</a:t>
            </a:r>
          </a:p>
        </p:txBody>
      </p:sp>
      <p:sp>
        <p:nvSpPr>
          <p:cNvPr id="3" name="Content Placeholder 2">
            <a:extLst>
              <a:ext uri="{FF2B5EF4-FFF2-40B4-BE49-F238E27FC236}">
                <a16:creationId xmlns:a16="http://schemas.microsoft.com/office/drawing/2014/main" id="{F3899F26-908A-104F-2378-54991D0BF8AA}"/>
              </a:ext>
            </a:extLst>
          </p:cNvPr>
          <p:cNvSpPr>
            <a:spLocks noGrp="1"/>
          </p:cNvSpPr>
          <p:nvPr>
            <p:ph idx="1"/>
          </p:nvPr>
        </p:nvSpPr>
        <p:spPr/>
        <p:txBody>
          <a:bodyPr/>
          <a:lstStyle/>
          <a:p>
            <a:r>
              <a:rPr lang="en-US" dirty="0"/>
              <a:t>God is in no way limited to a spiritual location, therefore our worship of Him has nothing to do with spiritual location, but our spiritual </a:t>
            </a:r>
            <a:r>
              <a:rPr lang="en-US" b="1" dirty="0"/>
              <a:t>condition.</a:t>
            </a:r>
          </a:p>
          <a:p>
            <a:r>
              <a:rPr lang="en-US" dirty="0"/>
              <a:t>ALL of God is in every point of space for no place in the universe can surround or contain Him. We cannot think of Him in terms of space.</a:t>
            </a:r>
          </a:p>
          <a:p>
            <a:r>
              <a:rPr lang="en-US" dirty="0"/>
              <a:t>To think of His being in terms of anything else in the created universe is to misrepresent, limit or think of Him as less than He really is.</a:t>
            </a:r>
          </a:p>
          <a:p>
            <a:r>
              <a:rPr lang="en-US" dirty="0"/>
              <a:t>He has made all creation so that each part reflects something of His own character.</a:t>
            </a:r>
          </a:p>
          <a:p>
            <a:r>
              <a:rPr lang="en-US" dirty="0"/>
              <a:t>This is why idolatry is prohibited. Worship HIM, not His creation.</a:t>
            </a:r>
          </a:p>
        </p:txBody>
      </p:sp>
    </p:spTree>
    <p:extLst>
      <p:ext uri="{BB962C8B-B14F-4D97-AF65-F5344CB8AC3E}">
        <p14:creationId xmlns:p14="http://schemas.microsoft.com/office/powerpoint/2010/main" val="391786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EF9D1-7C4B-555F-0D04-71843092E10C}"/>
              </a:ext>
            </a:extLst>
          </p:cNvPr>
          <p:cNvSpPr>
            <a:spLocks noGrp="1"/>
          </p:cNvSpPr>
          <p:nvPr>
            <p:ph type="title"/>
          </p:nvPr>
        </p:nvSpPr>
        <p:spPr/>
        <p:txBody>
          <a:bodyPr/>
          <a:lstStyle/>
          <a:p>
            <a:r>
              <a:rPr lang="en-US" dirty="0"/>
              <a:t>God’s Being/Spirituality</a:t>
            </a:r>
          </a:p>
        </p:txBody>
      </p:sp>
      <p:sp>
        <p:nvSpPr>
          <p:cNvPr id="3" name="Content Placeholder 2">
            <a:extLst>
              <a:ext uri="{FF2B5EF4-FFF2-40B4-BE49-F238E27FC236}">
                <a16:creationId xmlns:a16="http://schemas.microsoft.com/office/drawing/2014/main" id="{0F24FEED-1676-5DD7-1986-E4499813E8E0}"/>
              </a:ext>
            </a:extLst>
          </p:cNvPr>
          <p:cNvSpPr>
            <a:spLocks noGrp="1"/>
          </p:cNvSpPr>
          <p:nvPr>
            <p:ph idx="1"/>
          </p:nvPr>
        </p:nvSpPr>
        <p:spPr/>
        <p:txBody>
          <a:bodyPr>
            <a:normAutofit fontScale="92500" lnSpcReduction="10000"/>
          </a:bodyPr>
          <a:lstStyle/>
          <a:p>
            <a:r>
              <a:rPr lang="en-US" dirty="0"/>
              <a:t>God does not have a physical body, nor is He merely energy, vapor, steam, air or space for all of these are </a:t>
            </a:r>
            <a:r>
              <a:rPr lang="en-US" b="1" dirty="0"/>
              <a:t>created</a:t>
            </a:r>
            <a:r>
              <a:rPr lang="en-US" dirty="0"/>
              <a:t> things.</a:t>
            </a:r>
          </a:p>
          <a:p>
            <a:r>
              <a:rPr lang="en-US" dirty="0"/>
              <a:t>God is spirit, unlike anything else in creation, far superior to all our material existence.</a:t>
            </a:r>
          </a:p>
          <a:p>
            <a:r>
              <a:rPr lang="en-US" dirty="0"/>
              <a:t>His own being is so very real that it was able to cause everything else to come into existence!</a:t>
            </a:r>
          </a:p>
          <a:p>
            <a:r>
              <a:rPr lang="en-US" b="1" dirty="0"/>
              <a:t>Def: </a:t>
            </a:r>
            <a:r>
              <a:rPr lang="en-US" dirty="0"/>
              <a:t>God exists as a being that is not made of any matter, has no parts or dimensions, is unable to be perceived by our bodily senses, and is more excellent than any other kind of existence.</a:t>
            </a:r>
          </a:p>
          <a:p>
            <a:r>
              <a:rPr lang="en-US" b="1" dirty="0"/>
              <a:t>App:</a:t>
            </a:r>
            <a:r>
              <a:rPr lang="en-US" dirty="0"/>
              <a:t> We worship Him with the Spirit He gave us, which bears witness to our adoption as sons.   </a:t>
            </a:r>
            <a:r>
              <a:rPr lang="en-US" b="1" dirty="0"/>
              <a:t>Rom. 8:16</a:t>
            </a:r>
            <a:br>
              <a:rPr lang="en-US" dirty="0"/>
            </a:br>
            <a:endParaRPr lang="en-US" dirty="0"/>
          </a:p>
        </p:txBody>
      </p:sp>
    </p:spTree>
    <p:extLst>
      <p:ext uri="{BB962C8B-B14F-4D97-AF65-F5344CB8AC3E}">
        <p14:creationId xmlns:p14="http://schemas.microsoft.com/office/powerpoint/2010/main" val="2076196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3281B-6CB4-0924-6880-B4283DEAFF33}"/>
              </a:ext>
            </a:extLst>
          </p:cNvPr>
          <p:cNvSpPr>
            <a:spLocks noGrp="1"/>
          </p:cNvSpPr>
          <p:nvPr>
            <p:ph type="title"/>
          </p:nvPr>
        </p:nvSpPr>
        <p:spPr/>
        <p:txBody>
          <a:bodyPr/>
          <a:lstStyle/>
          <a:p>
            <a:r>
              <a:rPr lang="en-US" dirty="0"/>
              <a:t>God’s Invisibility</a:t>
            </a:r>
          </a:p>
        </p:txBody>
      </p:sp>
      <p:sp>
        <p:nvSpPr>
          <p:cNvPr id="3" name="Content Placeholder 2">
            <a:extLst>
              <a:ext uri="{FF2B5EF4-FFF2-40B4-BE49-F238E27FC236}">
                <a16:creationId xmlns:a16="http://schemas.microsoft.com/office/drawing/2014/main" id="{E76C470C-54BD-E358-3950-F0D86CD093D6}"/>
              </a:ext>
            </a:extLst>
          </p:cNvPr>
          <p:cNvSpPr>
            <a:spLocks noGrp="1"/>
          </p:cNvSpPr>
          <p:nvPr>
            <p:ph idx="1"/>
          </p:nvPr>
        </p:nvSpPr>
        <p:spPr/>
        <p:txBody>
          <a:bodyPr>
            <a:normAutofit lnSpcReduction="10000"/>
          </a:bodyPr>
          <a:lstStyle/>
          <a:p>
            <a:r>
              <a:rPr lang="en-US" b="1" dirty="0"/>
              <a:t>Def: </a:t>
            </a:r>
            <a:r>
              <a:rPr lang="en-US" dirty="0"/>
              <a:t>God’s </a:t>
            </a:r>
            <a:r>
              <a:rPr lang="en-US" b="1" dirty="0"/>
              <a:t>total</a:t>
            </a:r>
            <a:r>
              <a:rPr lang="en-US" dirty="0"/>
              <a:t> essence, all of His spiritual being, will never be able to be seen by us, yet God still shows Himself to us through visible, created things.</a:t>
            </a:r>
          </a:p>
          <a:p>
            <a:r>
              <a:rPr lang="en-US" dirty="0"/>
              <a:t>God alone has immortality and dwells in unapproachable light, whom no man has ever seen or can see.  </a:t>
            </a:r>
            <a:r>
              <a:rPr lang="en-US" b="1" dirty="0"/>
              <a:t>I Tim. 6:16</a:t>
            </a:r>
          </a:p>
          <a:p>
            <a:r>
              <a:rPr lang="en-US" dirty="0"/>
              <a:t>Moses saw God in some outward form or manifestation of God which at least in part was able to be seen by man.  </a:t>
            </a:r>
            <a:r>
              <a:rPr lang="en-US" b="1" dirty="0"/>
              <a:t>Ex. 33:21-23</a:t>
            </a:r>
          </a:p>
          <a:p>
            <a:r>
              <a:rPr lang="en-US" dirty="0"/>
              <a:t>God appeared to Abraham, Jacob, the people of Israel, elders of Israel, Manoah and his wife (Samson’s parents), and Isaiah among others.</a:t>
            </a:r>
          </a:p>
          <a:p>
            <a:r>
              <a:rPr lang="en-US" dirty="0"/>
              <a:t>Jesus Christ Himself was the image of the invisible God. </a:t>
            </a:r>
            <a:r>
              <a:rPr lang="en-US" b="1" dirty="0"/>
              <a:t>Heb. 1:3</a:t>
            </a:r>
          </a:p>
          <a:p>
            <a:r>
              <a:rPr lang="en-US" dirty="0"/>
              <a:t>One day, we WILL see Him fully.  </a:t>
            </a:r>
            <a:r>
              <a:rPr lang="en-US" b="1" dirty="0"/>
              <a:t>Rev. 22:3-4</a:t>
            </a:r>
          </a:p>
        </p:txBody>
      </p:sp>
    </p:spTree>
    <p:extLst>
      <p:ext uri="{BB962C8B-B14F-4D97-AF65-F5344CB8AC3E}">
        <p14:creationId xmlns:p14="http://schemas.microsoft.com/office/powerpoint/2010/main" val="1714661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1E333-BED5-E095-8FF6-8AB9545A6F6E}"/>
              </a:ext>
            </a:extLst>
          </p:cNvPr>
          <p:cNvSpPr>
            <a:spLocks noGrp="1"/>
          </p:cNvSpPr>
          <p:nvPr>
            <p:ph type="title"/>
          </p:nvPr>
        </p:nvSpPr>
        <p:spPr/>
        <p:txBody>
          <a:bodyPr/>
          <a:lstStyle/>
          <a:p>
            <a:r>
              <a:rPr lang="en-US" dirty="0"/>
              <a:t>God’s Mental Attributes</a:t>
            </a:r>
          </a:p>
        </p:txBody>
      </p:sp>
      <p:sp>
        <p:nvSpPr>
          <p:cNvPr id="3" name="Content Placeholder 2">
            <a:extLst>
              <a:ext uri="{FF2B5EF4-FFF2-40B4-BE49-F238E27FC236}">
                <a16:creationId xmlns:a16="http://schemas.microsoft.com/office/drawing/2014/main" id="{5C774365-D35E-CBD6-B86E-F8B69B9D951C}"/>
              </a:ext>
            </a:extLst>
          </p:cNvPr>
          <p:cNvSpPr>
            <a:spLocks noGrp="1"/>
          </p:cNvSpPr>
          <p:nvPr>
            <p:ph idx="1"/>
          </p:nvPr>
        </p:nvSpPr>
        <p:spPr/>
        <p:txBody>
          <a:bodyPr/>
          <a:lstStyle/>
          <a:p>
            <a:r>
              <a:rPr lang="en-US" b="1" dirty="0"/>
              <a:t>Knowledge/Omniscience: God fully knows Himself and all things actual and possible in one simple and eternal act.</a:t>
            </a:r>
          </a:p>
          <a:p>
            <a:r>
              <a:rPr lang="en-US" dirty="0"/>
              <a:t>God’s own being is infinite or unlimited. Only one who is infinite can fully know himself.</a:t>
            </a:r>
          </a:p>
          <a:p>
            <a:r>
              <a:rPr lang="en-US" dirty="0"/>
              <a:t>All things that exist and all things that happen apply to creation.</a:t>
            </a:r>
          </a:p>
          <a:p>
            <a:r>
              <a:rPr lang="en-US" dirty="0"/>
              <a:t>He knows the future, our actions and our thoughts.</a:t>
            </a:r>
          </a:p>
          <a:p>
            <a:r>
              <a:rPr lang="en-US" dirty="0"/>
              <a:t>He knows the words we will say before we speak them.</a:t>
            </a:r>
          </a:p>
          <a:p>
            <a:r>
              <a:rPr lang="en-US" dirty="0"/>
              <a:t>He knows all the days of our lives even before we are born.</a:t>
            </a:r>
          </a:p>
          <a:p>
            <a:r>
              <a:rPr lang="en-US" dirty="0"/>
              <a:t>God knows all things possible, which includes all things He is able to do.</a:t>
            </a:r>
          </a:p>
        </p:txBody>
      </p:sp>
      <p:sp>
        <p:nvSpPr>
          <p:cNvPr id="4" name="Title 1">
            <a:extLst>
              <a:ext uri="{FF2B5EF4-FFF2-40B4-BE49-F238E27FC236}">
                <a16:creationId xmlns:a16="http://schemas.microsoft.com/office/drawing/2014/main" id="{FFDB6A5C-1E4D-2E3A-8407-FC6BD67AC146}"/>
              </a:ext>
            </a:extLst>
          </p:cNvPr>
          <p:cNvSpPr txBox="1">
            <a:spLocks/>
          </p:cNvSpPr>
          <p:nvPr/>
        </p:nvSpPr>
        <p:spPr bwMode="gray">
          <a:xfrm>
            <a:off x="1154954" y="957043"/>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a:p>
        </p:txBody>
      </p:sp>
    </p:spTree>
    <p:extLst>
      <p:ext uri="{BB962C8B-B14F-4D97-AF65-F5344CB8AC3E}">
        <p14:creationId xmlns:p14="http://schemas.microsoft.com/office/powerpoint/2010/main" val="3596759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38F78-7F9F-89A6-8179-118D524785F9}"/>
              </a:ext>
            </a:extLst>
          </p:cNvPr>
          <p:cNvSpPr>
            <a:spLocks noGrp="1"/>
          </p:cNvSpPr>
          <p:nvPr>
            <p:ph type="title"/>
          </p:nvPr>
        </p:nvSpPr>
        <p:spPr/>
        <p:txBody>
          <a:bodyPr/>
          <a:lstStyle/>
          <a:p>
            <a:r>
              <a:rPr lang="en-US" dirty="0"/>
              <a:t>God’s Mental Attributes </a:t>
            </a:r>
          </a:p>
        </p:txBody>
      </p:sp>
      <p:sp>
        <p:nvSpPr>
          <p:cNvPr id="3" name="Content Placeholder 2">
            <a:extLst>
              <a:ext uri="{FF2B5EF4-FFF2-40B4-BE49-F238E27FC236}">
                <a16:creationId xmlns:a16="http://schemas.microsoft.com/office/drawing/2014/main" id="{585EDA26-7742-E377-3DAF-583181E008D0}"/>
              </a:ext>
            </a:extLst>
          </p:cNvPr>
          <p:cNvSpPr>
            <a:spLocks noGrp="1"/>
          </p:cNvSpPr>
          <p:nvPr>
            <p:ph idx="1"/>
          </p:nvPr>
        </p:nvSpPr>
        <p:spPr/>
        <p:txBody>
          <a:bodyPr/>
          <a:lstStyle/>
          <a:p>
            <a:r>
              <a:rPr lang="en-US" dirty="0"/>
              <a:t>He knows all things at once. He needs no computer to do calculations </a:t>
            </a:r>
          </a:p>
          <a:p>
            <a:r>
              <a:rPr lang="en-US" dirty="0"/>
              <a:t>He is fully aware of everything and knows the end from the beginning </a:t>
            </a:r>
          </a:p>
          <a:p>
            <a:r>
              <a:rPr lang="en-US" dirty="0"/>
              <a:t>He never learns and never forgets anything</a:t>
            </a:r>
          </a:p>
          <a:p>
            <a:r>
              <a:rPr lang="en-US" dirty="0"/>
              <a:t>God’s knowledge never changes or grows. If it did, He would not be omniscient. </a:t>
            </a:r>
          </a:p>
          <a:p>
            <a:r>
              <a:rPr lang="en-US" dirty="0"/>
              <a:t>How does this factor into “free will”?</a:t>
            </a:r>
          </a:p>
          <a:p>
            <a:r>
              <a:rPr lang="en-US" dirty="0"/>
              <a:t>Augustine, “God has given us reasonable self-determination”</a:t>
            </a:r>
          </a:p>
          <a:p>
            <a:r>
              <a:rPr lang="en-US" dirty="0"/>
              <a:t>Our choices and decisions are reasonable: we think about what to do, decide and then follow the course of action we have chosen.</a:t>
            </a:r>
          </a:p>
        </p:txBody>
      </p:sp>
    </p:spTree>
    <p:extLst>
      <p:ext uri="{BB962C8B-B14F-4D97-AF65-F5344CB8AC3E}">
        <p14:creationId xmlns:p14="http://schemas.microsoft.com/office/powerpoint/2010/main" val="3719096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86DF4-4EC9-EB72-93CC-6BF62836E25D}"/>
              </a:ext>
            </a:extLst>
          </p:cNvPr>
          <p:cNvSpPr>
            <a:spLocks noGrp="1"/>
          </p:cNvSpPr>
          <p:nvPr>
            <p:ph type="title"/>
          </p:nvPr>
        </p:nvSpPr>
        <p:spPr/>
        <p:txBody>
          <a:bodyPr/>
          <a:lstStyle/>
          <a:p>
            <a:r>
              <a:rPr lang="en-US" dirty="0"/>
              <a:t>God’s Wisdom</a:t>
            </a:r>
          </a:p>
        </p:txBody>
      </p:sp>
      <p:sp>
        <p:nvSpPr>
          <p:cNvPr id="3" name="Content Placeholder 2">
            <a:extLst>
              <a:ext uri="{FF2B5EF4-FFF2-40B4-BE49-F238E27FC236}">
                <a16:creationId xmlns:a16="http://schemas.microsoft.com/office/drawing/2014/main" id="{6E2AB66A-3934-86DE-F38E-DD5BDEB9B0D7}"/>
              </a:ext>
            </a:extLst>
          </p:cNvPr>
          <p:cNvSpPr>
            <a:spLocks noGrp="1"/>
          </p:cNvSpPr>
          <p:nvPr>
            <p:ph idx="1"/>
          </p:nvPr>
        </p:nvSpPr>
        <p:spPr/>
        <p:txBody>
          <a:bodyPr/>
          <a:lstStyle/>
          <a:p>
            <a:r>
              <a:rPr lang="en-US" b="1" dirty="0"/>
              <a:t>Def. God always chooses the best goals and means to those goals.</a:t>
            </a:r>
          </a:p>
          <a:p>
            <a:r>
              <a:rPr lang="en-US" dirty="0"/>
              <a:t>God’s decisions about what He will do are always wise and will always bring about the best results through the best possible means.</a:t>
            </a:r>
          </a:p>
          <a:p>
            <a:r>
              <a:rPr lang="en-US" dirty="0"/>
              <a:t>He is called “the only wise God”. </a:t>
            </a:r>
            <a:r>
              <a:rPr lang="en-US" b="1" dirty="0"/>
              <a:t>Rom. 16:27</a:t>
            </a:r>
          </a:p>
          <a:p>
            <a:r>
              <a:rPr lang="en-US" dirty="0"/>
              <a:t>It is seen in the harmonious and intricate creation of God.</a:t>
            </a:r>
          </a:p>
          <a:p>
            <a:r>
              <a:rPr lang="en-US" dirty="0"/>
              <a:t>O the depths of the riches, wisdom and knowledge of God!  </a:t>
            </a:r>
            <a:r>
              <a:rPr lang="en-US" b="1" dirty="0"/>
              <a:t>Rom. 11:33</a:t>
            </a:r>
          </a:p>
          <a:p>
            <a:r>
              <a:rPr lang="en-US" dirty="0"/>
              <a:t>It is shown in our individual lives   </a:t>
            </a:r>
            <a:r>
              <a:rPr lang="en-US" b="1" dirty="0"/>
              <a:t>Rom. 8:28</a:t>
            </a:r>
          </a:p>
          <a:p>
            <a:r>
              <a:rPr lang="en-US" b="1" dirty="0"/>
              <a:t>App: </a:t>
            </a:r>
            <a:r>
              <a:rPr lang="en-US" dirty="0"/>
              <a:t>If we fear dishonoring or displeasing God, we fear His fatherly discipline which motivates us to want to follow His ways and commands.</a:t>
            </a:r>
            <a:endParaRPr lang="en-US" b="1" dirty="0"/>
          </a:p>
        </p:txBody>
      </p:sp>
    </p:spTree>
    <p:extLst>
      <p:ext uri="{BB962C8B-B14F-4D97-AF65-F5344CB8AC3E}">
        <p14:creationId xmlns:p14="http://schemas.microsoft.com/office/powerpoint/2010/main" val="4009345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73D57-EEF8-AFF1-85A9-54729681C8C8}"/>
              </a:ext>
            </a:extLst>
          </p:cNvPr>
          <p:cNvSpPr>
            <a:spLocks noGrp="1"/>
          </p:cNvSpPr>
          <p:nvPr>
            <p:ph type="title"/>
          </p:nvPr>
        </p:nvSpPr>
        <p:spPr/>
        <p:txBody>
          <a:bodyPr/>
          <a:lstStyle/>
          <a:p>
            <a:r>
              <a:rPr lang="en-US" dirty="0"/>
              <a:t>God’s Truthfulness and Faithfulness</a:t>
            </a:r>
          </a:p>
        </p:txBody>
      </p:sp>
      <p:sp>
        <p:nvSpPr>
          <p:cNvPr id="3" name="Content Placeholder 2">
            <a:extLst>
              <a:ext uri="{FF2B5EF4-FFF2-40B4-BE49-F238E27FC236}">
                <a16:creationId xmlns:a16="http://schemas.microsoft.com/office/drawing/2014/main" id="{83FA3BB9-99EF-825B-AC9D-EC5E0608834E}"/>
              </a:ext>
            </a:extLst>
          </p:cNvPr>
          <p:cNvSpPr>
            <a:spLocks noGrp="1"/>
          </p:cNvSpPr>
          <p:nvPr>
            <p:ph idx="1"/>
          </p:nvPr>
        </p:nvSpPr>
        <p:spPr/>
        <p:txBody>
          <a:bodyPr/>
          <a:lstStyle/>
          <a:p>
            <a:r>
              <a:rPr lang="en-US" b="1" dirty="0"/>
              <a:t>Def. God is the true God, and all His knowledge and words are both true and the final standard of truth.</a:t>
            </a:r>
          </a:p>
          <a:p>
            <a:r>
              <a:rPr lang="en-US" dirty="0"/>
              <a:t>He is a being who is infinitely perfect in power, wisdom, goodness, in lordship over time, space, </a:t>
            </a:r>
            <a:r>
              <a:rPr lang="en-US" dirty="0" err="1"/>
              <a:t>etc</a:t>
            </a:r>
            <a:r>
              <a:rPr lang="en-US" dirty="0"/>
              <a:t>….</a:t>
            </a:r>
          </a:p>
          <a:p>
            <a:r>
              <a:rPr lang="en-US" dirty="0"/>
              <a:t>He has implanted in our minds a reflection of His own idea of what true God must be, and this enables us to recognize Him as God.  </a:t>
            </a:r>
            <a:r>
              <a:rPr lang="en-US" b="1" dirty="0"/>
              <a:t>Romans 1</a:t>
            </a:r>
          </a:p>
          <a:p>
            <a:r>
              <a:rPr lang="en-US" dirty="0"/>
              <a:t>Since He is always correct, if we think the same thing God thinks about anything in the universe we are thinking truthfully about it.</a:t>
            </a:r>
          </a:p>
          <a:p>
            <a:r>
              <a:rPr lang="en-US" b="1" dirty="0"/>
              <a:t>App.</a:t>
            </a:r>
            <a:r>
              <a:rPr lang="en-US" dirty="0"/>
              <a:t> We can in part, imitate it by striving to have true knowledge about God and His world which is part of the process of becoming more like Him. </a:t>
            </a:r>
          </a:p>
        </p:txBody>
      </p:sp>
    </p:spTree>
    <p:extLst>
      <p:ext uri="{BB962C8B-B14F-4D97-AF65-F5344CB8AC3E}">
        <p14:creationId xmlns:p14="http://schemas.microsoft.com/office/powerpoint/2010/main" val="3834235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195</TotalTime>
  <Words>2420</Words>
  <Application>Microsoft Office PowerPoint</Application>
  <PresentationFormat>Widescreen</PresentationFormat>
  <Paragraphs>142</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Century Gothic</vt:lpstr>
      <vt:lpstr>Wingdings 3</vt:lpstr>
      <vt:lpstr>Ion Boardroom</vt:lpstr>
      <vt:lpstr>Romans Part 3</vt:lpstr>
      <vt:lpstr>The Attributes of God</vt:lpstr>
      <vt:lpstr>God’s Being/Spirituality</vt:lpstr>
      <vt:lpstr>God’s Being/Spirituality</vt:lpstr>
      <vt:lpstr>God’s Invisibility</vt:lpstr>
      <vt:lpstr>God’s Mental Attributes</vt:lpstr>
      <vt:lpstr>God’s Mental Attributes </vt:lpstr>
      <vt:lpstr>God’s Wisdom</vt:lpstr>
      <vt:lpstr>God’s Truthfulness and Faithfulness</vt:lpstr>
      <vt:lpstr>Applying God’s Truthfulness to our lives</vt:lpstr>
      <vt:lpstr>Moral Attributes         God’s Goodness</vt:lpstr>
      <vt:lpstr>God’s mercy, grace and patience</vt:lpstr>
      <vt:lpstr>God’s Love</vt:lpstr>
      <vt:lpstr>Application</vt:lpstr>
      <vt:lpstr>Mercy, Grace and Patience</vt:lpstr>
      <vt:lpstr>Application</vt:lpstr>
      <vt:lpstr>Holiness</vt:lpstr>
      <vt:lpstr>Peace (or Order)</vt:lpstr>
      <vt:lpstr>Righteousness/Justice</vt:lpstr>
      <vt:lpstr>Application</vt:lpstr>
      <vt:lpstr>Jealousy</vt:lpstr>
      <vt:lpstr>God’s Wrath</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45</cp:revision>
  <cp:lastPrinted>2025-04-02T10:22:41Z</cp:lastPrinted>
  <dcterms:created xsi:type="dcterms:W3CDTF">2025-04-01T17:54:40Z</dcterms:created>
  <dcterms:modified xsi:type="dcterms:W3CDTF">2025-04-02T10:23:32Z</dcterms:modified>
</cp:coreProperties>
</file>