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398" y="-46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87FA46FA-02D2-49DB-BB89-CD2D8D76444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B30CA132-B90F-42C9-A324-3FABC3A1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055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A46FA-02D2-49DB-BB89-CD2D8D76444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CA132-B90F-42C9-A324-3FABC3A1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393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A46FA-02D2-49DB-BB89-CD2D8D76444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CA132-B90F-42C9-A324-3FABC3A1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8438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A46FA-02D2-49DB-BB89-CD2D8D76444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CA132-B90F-42C9-A324-3FABC3A1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82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A46FA-02D2-49DB-BB89-CD2D8D76444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CA132-B90F-42C9-A324-3FABC3A1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169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A46FA-02D2-49DB-BB89-CD2D8D76444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CA132-B90F-42C9-A324-3FABC3A1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1057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A46FA-02D2-49DB-BB89-CD2D8D76444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CA132-B90F-42C9-A324-3FABC3A1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5287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87FA46FA-02D2-49DB-BB89-CD2D8D76444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CA132-B90F-42C9-A324-3FABC3A1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321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87FA46FA-02D2-49DB-BB89-CD2D8D76444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CA132-B90F-42C9-A324-3FABC3A1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886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A46FA-02D2-49DB-BB89-CD2D8D76444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CA132-B90F-42C9-A324-3FABC3A1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989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A46FA-02D2-49DB-BB89-CD2D8D76444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CA132-B90F-42C9-A324-3FABC3A1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22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A46FA-02D2-49DB-BB89-CD2D8D76444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CA132-B90F-42C9-A324-3FABC3A1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762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A46FA-02D2-49DB-BB89-CD2D8D76444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CA132-B90F-42C9-A324-3FABC3A1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981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A46FA-02D2-49DB-BB89-CD2D8D76444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CA132-B90F-42C9-A324-3FABC3A1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155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A46FA-02D2-49DB-BB89-CD2D8D76444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CA132-B90F-42C9-A324-3FABC3A1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854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A46FA-02D2-49DB-BB89-CD2D8D76444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CA132-B90F-42C9-A324-3FABC3A1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496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A46FA-02D2-49DB-BB89-CD2D8D76444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CA132-B90F-42C9-A324-3FABC3A1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226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7FA46FA-02D2-49DB-BB89-CD2D8D764445}" type="datetimeFigureOut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B30CA132-B90F-42C9-A324-3FABC3A1B5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80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667C2-A12B-D481-1139-E2DEE9D86A4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Romans Part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E5A142-78BC-BE54-5633-5AA8EF4CFB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Lesson 9</a:t>
            </a:r>
          </a:p>
        </p:txBody>
      </p:sp>
    </p:spTree>
    <p:extLst>
      <p:ext uri="{BB962C8B-B14F-4D97-AF65-F5344CB8AC3E}">
        <p14:creationId xmlns:p14="http://schemas.microsoft.com/office/powerpoint/2010/main" val="41734426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EFCEF-3580-D357-062D-5447778C2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Redemption Cross 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89890-214C-B234-2AB1-4B63CAE0A4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Eph. 1:13-14 </a:t>
            </a:r>
            <a:r>
              <a:rPr lang="en-US" dirty="0"/>
              <a:t>Holy Spirit is given as a promise that the believer’s body will be redeemed: he will get a new, redeemed body</a:t>
            </a:r>
          </a:p>
          <a:p>
            <a:r>
              <a:rPr lang="en-US" b="1" dirty="0"/>
              <a:t>I Cor. 6:19-20; 2 Cor. 5:1-4 </a:t>
            </a:r>
            <a:r>
              <a:rPr lang="en-US" dirty="0"/>
              <a:t>The bodies of the righteous are the temple of the Holy Spirit. While in this body we groan, but we WILL be given a new body because we are His possession.</a:t>
            </a:r>
          </a:p>
          <a:p>
            <a:r>
              <a:rPr lang="en-US" b="1" dirty="0"/>
              <a:t>I Cor. 15:42-49, 51-54 </a:t>
            </a:r>
            <a:r>
              <a:rPr lang="en-US" dirty="0"/>
              <a:t>Our perishable body will be raised imperishable; our corruptible body will be raised incorruptible. ALL of us will be changed.</a:t>
            </a:r>
          </a:p>
          <a:p>
            <a:r>
              <a:rPr lang="en-US" b="1" dirty="0"/>
              <a:t>I John 3:2-3 </a:t>
            </a:r>
            <a:r>
              <a:rPr lang="en-US" dirty="0"/>
              <a:t>When Jesus appears, we will be like Him! (2</a:t>
            </a:r>
            <a:r>
              <a:rPr lang="en-US" baseline="30000" dirty="0"/>
              <a:t>nd</a:t>
            </a:r>
            <a:r>
              <a:rPr lang="en-US" dirty="0"/>
              <a:t> Coming, after the Rapture)</a:t>
            </a:r>
          </a:p>
          <a:p>
            <a:r>
              <a:rPr lang="en-US" b="1" dirty="0"/>
              <a:t>Is. 11 &amp; 65; Hos. 2:18  </a:t>
            </a:r>
            <a:r>
              <a:rPr lang="en-US" dirty="0"/>
              <a:t>Creation will then have peace and harmony as in the beginning when God created the world.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74078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BA073-7975-CDA5-9A03-70AD76370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8:26-39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564D6-62E0-0EF1-A108-81BA1968F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10. The Spirit’s intercession helps me know the will of God    </a:t>
            </a:r>
            <a:r>
              <a:rPr lang="en-US" b="1" dirty="0"/>
              <a:t>vs. 26-27</a:t>
            </a:r>
          </a:p>
          <a:p>
            <a:r>
              <a:rPr lang="en-US" b="1" dirty="0"/>
              <a:t>“The Spirit groans so that we may be led into the will of God in spite of our suffering.” </a:t>
            </a:r>
            <a:r>
              <a:rPr lang="en-US" b="1" dirty="0" err="1"/>
              <a:t>Weirsbe</a:t>
            </a:r>
            <a:endParaRPr lang="en-US" b="1" dirty="0"/>
          </a:p>
          <a:p>
            <a:r>
              <a:rPr lang="en-US" dirty="0"/>
              <a:t>God the Father hears, answers and works all things together for the good of the </a:t>
            </a:r>
            <a:r>
              <a:rPr lang="en-US" b="1" dirty="0"/>
              <a:t>righteous. </a:t>
            </a:r>
            <a:r>
              <a:rPr lang="en-US" dirty="0"/>
              <a:t>This does NOT apply to the lost.</a:t>
            </a:r>
          </a:p>
          <a:p>
            <a:r>
              <a:rPr lang="en-US" dirty="0"/>
              <a:t>1. Those who love Him</a:t>
            </a:r>
          </a:p>
          <a:p>
            <a:r>
              <a:rPr lang="en-US" dirty="0"/>
              <a:t>2. Those who are “the” called according to His purpose</a:t>
            </a:r>
          </a:p>
          <a:p>
            <a:r>
              <a:rPr lang="en-US" dirty="0"/>
              <a:t>3. Those He foreknew, predestined to be conformed to His image</a:t>
            </a:r>
          </a:p>
          <a:p>
            <a:r>
              <a:rPr lang="en-US" dirty="0"/>
              <a:t>4. Those He justified, sanctified and glorified (our 3- part salvation)</a:t>
            </a:r>
          </a:p>
        </p:txBody>
      </p:sp>
    </p:spTree>
    <p:extLst>
      <p:ext uri="{BB962C8B-B14F-4D97-AF65-F5344CB8AC3E}">
        <p14:creationId xmlns:p14="http://schemas.microsoft.com/office/powerpoint/2010/main" val="2539931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6716D-6166-CC42-1EE0-8B02C8652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Paul’s Questions and Answers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1E6F81-198F-28C3-BCCB-893C3F430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“If God is for us who can be against us?”</a:t>
            </a:r>
          </a:p>
          <a:p>
            <a:r>
              <a:rPr lang="en-US" dirty="0"/>
              <a:t>The One who is able to work all things together, the One who freely gave us His Son and will freely give us all things……who can come against Him?</a:t>
            </a:r>
          </a:p>
          <a:p>
            <a:r>
              <a:rPr lang="en-US" b="1" dirty="0"/>
              <a:t>2. “Who will bring a charge against God’s elect?”</a:t>
            </a:r>
          </a:p>
          <a:p>
            <a:r>
              <a:rPr lang="en-US" dirty="0"/>
              <a:t>Not God. He justified and made us righteous. No condemnation.</a:t>
            </a:r>
          </a:p>
          <a:p>
            <a:r>
              <a:rPr lang="en-US" b="1" dirty="0"/>
              <a:t>3. “Who is the one who condemns?”</a:t>
            </a:r>
          </a:p>
          <a:p>
            <a:r>
              <a:rPr lang="en-US" dirty="0"/>
              <a:t>Not God. Not Jesus: He died and was raised, sits at the right hand of the throne of the Father and He is interceding for the believer.</a:t>
            </a:r>
          </a:p>
          <a:p>
            <a:r>
              <a:rPr lang="en-US" b="1" dirty="0"/>
              <a:t>4. “Who can separate us from the love of Christ?”  </a:t>
            </a:r>
            <a:r>
              <a:rPr lang="en-US" dirty="0"/>
              <a:t>Nothing. No one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183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91E1C-6589-59A9-63FA-102BBCDA6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Paul’s purpose in Romans 8:28-39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6E9D9-1C35-3E1C-6CC9-E6744EEB9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</a:t>
            </a:r>
            <a:r>
              <a:rPr lang="en-US" b="1" dirty="0"/>
              <a:t>remind</a:t>
            </a:r>
            <a:r>
              <a:rPr lang="en-US" dirty="0"/>
              <a:t> us of our future glory and take our eyes off of this present suffering.</a:t>
            </a:r>
          </a:p>
          <a:p>
            <a:r>
              <a:rPr lang="en-US" dirty="0"/>
              <a:t>To </a:t>
            </a:r>
            <a:r>
              <a:rPr lang="en-US" b="1" dirty="0"/>
              <a:t>remind</a:t>
            </a:r>
            <a:r>
              <a:rPr lang="en-US" dirty="0"/>
              <a:t> us that there will one day, be peace on this earth.</a:t>
            </a:r>
          </a:p>
          <a:p>
            <a:r>
              <a:rPr lang="en-US" dirty="0"/>
              <a:t>To </a:t>
            </a:r>
            <a:r>
              <a:rPr lang="en-US" b="1" dirty="0"/>
              <a:t>remind</a:t>
            </a:r>
            <a:r>
              <a:rPr lang="en-US" dirty="0"/>
              <a:t> us that our bodies will one day be redeemed: death is not the end.</a:t>
            </a:r>
          </a:p>
          <a:p>
            <a:r>
              <a:rPr lang="en-US" dirty="0"/>
              <a:t>To </a:t>
            </a:r>
            <a:r>
              <a:rPr lang="en-US" b="1" dirty="0"/>
              <a:t>remind </a:t>
            </a:r>
            <a:r>
              <a:rPr lang="en-US" dirty="0"/>
              <a:t>us that God is FOR us, not against us.</a:t>
            </a:r>
          </a:p>
          <a:p>
            <a:r>
              <a:rPr lang="en-US" dirty="0"/>
              <a:t>To </a:t>
            </a:r>
            <a:r>
              <a:rPr lang="en-US" b="1" dirty="0"/>
              <a:t>remind</a:t>
            </a:r>
            <a:r>
              <a:rPr lang="en-US" dirty="0"/>
              <a:t> us that there is NO condemnation for those in Christ Jesus.</a:t>
            </a:r>
          </a:p>
          <a:p>
            <a:r>
              <a:rPr lang="en-US" dirty="0"/>
              <a:t>Ultimately, to </a:t>
            </a:r>
            <a:r>
              <a:rPr lang="en-US" b="1" dirty="0"/>
              <a:t>remind</a:t>
            </a:r>
            <a:r>
              <a:rPr lang="en-US" dirty="0"/>
              <a:t> us that NOTHING can separate us from the love of God, in Christ Jesus our Lord, Savior, Risen and coming King.</a:t>
            </a:r>
          </a:p>
        </p:txBody>
      </p:sp>
    </p:spTree>
    <p:extLst>
      <p:ext uri="{BB962C8B-B14F-4D97-AF65-F5344CB8AC3E}">
        <p14:creationId xmlns:p14="http://schemas.microsoft.com/office/powerpoint/2010/main" val="489061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E89E0-528C-FD04-0252-040FDC457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1A2B7-326C-7D59-C899-65E431E3C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Romans Part 3 starts next week, April 3</a:t>
            </a:r>
            <a:r>
              <a:rPr lang="en-US" b="1" baseline="30000" dirty="0"/>
              <a:t>rd</a:t>
            </a:r>
            <a:r>
              <a:rPr lang="en-US" b="1" dirty="0"/>
              <a:t> </a:t>
            </a:r>
          </a:p>
          <a:p>
            <a:r>
              <a:rPr lang="en-US" b="1" dirty="0"/>
              <a:t>Books are $20</a:t>
            </a:r>
          </a:p>
          <a:p>
            <a:r>
              <a:rPr lang="en-US" b="1" dirty="0"/>
              <a:t>We end on May 22</a:t>
            </a:r>
            <a:r>
              <a:rPr lang="en-US" b="1" baseline="30000" dirty="0"/>
              <a:t>nd</a:t>
            </a:r>
            <a:r>
              <a:rPr lang="en-US" b="1" dirty="0"/>
              <a:t> and will not begin Part 4 until August 28</a:t>
            </a:r>
            <a:r>
              <a:rPr lang="en-US" b="1" baseline="30000" dirty="0"/>
              <a:t>th</a:t>
            </a:r>
            <a:r>
              <a:rPr lang="en-US" b="1" dirty="0"/>
              <a:t>.</a:t>
            </a:r>
          </a:p>
          <a:p>
            <a:r>
              <a:rPr lang="en-US" b="1" dirty="0"/>
              <a:t>I would like to have an “end of class” celebration/dinner for those who would like to participate.</a:t>
            </a:r>
          </a:p>
          <a:p>
            <a:r>
              <a:rPr lang="en-US" b="1" dirty="0"/>
              <a:t>Camryn and her husband own a restaurant and have invited us to come and enjoy their wonderful fare.  At YOUR expense of course.</a:t>
            </a:r>
          </a:p>
          <a:p>
            <a:r>
              <a:rPr lang="en-US" b="1" dirty="0"/>
              <a:t>Neveyah Sushi and Thai    100 S Eola Drive Suite 105 Orlando </a:t>
            </a:r>
          </a:p>
          <a:p>
            <a:r>
              <a:rPr lang="en-US" b="1" dirty="0"/>
              <a:t>We will try to get a date for that toward the end of Part 3.</a:t>
            </a:r>
            <a:br>
              <a:rPr lang="en-US" b="1" dirty="0"/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28873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9B2D9-3096-F545-EF75-1D9E2AD22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04CC9-F86E-0E5E-74B6-4A06609EA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Book Theme: The righteous shall live by faith</a:t>
            </a:r>
          </a:p>
          <a:p>
            <a:r>
              <a:rPr lang="en-US" b="1" dirty="0"/>
              <a:t>Rom. 1:1-17 </a:t>
            </a:r>
            <a:r>
              <a:rPr lang="en-US" dirty="0"/>
              <a:t>The power of the gospel for Jews and Greeks</a:t>
            </a:r>
          </a:p>
          <a:p>
            <a:r>
              <a:rPr lang="en-US" b="1" dirty="0"/>
              <a:t>Rom. 1:18-3:20  </a:t>
            </a:r>
            <a:r>
              <a:rPr lang="en-US" dirty="0"/>
              <a:t>None righteous. All have sinned</a:t>
            </a:r>
          </a:p>
          <a:p>
            <a:r>
              <a:rPr lang="en-US" b="1" dirty="0"/>
              <a:t>Rom. 3:21-5   </a:t>
            </a:r>
            <a:r>
              <a:rPr lang="en-US" dirty="0"/>
              <a:t>Justified, made righteous by faith, not the Law</a:t>
            </a:r>
          </a:p>
          <a:p>
            <a:r>
              <a:rPr lang="en-US" b="1" dirty="0"/>
              <a:t>Rom. 6-8  Believer</a:t>
            </a:r>
            <a:r>
              <a:rPr lang="en-US" dirty="0"/>
              <a:t> </a:t>
            </a:r>
            <a:r>
              <a:rPr lang="en-US" b="1" dirty="0"/>
              <a:t>is:</a:t>
            </a:r>
            <a:r>
              <a:rPr lang="en-US" dirty="0"/>
              <a:t> Dead to the Law but alive to Christ</a:t>
            </a:r>
          </a:p>
          <a:p>
            <a:r>
              <a:rPr lang="en-US" dirty="0"/>
              <a:t>Free from slavery to sin</a:t>
            </a:r>
          </a:p>
          <a:p>
            <a:r>
              <a:rPr lang="en-US" dirty="0"/>
              <a:t>Fulfills the requirements of the Law by the Spirit of life in Christ Jesus</a:t>
            </a:r>
          </a:p>
        </p:txBody>
      </p:sp>
    </p:spTree>
    <p:extLst>
      <p:ext uri="{BB962C8B-B14F-4D97-AF65-F5344CB8AC3E}">
        <p14:creationId xmlns:p14="http://schemas.microsoft.com/office/powerpoint/2010/main" val="1150899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CA661-898D-DFDB-0CA8-9002D5166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8:1-9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53067-94A7-77A8-22DD-AE1BA96266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“Romans 3:20 shows the “therefore” of condemnation; but Romans 8:1 gives the “therefore” of NO condemnation.”   </a:t>
            </a:r>
            <a:r>
              <a:rPr lang="en-US" b="1" dirty="0" err="1"/>
              <a:t>Weirsbe</a:t>
            </a:r>
            <a:endParaRPr lang="en-US" b="1" dirty="0"/>
          </a:p>
          <a:p>
            <a:r>
              <a:rPr lang="en-US" b="1" dirty="0"/>
              <a:t>The Spirit:</a:t>
            </a:r>
          </a:p>
          <a:p>
            <a:r>
              <a:rPr lang="en-US" dirty="0"/>
              <a:t>1. The Spirit of life in Christ Jesus sets believers free  </a:t>
            </a:r>
            <a:r>
              <a:rPr lang="en-US" b="1" dirty="0"/>
              <a:t>vs.2</a:t>
            </a:r>
          </a:p>
          <a:p>
            <a:r>
              <a:rPr lang="en-US" dirty="0"/>
              <a:t>2. The Spirit enables believers NOT to fulfill the desires of the flesh  </a:t>
            </a:r>
            <a:r>
              <a:rPr lang="en-US" b="1" dirty="0"/>
              <a:t>vs. 4</a:t>
            </a:r>
          </a:p>
          <a:p>
            <a:r>
              <a:rPr lang="en-US"/>
              <a:t>3. </a:t>
            </a:r>
            <a:r>
              <a:rPr lang="en-US" dirty="0"/>
              <a:t>The Spirit changes my mind   </a:t>
            </a:r>
            <a:r>
              <a:rPr lang="en-US" b="1" dirty="0"/>
              <a:t>vs. 5</a:t>
            </a:r>
          </a:p>
          <a:p>
            <a:r>
              <a:rPr lang="en-US" dirty="0"/>
              <a:t>4. The Spirit gives me life and peace    </a:t>
            </a:r>
            <a:r>
              <a:rPr lang="en-US" b="1" dirty="0"/>
              <a:t>vs. 6</a:t>
            </a:r>
          </a:p>
          <a:p>
            <a:r>
              <a:rPr lang="en-US" dirty="0"/>
              <a:t>5. The Spirit gives me “belonging”  by dwelling within   </a:t>
            </a:r>
            <a:r>
              <a:rPr lang="en-US" b="1" dirty="0"/>
              <a:t>vs. 9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433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23AF11-DA6E-4AD1-1393-A33DADA68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8:10-16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E30D4-623B-3FCE-4099-9F858C32F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6. The Spirit gives me eternal life with Christ   </a:t>
            </a:r>
            <a:r>
              <a:rPr lang="en-US" b="1" dirty="0"/>
              <a:t>vs. 11</a:t>
            </a:r>
          </a:p>
          <a:p>
            <a:r>
              <a:rPr lang="en-US" dirty="0"/>
              <a:t>7. The Spirit does the “putting to death”   </a:t>
            </a:r>
            <a:r>
              <a:rPr lang="en-US" b="1" dirty="0"/>
              <a:t>vs. 13    </a:t>
            </a:r>
            <a:r>
              <a:rPr lang="en-US" dirty="0"/>
              <a:t>NOT me in MY power</a:t>
            </a:r>
          </a:p>
          <a:p>
            <a:r>
              <a:rPr lang="en-US" dirty="0"/>
              <a:t>8. The Spirit leads me  </a:t>
            </a:r>
            <a:r>
              <a:rPr lang="en-US" b="1" dirty="0"/>
              <a:t>vs. 14</a:t>
            </a:r>
          </a:p>
          <a:p>
            <a:r>
              <a:rPr lang="en-US" dirty="0"/>
              <a:t>9. The Spirit affirms, validates, testifies that I belong to Abba    </a:t>
            </a:r>
            <a:r>
              <a:rPr lang="en-US" b="1" dirty="0"/>
              <a:t>vs. 16</a:t>
            </a:r>
          </a:p>
          <a:p>
            <a:r>
              <a:rPr lang="en-US" dirty="0"/>
              <a:t>Who does He “do this” testifying, affirming and validating to?</a:t>
            </a:r>
          </a:p>
          <a:p>
            <a:r>
              <a:rPr lang="en-US" dirty="0"/>
              <a:t>Who needs to be told they are children of God?</a:t>
            </a:r>
          </a:p>
          <a:p>
            <a:r>
              <a:rPr lang="en-US" dirty="0"/>
              <a:t>Do you ever doubt this truth?</a:t>
            </a:r>
          </a:p>
        </p:txBody>
      </p:sp>
    </p:spTree>
    <p:extLst>
      <p:ext uri="{BB962C8B-B14F-4D97-AF65-F5344CB8AC3E}">
        <p14:creationId xmlns:p14="http://schemas.microsoft.com/office/powerpoint/2010/main" val="4050271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1AD31-FA3F-1A04-FFA6-049346F12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8:17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3C87B6-051E-DFE0-DB03-0F1082215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children, we are also heirs AND fellow/joint heirs of Christ</a:t>
            </a:r>
          </a:p>
          <a:p>
            <a:r>
              <a:rPr lang="en-US" b="1" dirty="0"/>
              <a:t>Heir: </a:t>
            </a:r>
            <a:r>
              <a:rPr lang="en-US" b="1" dirty="0" err="1"/>
              <a:t>kleronomos</a:t>
            </a:r>
            <a:r>
              <a:rPr lang="en-US" b="1" dirty="0"/>
              <a:t> </a:t>
            </a:r>
            <a:r>
              <a:rPr lang="en-US" dirty="0"/>
              <a:t>– inheritor of God’s promises and eternal life through Christ. It is closely tied to one’s identity and future security. Implies a deep relationship. One who receives his allotted possession by right of sonship.</a:t>
            </a:r>
          </a:p>
          <a:p>
            <a:r>
              <a:rPr lang="en-US" b="1" dirty="0"/>
              <a:t>Fellow heir: </a:t>
            </a:r>
            <a:r>
              <a:rPr lang="en-US" b="1" dirty="0" err="1"/>
              <a:t>sugkleronomos</a:t>
            </a:r>
            <a:r>
              <a:rPr lang="en-US" b="1" dirty="0"/>
              <a:t> </a:t>
            </a:r>
            <a:r>
              <a:rPr lang="en-US" dirty="0"/>
              <a:t>– someone who </a:t>
            </a:r>
            <a:r>
              <a:rPr lang="en-US" b="1" dirty="0"/>
              <a:t>SHARES </a:t>
            </a:r>
            <a:r>
              <a:rPr lang="en-US" dirty="0"/>
              <a:t>in the inheritance with others. Used to describe believers who are co-heirs with Christ, sharing in the spiritual inheritance promised by God. One who obtains something assigned to himself </a:t>
            </a:r>
            <a:r>
              <a:rPr lang="en-US" b="1" dirty="0"/>
              <a:t>WITH</a:t>
            </a:r>
            <a:r>
              <a:rPr lang="en-US" dirty="0"/>
              <a:t> others.</a:t>
            </a:r>
          </a:p>
          <a:p>
            <a:r>
              <a:rPr lang="en-US" dirty="0"/>
              <a:t>The Spirit is my guarantee of this inheritance    </a:t>
            </a:r>
            <a:r>
              <a:rPr lang="en-US" b="1" dirty="0"/>
              <a:t>Eph. 1:13-14</a:t>
            </a:r>
          </a:p>
        </p:txBody>
      </p:sp>
    </p:spTree>
    <p:extLst>
      <p:ext uri="{BB962C8B-B14F-4D97-AF65-F5344CB8AC3E}">
        <p14:creationId xmlns:p14="http://schemas.microsoft.com/office/powerpoint/2010/main" val="1482947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50FC4-1548-31AA-2A1F-825A4D453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8:18-25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3A091-4C4B-191C-D911-382B1064C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Suffering: Present and future</a:t>
            </a:r>
          </a:p>
          <a:p>
            <a:r>
              <a:rPr lang="en-US" b="1" dirty="0"/>
              <a:t>Present suffering in the Believer:</a:t>
            </a:r>
          </a:p>
          <a:p>
            <a:r>
              <a:rPr lang="en-US" dirty="0"/>
              <a:t>Not worthy to be compared with future glorification.</a:t>
            </a:r>
          </a:p>
          <a:p>
            <a:r>
              <a:rPr lang="en-US" b="1" dirty="0"/>
              <a:t>Present suffering in Creation:</a:t>
            </a:r>
          </a:p>
          <a:p>
            <a:r>
              <a:rPr lang="en-US" dirty="0"/>
              <a:t>It’s an anxious longing, intense anticipation or earnest expectation often with an element of suspense or longing for a future event. “Like a looking around the corner in excitement.”</a:t>
            </a:r>
          </a:p>
          <a:p>
            <a:r>
              <a:rPr lang="en-US" dirty="0"/>
              <a:t>It was subjected to futility, groans, and suffers UNTIL the revealing of the sons of God. </a:t>
            </a:r>
          </a:p>
        </p:txBody>
      </p:sp>
    </p:spTree>
    <p:extLst>
      <p:ext uri="{BB962C8B-B14F-4D97-AF65-F5344CB8AC3E}">
        <p14:creationId xmlns:p14="http://schemas.microsoft.com/office/powerpoint/2010/main" val="2938924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379FC-AC3A-51DD-AA5C-CF99AC24E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Romans 8:18-25  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3C9B4A-EF24-A55F-B825-7E05C709B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Future:</a:t>
            </a:r>
          </a:p>
          <a:p>
            <a:r>
              <a:rPr lang="en-US" dirty="0"/>
              <a:t>Creation </a:t>
            </a:r>
            <a:r>
              <a:rPr lang="en-US" b="1" dirty="0"/>
              <a:t>will be </a:t>
            </a:r>
            <a:r>
              <a:rPr lang="en-US" dirty="0"/>
              <a:t>set free from its suffering and futility and corruption</a:t>
            </a:r>
          </a:p>
          <a:p>
            <a:r>
              <a:rPr lang="en-US" dirty="0"/>
              <a:t>Our adoption as sons will be complete with the redemption of our body</a:t>
            </a:r>
          </a:p>
          <a:p>
            <a:r>
              <a:rPr lang="en-US" dirty="0"/>
              <a:t>It is compared to childbirth: Why?</a:t>
            </a:r>
          </a:p>
          <a:p>
            <a:r>
              <a:rPr lang="en-US" dirty="0"/>
              <a:t>Pains begin slowly</a:t>
            </a:r>
          </a:p>
          <a:p>
            <a:r>
              <a:rPr lang="en-US" dirty="0"/>
              <a:t>Suffering ensues….but it ends!</a:t>
            </a:r>
          </a:p>
          <a:p>
            <a:r>
              <a:rPr lang="en-US" dirty="0"/>
              <a:t>That suffering produced something: a child…which changed you</a:t>
            </a:r>
          </a:p>
          <a:p>
            <a:r>
              <a:rPr lang="en-US" dirty="0"/>
              <a:t>Suffering should leave you forever changed, affecting every aspect of your life.   Physically, spiritually, mentally.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897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9F6FE-C50B-DB67-157A-21ADA3EB1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Pain and Suffering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B5F51-A6D0-531B-011E-624064FB8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Pain and Suffering:</a:t>
            </a:r>
          </a:p>
          <a:p>
            <a:r>
              <a:rPr lang="en-US" dirty="0"/>
              <a:t>Indicates there is something wrong</a:t>
            </a:r>
          </a:p>
          <a:p>
            <a:r>
              <a:rPr lang="en-US" dirty="0"/>
              <a:t>It DOES come to an end, but in many various ways and methods. For ex:</a:t>
            </a:r>
          </a:p>
          <a:p>
            <a:r>
              <a:rPr lang="en-US" dirty="0"/>
              <a:t>1. It runs its course and the wound heals</a:t>
            </a:r>
          </a:p>
          <a:p>
            <a:r>
              <a:rPr lang="en-US" dirty="0"/>
              <a:t>2. It is cut out or destroyed by different methods</a:t>
            </a:r>
          </a:p>
          <a:p>
            <a:r>
              <a:rPr lang="en-US" dirty="0"/>
              <a:t>3. The pain is not dealt with and is left to kill you</a:t>
            </a:r>
          </a:p>
          <a:p>
            <a:r>
              <a:rPr lang="en-US" dirty="0"/>
              <a:t>Pain, is </a:t>
            </a:r>
            <a:r>
              <a:rPr lang="en-US" b="1" dirty="0"/>
              <a:t>never</a:t>
            </a:r>
            <a:r>
              <a:rPr lang="en-US" dirty="0"/>
              <a:t>, without purpose and will one day, result in your glorification</a:t>
            </a:r>
          </a:p>
        </p:txBody>
      </p:sp>
    </p:spTree>
    <p:extLst>
      <p:ext uri="{BB962C8B-B14F-4D97-AF65-F5344CB8AC3E}">
        <p14:creationId xmlns:p14="http://schemas.microsoft.com/office/powerpoint/2010/main" val="3730940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078DD-223D-75DD-A55B-8678FB72E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Cross 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2C7E1-3B0C-70DF-993A-79BE04326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Creation was subjected to futility and corruption when man sinned</a:t>
            </a:r>
            <a:endParaRPr lang="en-US" dirty="0"/>
          </a:p>
          <a:p>
            <a:r>
              <a:rPr lang="en-US" dirty="0"/>
              <a:t>Man’s relationship to creation </a:t>
            </a:r>
            <a:r>
              <a:rPr lang="en-US" b="1" dirty="0"/>
              <a:t>BEFORE </a:t>
            </a:r>
            <a:r>
              <a:rPr lang="en-US" dirty="0"/>
              <a:t>he sinned:</a:t>
            </a:r>
          </a:p>
          <a:p>
            <a:r>
              <a:rPr lang="en-US" b="1" dirty="0"/>
              <a:t>Gen. 1:28-30  </a:t>
            </a:r>
            <a:r>
              <a:rPr lang="en-US" dirty="0"/>
              <a:t>God gave man food from the plants and trees, and he was told to fill the earth, subdue it and rule over it.</a:t>
            </a:r>
          </a:p>
          <a:p>
            <a:r>
              <a:rPr lang="en-US" dirty="0"/>
              <a:t>Man’s relationship to Creation </a:t>
            </a:r>
            <a:r>
              <a:rPr lang="en-US" b="1" dirty="0"/>
              <a:t>AFTER </a:t>
            </a:r>
            <a:r>
              <a:rPr lang="en-US" dirty="0"/>
              <a:t>he sinned:</a:t>
            </a:r>
          </a:p>
          <a:p>
            <a:r>
              <a:rPr lang="en-US" b="1" dirty="0"/>
              <a:t>Gen. 3:17-19  </a:t>
            </a:r>
            <a:r>
              <a:rPr lang="en-US" dirty="0"/>
              <a:t>Ground was cursed and his food would come by toil &amp; sweat</a:t>
            </a:r>
          </a:p>
          <a:p>
            <a:r>
              <a:rPr lang="en-US" b="1" dirty="0"/>
              <a:t>Gen. 9:1-7 </a:t>
            </a:r>
            <a:r>
              <a:rPr lang="en-US" dirty="0"/>
              <a:t>AFTER the flood, God told Noah the same thing He told Adam</a:t>
            </a:r>
          </a:p>
          <a:p>
            <a:r>
              <a:rPr lang="en-US" dirty="0"/>
              <a:t>Animals and birds lived in fear of man now as they became his food.</a:t>
            </a:r>
          </a:p>
          <a:p>
            <a:r>
              <a:rPr lang="en-US" b="1" dirty="0"/>
              <a:t>Lev. 17:11 </a:t>
            </a:r>
            <a:r>
              <a:rPr lang="en-US" dirty="0"/>
              <a:t>Man is NOT to eat the blood because the life lives there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684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129</TotalTime>
  <Words>1351</Words>
  <Application>Microsoft Office PowerPoint</Application>
  <PresentationFormat>Widescreen</PresentationFormat>
  <Paragraphs>102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Ion Boardroom</vt:lpstr>
      <vt:lpstr>Romans Part 2</vt:lpstr>
      <vt:lpstr>Review</vt:lpstr>
      <vt:lpstr>Romans 8:1-9</vt:lpstr>
      <vt:lpstr>Romans 8:10-16</vt:lpstr>
      <vt:lpstr>Romans 8:17</vt:lpstr>
      <vt:lpstr>Romans 8:18-25</vt:lpstr>
      <vt:lpstr>Romans 8:18-25   cont.</vt:lpstr>
      <vt:lpstr>Pain and Suffering</vt:lpstr>
      <vt:lpstr>Cross References</vt:lpstr>
      <vt:lpstr>Redemption Cross References</vt:lpstr>
      <vt:lpstr>Romans 8:26-39</vt:lpstr>
      <vt:lpstr>Paul’s Questions and Answers</vt:lpstr>
      <vt:lpstr>Paul’s purpose in Romans 8:28-39</vt:lpstr>
      <vt:lpstr>Class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Ron Goins</dc:creator>
  <cp:lastModifiedBy>Ron Goins</cp:lastModifiedBy>
  <cp:revision>40</cp:revision>
  <dcterms:created xsi:type="dcterms:W3CDTF">2025-03-25T12:00:50Z</dcterms:created>
  <dcterms:modified xsi:type="dcterms:W3CDTF">2025-03-25T14:10:13Z</dcterms:modified>
</cp:coreProperties>
</file>