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99" d="100"/>
          <a:sy n="99" d="100"/>
        </p:scale>
        <p:origin x="29" y="-6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2C0D3C3F-4E8D-4B4C-8E8D-DCA05C1280DF}" type="datetimeFigureOut">
              <a:rPr lang="en-US" smtClean="0"/>
              <a:t>3/12/2025</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17A2E461-0228-4180-8828-AE20F0BFDFA6}" type="slidenum">
              <a:rPr lang="en-US" smtClean="0"/>
              <a:t>‹#›</a:t>
            </a:fld>
            <a:endParaRPr lang="en-US"/>
          </a:p>
        </p:txBody>
      </p:sp>
    </p:spTree>
    <p:extLst>
      <p:ext uri="{BB962C8B-B14F-4D97-AF65-F5344CB8AC3E}">
        <p14:creationId xmlns:p14="http://schemas.microsoft.com/office/powerpoint/2010/main" val="2052131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0D3C3F-4E8D-4B4C-8E8D-DCA05C1280DF}" type="datetimeFigureOut">
              <a:rPr lang="en-US" smtClean="0"/>
              <a:t>3/12/2025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7A2E461-0228-4180-8828-AE20F0BFDFA6}" type="slidenum">
              <a:rPr lang="en-US" smtClean="0"/>
              <a:t>‹#›</a:t>
            </a:fld>
            <a:endParaRPr lang="en-US"/>
          </a:p>
        </p:txBody>
      </p:sp>
    </p:spTree>
    <p:extLst>
      <p:ext uri="{BB962C8B-B14F-4D97-AF65-F5344CB8AC3E}">
        <p14:creationId xmlns:p14="http://schemas.microsoft.com/office/powerpoint/2010/main" val="1311714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C0D3C3F-4E8D-4B4C-8E8D-DCA05C1280DF}" type="datetimeFigureOut">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7A2E461-0228-4180-8828-AE20F0BFDFA6}" type="slidenum">
              <a:rPr lang="en-US" smtClean="0"/>
              <a:t>‹#›</a:t>
            </a:fld>
            <a:endParaRPr lang="en-US"/>
          </a:p>
        </p:txBody>
      </p:sp>
    </p:spTree>
    <p:extLst>
      <p:ext uri="{BB962C8B-B14F-4D97-AF65-F5344CB8AC3E}">
        <p14:creationId xmlns:p14="http://schemas.microsoft.com/office/powerpoint/2010/main" val="4081680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C0D3C3F-4E8D-4B4C-8E8D-DCA05C1280DF}" type="datetimeFigureOut">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7A2E461-0228-4180-8828-AE20F0BFDFA6}" type="slidenum">
              <a:rPr lang="en-US" smtClean="0"/>
              <a:t>‹#›</a:t>
            </a:fld>
            <a:endParaRPr lang="en-US"/>
          </a:p>
        </p:txBody>
      </p:sp>
    </p:spTree>
    <p:extLst>
      <p:ext uri="{BB962C8B-B14F-4D97-AF65-F5344CB8AC3E}">
        <p14:creationId xmlns:p14="http://schemas.microsoft.com/office/powerpoint/2010/main" val="2629584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0D3C3F-4E8D-4B4C-8E8D-DCA05C1280DF}" type="datetimeFigureOut">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7A2E461-0228-4180-8828-AE20F0BFDFA6}" type="slidenum">
              <a:rPr lang="en-US" smtClean="0"/>
              <a:t>‹#›</a:t>
            </a:fld>
            <a:endParaRPr lang="en-US"/>
          </a:p>
        </p:txBody>
      </p:sp>
    </p:spTree>
    <p:extLst>
      <p:ext uri="{BB962C8B-B14F-4D97-AF65-F5344CB8AC3E}">
        <p14:creationId xmlns:p14="http://schemas.microsoft.com/office/powerpoint/2010/main" val="562463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C0D3C3F-4E8D-4B4C-8E8D-DCA05C1280DF}" type="datetimeFigureOut">
              <a:rPr lang="en-US" smtClean="0"/>
              <a:t>3/12/2025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A2E461-0228-4180-8828-AE20F0BFDFA6}" type="slidenum">
              <a:rPr lang="en-US" smtClean="0"/>
              <a:t>‹#›</a:t>
            </a:fld>
            <a:endParaRPr lang="en-US"/>
          </a:p>
        </p:txBody>
      </p:sp>
    </p:spTree>
    <p:extLst>
      <p:ext uri="{BB962C8B-B14F-4D97-AF65-F5344CB8AC3E}">
        <p14:creationId xmlns:p14="http://schemas.microsoft.com/office/powerpoint/2010/main" val="1244963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C0D3C3F-4E8D-4B4C-8E8D-DCA05C1280DF}" type="datetimeFigureOut">
              <a:rPr lang="en-US" smtClean="0"/>
              <a:t>3/12/2025</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17A2E461-0228-4180-8828-AE20F0BFDFA6}" type="slidenum">
              <a:rPr lang="en-US" smtClean="0"/>
              <a:t>‹#›</a:t>
            </a:fld>
            <a:endParaRPr lang="en-US"/>
          </a:p>
        </p:txBody>
      </p:sp>
    </p:spTree>
    <p:extLst>
      <p:ext uri="{BB962C8B-B14F-4D97-AF65-F5344CB8AC3E}">
        <p14:creationId xmlns:p14="http://schemas.microsoft.com/office/powerpoint/2010/main" val="197415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2C0D3C3F-4E8D-4B4C-8E8D-DCA05C1280DF}" type="datetimeFigureOut">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A2E461-0228-4180-8828-AE20F0BFDFA6}" type="slidenum">
              <a:rPr lang="en-US" smtClean="0"/>
              <a:t>‹#›</a:t>
            </a:fld>
            <a:endParaRPr lang="en-US"/>
          </a:p>
        </p:txBody>
      </p:sp>
    </p:spTree>
    <p:extLst>
      <p:ext uri="{BB962C8B-B14F-4D97-AF65-F5344CB8AC3E}">
        <p14:creationId xmlns:p14="http://schemas.microsoft.com/office/powerpoint/2010/main" val="579637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2C0D3C3F-4E8D-4B4C-8E8D-DCA05C1280DF}" type="datetimeFigureOut">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7A2E461-0228-4180-8828-AE20F0BFDFA6}" type="slidenum">
              <a:rPr lang="en-US" smtClean="0"/>
              <a:t>‹#›</a:t>
            </a:fld>
            <a:endParaRPr lang="en-US"/>
          </a:p>
        </p:txBody>
      </p:sp>
    </p:spTree>
    <p:extLst>
      <p:ext uri="{BB962C8B-B14F-4D97-AF65-F5344CB8AC3E}">
        <p14:creationId xmlns:p14="http://schemas.microsoft.com/office/powerpoint/2010/main" val="564740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0D3C3F-4E8D-4B4C-8E8D-DCA05C1280DF}" type="datetimeFigureOut">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A2E461-0228-4180-8828-AE20F0BFDFA6}" type="slidenum">
              <a:rPr lang="en-US" smtClean="0"/>
              <a:t>‹#›</a:t>
            </a:fld>
            <a:endParaRPr lang="en-US"/>
          </a:p>
        </p:txBody>
      </p:sp>
    </p:spTree>
    <p:extLst>
      <p:ext uri="{BB962C8B-B14F-4D97-AF65-F5344CB8AC3E}">
        <p14:creationId xmlns:p14="http://schemas.microsoft.com/office/powerpoint/2010/main" val="2919777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0D3C3F-4E8D-4B4C-8E8D-DCA05C1280DF}" type="datetimeFigureOut">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7A2E461-0228-4180-8828-AE20F0BFDFA6}" type="slidenum">
              <a:rPr lang="en-US" smtClean="0"/>
              <a:t>‹#›</a:t>
            </a:fld>
            <a:endParaRPr lang="en-US"/>
          </a:p>
        </p:txBody>
      </p:sp>
    </p:spTree>
    <p:extLst>
      <p:ext uri="{BB962C8B-B14F-4D97-AF65-F5344CB8AC3E}">
        <p14:creationId xmlns:p14="http://schemas.microsoft.com/office/powerpoint/2010/main" val="4105335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0D3C3F-4E8D-4B4C-8E8D-DCA05C1280DF}" type="datetimeFigureOut">
              <a:rPr lang="en-US" smtClean="0"/>
              <a:t>3/12/2025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A2E461-0228-4180-8828-AE20F0BFDFA6}" type="slidenum">
              <a:rPr lang="en-US" smtClean="0"/>
              <a:t>‹#›</a:t>
            </a:fld>
            <a:endParaRPr lang="en-US"/>
          </a:p>
        </p:txBody>
      </p:sp>
    </p:spTree>
    <p:extLst>
      <p:ext uri="{BB962C8B-B14F-4D97-AF65-F5344CB8AC3E}">
        <p14:creationId xmlns:p14="http://schemas.microsoft.com/office/powerpoint/2010/main" val="1492769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0D3C3F-4E8D-4B4C-8E8D-DCA05C1280DF}" type="datetimeFigureOut">
              <a:rPr lang="en-US" smtClean="0"/>
              <a:t>3/12/2025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A2E461-0228-4180-8828-AE20F0BFDFA6}" type="slidenum">
              <a:rPr lang="en-US" smtClean="0"/>
              <a:t>‹#›</a:t>
            </a:fld>
            <a:endParaRPr lang="en-US"/>
          </a:p>
        </p:txBody>
      </p:sp>
    </p:spTree>
    <p:extLst>
      <p:ext uri="{BB962C8B-B14F-4D97-AF65-F5344CB8AC3E}">
        <p14:creationId xmlns:p14="http://schemas.microsoft.com/office/powerpoint/2010/main" val="2994989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0D3C3F-4E8D-4B4C-8E8D-DCA05C1280DF}" type="datetimeFigureOut">
              <a:rPr lang="en-US" smtClean="0"/>
              <a:t>3/12/2025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A2E461-0228-4180-8828-AE20F0BFDFA6}" type="slidenum">
              <a:rPr lang="en-US" smtClean="0"/>
              <a:t>‹#›</a:t>
            </a:fld>
            <a:endParaRPr lang="en-US"/>
          </a:p>
        </p:txBody>
      </p:sp>
    </p:spTree>
    <p:extLst>
      <p:ext uri="{BB962C8B-B14F-4D97-AF65-F5344CB8AC3E}">
        <p14:creationId xmlns:p14="http://schemas.microsoft.com/office/powerpoint/2010/main" val="2414096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0D3C3F-4E8D-4B4C-8E8D-DCA05C1280DF}" type="datetimeFigureOut">
              <a:rPr lang="en-US" smtClean="0"/>
              <a:t>3/12/2025</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17A2E461-0228-4180-8828-AE20F0BFDFA6}" type="slidenum">
              <a:rPr lang="en-US" smtClean="0"/>
              <a:t>‹#›</a:t>
            </a:fld>
            <a:endParaRPr lang="en-US"/>
          </a:p>
        </p:txBody>
      </p:sp>
    </p:spTree>
    <p:extLst>
      <p:ext uri="{BB962C8B-B14F-4D97-AF65-F5344CB8AC3E}">
        <p14:creationId xmlns:p14="http://schemas.microsoft.com/office/powerpoint/2010/main" val="1028035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0D3C3F-4E8D-4B4C-8E8D-DCA05C1280DF}" type="datetimeFigureOut">
              <a:rPr lang="en-US" smtClean="0"/>
              <a:t>3/12/2025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7A2E461-0228-4180-8828-AE20F0BFDFA6}" type="slidenum">
              <a:rPr lang="en-US" smtClean="0"/>
              <a:t>‹#›</a:t>
            </a:fld>
            <a:endParaRPr lang="en-US"/>
          </a:p>
        </p:txBody>
      </p:sp>
    </p:spTree>
    <p:extLst>
      <p:ext uri="{BB962C8B-B14F-4D97-AF65-F5344CB8AC3E}">
        <p14:creationId xmlns:p14="http://schemas.microsoft.com/office/powerpoint/2010/main" val="2479640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0D3C3F-4E8D-4B4C-8E8D-DCA05C1280DF}" type="datetimeFigureOut">
              <a:rPr lang="en-US" smtClean="0"/>
              <a:t>3/12/2025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7A2E461-0228-4180-8828-AE20F0BFDFA6}" type="slidenum">
              <a:rPr lang="en-US" smtClean="0"/>
              <a:t>‹#›</a:t>
            </a:fld>
            <a:endParaRPr lang="en-US"/>
          </a:p>
        </p:txBody>
      </p:sp>
    </p:spTree>
    <p:extLst>
      <p:ext uri="{BB962C8B-B14F-4D97-AF65-F5344CB8AC3E}">
        <p14:creationId xmlns:p14="http://schemas.microsoft.com/office/powerpoint/2010/main" val="1434706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C0D3C3F-4E8D-4B4C-8E8D-DCA05C1280DF}" type="datetimeFigureOut">
              <a:rPr lang="en-US" smtClean="0"/>
              <a:t>3/12/2025</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17A2E461-0228-4180-8828-AE20F0BFDFA6}" type="slidenum">
              <a:rPr lang="en-US" smtClean="0"/>
              <a:t>‹#›</a:t>
            </a:fld>
            <a:endParaRPr lang="en-US"/>
          </a:p>
        </p:txBody>
      </p:sp>
    </p:spTree>
    <p:extLst>
      <p:ext uri="{BB962C8B-B14F-4D97-AF65-F5344CB8AC3E}">
        <p14:creationId xmlns:p14="http://schemas.microsoft.com/office/powerpoint/2010/main" val="38638072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A369D-81A4-15AC-4B42-74E6DA502D07}"/>
              </a:ext>
            </a:extLst>
          </p:cNvPr>
          <p:cNvSpPr>
            <a:spLocks noGrp="1"/>
          </p:cNvSpPr>
          <p:nvPr>
            <p:ph type="ctrTitle"/>
          </p:nvPr>
        </p:nvSpPr>
        <p:spPr/>
        <p:txBody>
          <a:bodyPr/>
          <a:lstStyle/>
          <a:p>
            <a:r>
              <a:rPr lang="en-US" dirty="0"/>
              <a:t>Romans Part 2</a:t>
            </a:r>
          </a:p>
        </p:txBody>
      </p:sp>
      <p:sp>
        <p:nvSpPr>
          <p:cNvPr id="3" name="Subtitle 2">
            <a:extLst>
              <a:ext uri="{FF2B5EF4-FFF2-40B4-BE49-F238E27FC236}">
                <a16:creationId xmlns:a16="http://schemas.microsoft.com/office/drawing/2014/main" id="{0A28E0B8-0D17-9089-A380-D7B429F78483}"/>
              </a:ext>
            </a:extLst>
          </p:cNvPr>
          <p:cNvSpPr>
            <a:spLocks noGrp="1"/>
          </p:cNvSpPr>
          <p:nvPr>
            <p:ph type="subTitle" idx="1"/>
          </p:nvPr>
        </p:nvSpPr>
        <p:spPr/>
        <p:txBody>
          <a:bodyPr/>
          <a:lstStyle/>
          <a:p>
            <a:r>
              <a:rPr lang="en-US" dirty="0"/>
              <a:t>Lesson 8</a:t>
            </a:r>
          </a:p>
        </p:txBody>
      </p:sp>
    </p:spTree>
    <p:extLst>
      <p:ext uri="{BB962C8B-B14F-4D97-AF65-F5344CB8AC3E}">
        <p14:creationId xmlns:p14="http://schemas.microsoft.com/office/powerpoint/2010/main" val="3576663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9CFAC-F55A-4FB8-65E8-D5912317C47C}"/>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5F14C699-DCD4-CBF3-FDA7-E1C71354F7ED}"/>
              </a:ext>
            </a:extLst>
          </p:cNvPr>
          <p:cNvSpPr>
            <a:spLocks noGrp="1"/>
          </p:cNvSpPr>
          <p:nvPr>
            <p:ph idx="1"/>
          </p:nvPr>
        </p:nvSpPr>
        <p:spPr/>
        <p:txBody>
          <a:bodyPr>
            <a:normAutofit lnSpcReduction="10000"/>
          </a:bodyPr>
          <a:lstStyle/>
          <a:p>
            <a:r>
              <a:rPr lang="en-US" b="1" dirty="0"/>
              <a:t>Romans 6  </a:t>
            </a:r>
            <a:r>
              <a:rPr lang="en-US" dirty="0"/>
              <a:t>Believers, the righteous, died to sin. They are freed from slavery to sin and become slaves to God and righteousness.  Sanctification</a:t>
            </a:r>
          </a:p>
          <a:p>
            <a:r>
              <a:rPr lang="en-US" b="1" dirty="0"/>
              <a:t>Theme: </a:t>
            </a:r>
            <a:r>
              <a:rPr lang="en-US" dirty="0"/>
              <a:t>Dead to Sin; Alive to God</a:t>
            </a:r>
            <a:endParaRPr lang="en-US" b="1" dirty="0"/>
          </a:p>
          <a:p>
            <a:r>
              <a:rPr lang="en-US" b="1" dirty="0"/>
              <a:t>Romans 7</a:t>
            </a:r>
            <a:r>
              <a:rPr lang="en-US" dirty="0"/>
              <a:t>  The righteous, or believers, are dead to the Law. They are freed from the Law and serve God in newness of Spirit.</a:t>
            </a:r>
          </a:p>
          <a:p>
            <a:r>
              <a:rPr lang="en-US" b="1" dirty="0"/>
              <a:t>Theme: </a:t>
            </a:r>
            <a:r>
              <a:rPr lang="en-US" dirty="0"/>
              <a:t>The Law and the Believer’s relationship to it</a:t>
            </a:r>
          </a:p>
          <a:p>
            <a:r>
              <a:rPr lang="en-US" b="1" dirty="0"/>
              <a:t>Romans 8</a:t>
            </a:r>
            <a:r>
              <a:rPr lang="en-US" dirty="0"/>
              <a:t>  Believers are set free by the Spirit of life in Christ Jesus.</a:t>
            </a:r>
          </a:p>
          <a:p>
            <a:r>
              <a:rPr lang="en-US" dirty="0"/>
              <a:t>The Spirit of God, of Christ Jesus, indwells all of His children, therefore, the requirements of the Law are fulfilled.</a:t>
            </a:r>
          </a:p>
          <a:p>
            <a:r>
              <a:rPr lang="en-US" b="1" dirty="0"/>
              <a:t>Theme:</a:t>
            </a:r>
            <a:r>
              <a:rPr lang="en-US" dirty="0"/>
              <a:t> Spirit of life in Christ Jesus has set me free from law of sin and death</a:t>
            </a:r>
          </a:p>
        </p:txBody>
      </p:sp>
    </p:spTree>
    <p:extLst>
      <p:ext uri="{BB962C8B-B14F-4D97-AF65-F5344CB8AC3E}">
        <p14:creationId xmlns:p14="http://schemas.microsoft.com/office/powerpoint/2010/main" val="159917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19E6D-CE08-82B6-DE05-AABCB3117B53}"/>
              </a:ext>
            </a:extLst>
          </p:cNvPr>
          <p:cNvSpPr>
            <a:spLocks noGrp="1"/>
          </p:cNvSpPr>
          <p:nvPr>
            <p:ph type="title"/>
          </p:nvPr>
        </p:nvSpPr>
        <p:spPr/>
        <p:txBody>
          <a:bodyPr/>
          <a:lstStyle/>
          <a:p>
            <a:r>
              <a:rPr lang="en-US" dirty="0"/>
              <a:t>Romans 8</a:t>
            </a:r>
          </a:p>
        </p:txBody>
      </p:sp>
      <p:sp>
        <p:nvSpPr>
          <p:cNvPr id="3" name="Content Placeholder 2">
            <a:extLst>
              <a:ext uri="{FF2B5EF4-FFF2-40B4-BE49-F238E27FC236}">
                <a16:creationId xmlns:a16="http://schemas.microsoft.com/office/drawing/2014/main" id="{F488DF82-13AB-9E9D-4952-3A541218D2A0}"/>
              </a:ext>
            </a:extLst>
          </p:cNvPr>
          <p:cNvSpPr>
            <a:spLocks noGrp="1"/>
          </p:cNvSpPr>
          <p:nvPr>
            <p:ph idx="1"/>
          </p:nvPr>
        </p:nvSpPr>
        <p:spPr/>
        <p:txBody>
          <a:bodyPr/>
          <a:lstStyle/>
          <a:p>
            <a:r>
              <a:rPr lang="en-US" b="1" dirty="0"/>
              <a:t>Those in Adam:</a:t>
            </a:r>
          </a:p>
          <a:p>
            <a:r>
              <a:rPr lang="en-US" dirty="0"/>
              <a:t>Walk/live according to the flesh and set their minds on the things of the flesh which brings death</a:t>
            </a:r>
          </a:p>
          <a:p>
            <a:r>
              <a:rPr lang="en-US" dirty="0"/>
              <a:t>Hostile toward God</a:t>
            </a:r>
          </a:p>
          <a:p>
            <a:r>
              <a:rPr lang="en-US" dirty="0"/>
              <a:t>Not subject to God’s law, not even able to subject themselves to it</a:t>
            </a:r>
          </a:p>
          <a:p>
            <a:r>
              <a:rPr lang="en-US" dirty="0"/>
              <a:t>Cannot please God</a:t>
            </a:r>
          </a:p>
          <a:p>
            <a:r>
              <a:rPr lang="en-US" dirty="0"/>
              <a:t>Must die</a:t>
            </a:r>
          </a:p>
          <a:p>
            <a:r>
              <a:rPr lang="en-US" dirty="0"/>
              <a:t>They are still under the dominion of the flesh, sin and death</a:t>
            </a:r>
          </a:p>
        </p:txBody>
      </p:sp>
    </p:spTree>
    <p:extLst>
      <p:ext uri="{BB962C8B-B14F-4D97-AF65-F5344CB8AC3E}">
        <p14:creationId xmlns:p14="http://schemas.microsoft.com/office/powerpoint/2010/main" val="1696235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7B655-B7C6-D86E-1345-9770D806BA63}"/>
              </a:ext>
            </a:extLst>
          </p:cNvPr>
          <p:cNvSpPr>
            <a:spLocks noGrp="1"/>
          </p:cNvSpPr>
          <p:nvPr>
            <p:ph type="title"/>
          </p:nvPr>
        </p:nvSpPr>
        <p:spPr/>
        <p:txBody>
          <a:bodyPr/>
          <a:lstStyle/>
          <a:p>
            <a:r>
              <a:rPr lang="en-US" dirty="0"/>
              <a:t>Romans 8</a:t>
            </a:r>
          </a:p>
        </p:txBody>
      </p:sp>
      <p:sp>
        <p:nvSpPr>
          <p:cNvPr id="3" name="Content Placeholder 2">
            <a:extLst>
              <a:ext uri="{FF2B5EF4-FFF2-40B4-BE49-F238E27FC236}">
                <a16:creationId xmlns:a16="http://schemas.microsoft.com/office/drawing/2014/main" id="{7F978A7C-78C7-F662-09D5-AC223340CB05}"/>
              </a:ext>
            </a:extLst>
          </p:cNvPr>
          <p:cNvSpPr>
            <a:spLocks noGrp="1"/>
          </p:cNvSpPr>
          <p:nvPr>
            <p:ph idx="1"/>
          </p:nvPr>
        </p:nvSpPr>
        <p:spPr/>
        <p:txBody>
          <a:bodyPr>
            <a:normAutofit lnSpcReduction="10000"/>
          </a:bodyPr>
          <a:lstStyle/>
          <a:p>
            <a:r>
              <a:rPr lang="en-US" b="1" dirty="0"/>
              <a:t>Those in Christ:</a:t>
            </a:r>
          </a:p>
          <a:p>
            <a:r>
              <a:rPr lang="en-US" dirty="0"/>
              <a:t>No condemnation</a:t>
            </a:r>
          </a:p>
          <a:p>
            <a:r>
              <a:rPr lang="en-US" dirty="0"/>
              <a:t>Set free from law of sin and death by the Spirit</a:t>
            </a:r>
          </a:p>
          <a:p>
            <a:r>
              <a:rPr lang="en-US" dirty="0"/>
              <a:t>Fulfill the Law’s requirement because the Spirit indwells them</a:t>
            </a:r>
          </a:p>
          <a:p>
            <a:r>
              <a:rPr lang="en-US" dirty="0"/>
              <a:t>Live according to the Spirit</a:t>
            </a:r>
          </a:p>
          <a:p>
            <a:r>
              <a:rPr lang="en-US" dirty="0"/>
              <a:t>Righteous</a:t>
            </a:r>
          </a:p>
          <a:p>
            <a:r>
              <a:rPr lang="en-US" dirty="0"/>
              <a:t>They put to death the deeds of the body </a:t>
            </a:r>
            <a:r>
              <a:rPr lang="en-US" b="1" dirty="0"/>
              <a:t>by</a:t>
            </a:r>
            <a:r>
              <a:rPr lang="en-US" dirty="0"/>
              <a:t> being led by the Spirit of God</a:t>
            </a:r>
          </a:p>
          <a:p>
            <a:r>
              <a:rPr lang="en-US" dirty="0"/>
              <a:t>Called sons of God, heirs and adopted</a:t>
            </a:r>
          </a:p>
          <a:p>
            <a:r>
              <a:rPr lang="en-US" dirty="0"/>
              <a:t>Will suffer with Christ and be glorified</a:t>
            </a:r>
          </a:p>
        </p:txBody>
      </p:sp>
    </p:spTree>
    <p:extLst>
      <p:ext uri="{BB962C8B-B14F-4D97-AF65-F5344CB8AC3E}">
        <p14:creationId xmlns:p14="http://schemas.microsoft.com/office/powerpoint/2010/main" val="197428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09C26-7050-2F01-C411-92C890129C5D}"/>
              </a:ext>
            </a:extLst>
          </p:cNvPr>
          <p:cNvSpPr>
            <a:spLocks noGrp="1"/>
          </p:cNvSpPr>
          <p:nvPr>
            <p:ph type="title"/>
          </p:nvPr>
        </p:nvSpPr>
        <p:spPr/>
        <p:txBody>
          <a:bodyPr/>
          <a:lstStyle/>
          <a:p>
            <a:r>
              <a:rPr lang="en-US" dirty="0"/>
              <a:t>Interpretation Questions</a:t>
            </a:r>
          </a:p>
        </p:txBody>
      </p:sp>
      <p:sp>
        <p:nvSpPr>
          <p:cNvPr id="3" name="Content Placeholder 2">
            <a:extLst>
              <a:ext uri="{FF2B5EF4-FFF2-40B4-BE49-F238E27FC236}">
                <a16:creationId xmlns:a16="http://schemas.microsoft.com/office/drawing/2014/main" id="{7EEF496D-A99E-FA0A-94BC-B96FEF26FF1B}"/>
              </a:ext>
            </a:extLst>
          </p:cNvPr>
          <p:cNvSpPr>
            <a:spLocks noGrp="1"/>
          </p:cNvSpPr>
          <p:nvPr>
            <p:ph idx="1"/>
          </p:nvPr>
        </p:nvSpPr>
        <p:spPr/>
        <p:txBody>
          <a:bodyPr/>
          <a:lstStyle/>
          <a:p>
            <a:r>
              <a:rPr lang="en-US" dirty="0"/>
              <a:t>Can those </a:t>
            </a:r>
            <a:r>
              <a:rPr lang="en-US" b="1" dirty="0"/>
              <a:t>in Christ </a:t>
            </a:r>
            <a:r>
              <a:rPr lang="en-US" dirty="0"/>
              <a:t>have a lifestyle of sin?</a:t>
            </a:r>
          </a:p>
          <a:p>
            <a:r>
              <a:rPr lang="en-US" dirty="0"/>
              <a:t>Can those </a:t>
            </a:r>
            <a:r>
              <a:rPr lang="en-US" b="1" dirty="0"/>
              <a:t>in Christ </a:t>
            </a:r>
            <a:r>
              <a:rPr lang="en-US" dirty="0"/>
              <a:t>be in bondage to sin?</a:t>
            </a:r>
          </a:p>
          <a:p>
            <a:r>
              <a:rPr lang="en-US" dirty="0"/>
              <a:t>Can those </a:t>
            </a:r>
            <a:r>
              <a:rPr lang="en-US" b="1" dirty="0"/>
              <a:t>in Christ </a:t>
            </a:r>
            <a:r>
              <a:rPr lang="en-US" dirty="0"/>
              <a:t>endure suffering?</a:t>
            </a:r>
          </a:p>
          <a:p>
            <a:r>
              <a:rPr lang="en-US" dirty="0"/>
              <a:t>What is Paul’s purpose in this chapter?</a:t>
            </a:r>
          </a:p>
          <a:p>
            <a:r>
              <a:rPr lang="en-US" dirty="0"/>
              <a:t>Why do people not address their spiritual life; not seem concerned about it or where they will spend eternity?</a:t>
            </a:r>
          </a:p>
          <a:p>
            <a:r>
              <a:rPr lang="en-US" dirty="0"/>
              <a:t>Can people “try” Jesus and walk away? Do I have people in my life like that?</a:t>
            </a:r>
          </a:p>
          <a:p>
            <a:r>
              <a:rPr lang="en-US" dirty="0"/>
              <a:t>What kind of faith is that? Saving? Fire insurance? Obedience of faith?</a:t>
            </a:r>
          </a:p>
        </p:txBody>
      </p:sp>
    </p:spTree>
    <p:extLst>
      <p:ext uri="{BB962C8B-B14F-4D97-AF65-F5344CB8AC3E}">
        <p14:creationId xmlns:p14="http://schemas.microsoft.com/office/powerpoint/2010/main" val="359983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C65B4-0F8C-658C-5626-BAF03F7FA488}"/>
              </a:ext>
            </a:extLst>
          </p:cNvPr>
          <p:cNvSpPr>
            <a:spLocks noGrp="1"/>
          </p:cNvSpPr>
          <p:nvPr>
            <p:ph type="title"/>
          </p:nvPr>
        </p:nvSpPr>
        <p:spPr/>
        <p:txBody>
          <a:bodyPr/>
          <a:lstStyle/>
          <a:p>
            <a:r>
              <a:rPr lang="en-US" dirty="0"/>
              <a:t>At A Glance Chart</a:t>
            </a:r>
          </a:p>
        </p:txBody>
      </p:sp>
      <p:pic>
        <p:nvPicPr>
          <p:cNvPr id="5" name="Content Placeholder 4" descr="A white paper with writing on it&#10;&#10;AI-generated content may be incorrect.">
            <a:extLst>
              <a:ext uri="{FF2B5EF4-FFF2-40B4-BE49-F238E27FC236}">
                <a16:creationId xmlns:a16="http://schemas.microsoft.com/office/drawing/2014/main" id="{AE6B8400-2C85-89CC-DDCB-5B682F094A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1627" y="2320413"/>
            <a:ext cx="3784504" cy="4395019"/>
          </a:xfrm>
        </p:spPr>
      </p:pic>
    </p:spTree>
    <p:extLst>
      <p:ext uri="{BB962C8B-B14F-4D97-AF65-F5344CB8AC3E}">
        <p14:creationId xmlns:p14="http://schemas.microsoft.com/office/powerpoint/2010/main" val="3694978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EE349-8931-8257-85C7-B3E1EBF89959}"/>
              </a:ext>
            </a:extLst>
          </p:cNvPr>
          <p:cNvSpPr>
            <a:spLocks noGrp="1"/>
          </p:cNvSpPr>
          <p:nvPr>
            <p:ph type="title"/>
          </p:nvPr>
        </p:nvSpPr>
        <p:spPr/>
        <p:txBody>
          <a:bodyPr/>
          <a:lstStyle/>
          <a:p>
            <a:r>
              <a:rPr lang="en-US" dirty="0"/>
              <a:t>Romans 5:10</a:t>
            </a:r>
          </a:p>
        </p:txBody>
      </p:sp>
      <p:sp>
        <p:nvSpPr>
          <p:cNvPr id="3" name="Content Placeholder 2">
            <a:extLst>
              <a:ext uri="{FF2B5EF4-FFF2-40B4-BE49-F238E27FC236}">
                <a16:creationId xmlns:a16="http://schemas.microsoft.com/office/drawing/2014/main" id="{B334DA3F-14BB-FAAE-347A-6616781BB7E4}"/>
              </a:ext>
            </a:extLst>
          </p:cNvPr>
          <p:cNvSpPr>
            <a:spLocks noGrp="1"/>
          </p:cNvSpPr>
          <p:nvPr>
            <p:ph idx="1"/>
          </p:nvPr>
        </p:nvSpPr>
        <p:spPr/>
        <p:txBody>
          <a:bodyPr>
            <a:normAutofit fontScale="92500" lnSpcReduction="10000"/>
          </a:bodyPr>
          <a:lstStyle/>
          <a:p>
            <a:r>
              <a:rPr lang="en-US" dirty="0"/>
              <a:t>We are not only saved by Christ’s </a:t>
            </a:r>
            <a:r>
              <a:rPr lang="en-US" b="1" dirty="0"/>
              <a:t>death</a:t>
            </a:r>
            <a:r>
              <a:rPr lang="en-US" dirty="0"/>
              <a:t> – paying the penalty for our sins – we are saved by His </a:t>
            </a:r>
            <a:r>
              <a:rPr lang="en-US" b="1" dirty="0"/>
              <a:t>life.</a:t>
            </a:r>
          </a:p>
          <a:p>
            <a:r>
              <a:rPr lang="en-US" dirty="0"/>
              <a:t>He is able to save completely those who come to God through Him, BECAUSE,  “He always lives to intercede for them”.    </a:t>
            </a:r>
            <a:r>
              <a:rPr lang="en-US" b="1" dirty="0"/>
              <a:t>Heb. 7:25   </a:t>
            </a:r>
          </a:p>
          <a:p>
            <a:r>
              <a:rPr lang="en-US" b="1" dirty="0"/>
              <a:t>Why does Christ always interceding for me qualify Him to save me completely?</a:t>
            </a:r>
          </a:p>
          <a:p>
            <a:r>
              <a:rPr lang="en-US" dirty="0"/>
              <a:t>3842: “</a:t>
            </a:r>
            <a:r>
              <a:rPr lang="en-US" dirty="0" err="1"/>
              <a:t>pantote</a:t>
            </a:r>
            <a:r>
              <a:rPr lang="en-US" dirty="0"/>
              <a:t>”: signifies an unbroken consistent state or action, often used in the New Testament to describe the constancy of faith, prayer, or God’s presence. It emphasizes the idea of something being perpetual or without interruption.  (Rom. 1:10 Paul constantly prays for the Romans)</a:t>
            </a:r>
          </a:p>
          <a:p>
            <a:r>
              <a:rPr lang="en-US" dirty="0" err="1"/>
              <a:t>Weirsbe</a:t>
            </a:r>
            <a:r>
              <a:rPr lang="en-US" dirty="0"/>
              <a:t>: “He is interceding for each of us, a ministry that assures us that we are secure.”  (Rom. 8:26,34) Both Spirit and Son are interceding for us</a:t>
            </a:r>
          </a:p>
        </p:txBody>
      </p:sp>
    </p:spTree>
    <p:extLst>
      <p:ext uri="{BB962C8B-B14F-4D97-AF65-F5344CB8AC3E}">
        <p14:creationId xmlns:p14="http://schemas.microsoft.com/office/powerpoint/2010/main" val="1492313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0A330-00E9-A0B0-15F0-4C015F422106}"/>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82A0D115-51FD-6BA2-0183-BEB6C3D88202}"/>
              </a:ext>
            </a:extLst>
          </p:cNvPr>
          <p:cNvSpPr>
            <a:spLocks noGrp="1"/>
          </p:cNvSpPr>
          <p:nvPr>
            <p:ph idx="1"/>
          </p:nvPr>
        </p:nvSpPr>
        <p:spPr/>
        <p:txBody>
          <a:bodyPr/>
          <a:lstStyle/>
          <a:p>
            <a:r>
              <a:rPr lang="en-US" dirty="0"/>
              <a:t>If/Since both the Spirit and the Son are interceding for me, to the Father, should I not be supplicating for my fellow believer and the unsaved?</a:t>
            </a:r>
          </a:p>
          <a:p>
            <a:r>
              <a:rPr lang="en-US" dirty="0"/>
              <a:t>Prayer truly DOES change things.</a:t>
            </a:r>
          </a:p>
          <a:p>
            <a:r>
              <a:rPr lang="en-US" dirty="0"/>
              <a:t>As we focus on praying for our unsaved friends and family, we become more like Christ, seeking the kingdom of God first.</a:t>
            </a:r>
          </a:p>
        </p:txBody>
      </p:sp>
    </p:spTree>
    <p:extLst>
      <p:ext uri="{BB962C8B-B14F-4D97-AF65-F5344CB8AC3E}">
        <p14:creationId xmlns:p14="http://schemas.microsoft.com/office/powerpoint/2010/main" val="30380594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51</TotalTime>
  <Words>582</Words>
  <Application>Microsoft Office PowerPoint</Application>
  <PresentationFormat>Widescreen</PresentationFormat>
  <Paragraphs>47</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Century Gothic</vt:lpstr>
      <vt:lpstr>Wingdings 3</vt:lpstr>
      <vt:lpstr>Ion Boardroom</vt:lpstr>
      <vt:lpstr>Romans Part 2</vt:lpstr>
      <vt:lpstr>Review</vt:lpstr>
      <vt:lpstr>Romans 8</vt:lpstr>
      <vt:lpstr>Romans 8</vt:lpstr>
      <vt:lpstr>Interpretation Questions</vt:lpstr>
      <vt:lpstr>At A Glance Chart</vt:lpstr>
      <vt:lpstr>Romans 5:10</vt:lpstr>
      <vt:lpstr>Application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Ron Goins</dc:creator>
  <cp:lastModifiedBy>Ron Goins</cp:lastModifiedBy>
  <cp:revision>17</cp:revision>
  <dcterms:created xsi:type="dcterms:W3CDTF">2025-03-12T12:03:43Z</dcterms:created>
  <dcterms:modified xsi:type="dcterms:W3CDTF">2025-03-12T12:55:38Z</dcterms:modified>
</cp:coreProperties>
</file>