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94660"/>
  </p:normalViewPr>
  <p:slideViewPr>
    <p:cSldViewPr snapToGrid="0">
      <p:cViewPr>
        <p:scale>
          <a:sx n="90" d="100"/>
          <a:sy n="90" d="100"/>
        </p:scale>
        <p:origin x="55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383201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FEE7C0-8C9F-4F82-ABEA-D5F17499DD2C}"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3694239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382179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2141262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242330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FEE7C0-8C9F-4F82-ABEA-D5F17499DD2C}" type="datetimeFigureOut">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3651511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FEE7C0-8C9F-4F82-ABEA-D5F17499DD2C}" type="datetimeFigureOut">
              <a:rPr lang="en-US" smtClean="0"/>
              <a:t>2/26/2025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3256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121375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622207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467064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FEE7C0-8C9F-4F82-ABEA-D5F17499DD2C}"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22451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FEE7C0-8C9F-4F82-ABEA-D5F17499DD2C}"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53688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FEE7C0-8C9F-4F82-ABEA-D5F17499DD2C}" type="datetimeFigureOut">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1780879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FEE7C0-8C9F-4F82-ABEA-D5F17499DD2C}" type="datetimeFigureOut">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2368974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EE7C0-8C9F-4F82-ABEA-D5F17499DD2C}" type="datetimeFigureOut">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3190006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FEE7C0-8C9F-4F82-ABEA-D5F17499DD2C}"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2711024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FEE7C0-8C9F-4F82-ABEA-D5F17499DD2C}"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606E21E-24A1-45AC-8003-7D9D1EBC0B26}" type="slidenum">
              <a:rPr lang="en-US" smtClean="0"/>
              <a:t>‹#›</a:t>
            </a:fld>
            <a:endParaRPr lang="en-US"/>
          </a:p>
        </p:txBody>
      </p:sp>
    </p:spTree>
    <p:extLst>
      <p:ext uri="{BB962C8B-B14F-4D97-AF65-F5344CB8AC3E}">
        <p14:creationId xmlns:p14="http://schemas.microsoft.com/office/powerpoint/2010/main" val="662247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AFEE7C0-8C9F-4F82-ABEA-D5F17499DD2C}" type="datetimeFigureOut">
              <a:rPr lang="en-US" smtClean="0"/>
              <a:t>2/26/2025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606E21E-24A1-45AC-8003-7D9D1EBC0B26}" type="slidenum">
              <a:rPr lang="en-US" smtClean="0"/>
              <a:t>‹#›</a:t>
            </a:fld>
            <a:endParaRPr lang="en-US"/>
          </a:p>
        </p:txBody>
      </p:sp>
    </p:spTree>
    <p:extLst>
      <p:ext uri="{BB962C8B-B14F-4D97-AF65-F5344CB8AC3E}">
        <p14:creationId xmlns:p14="http://schemas.microsoft.com/office/powerpoint/2010/main" val="618126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4323A-066B-776F-8AF5-A45DABFB243E}"/>
              </a:ext>
            </a:extLst>
          </p:cNvPr>
          <p:cNvSpPr>
            <a:spLocks noGrp="1"/>
          </p:cNvSpPr>
          <p:nvPr>
            <p:ph type="ctrTitle"/>
          </p:nvPr>
        </p:nvSpPr>
        <p:spPr/>
        <p:txBody>
          <a:bodyPr/>
          <a:lstStyle/>
          <a:p>
            <a:r>
              <a:rPr lang="en-US" dirty="0"/>
              <a:t>Romans Part 2</a:t>
            </a:r>
          </a:p>
        </p:txBody>
      </p:sp>
      <p:sp>
        <p:nvSpPr>
          <p:cNvPr id="3" name="Subtitle 2">
            <a:extLst>
              <a:ext uri="{FF2B5EF4-FFF2-40B4-BE49-F238E27FC236}">
                <a16:creationId xmlns:a16="http://schemas.microsoft.com/office/drawing/2014/main" id="{EA72BF5E-FFCC-E4D6-DE5F-29AA9F8B13B6}"/>
              </a:ext>
            </a:extLst>
          </p:cNvPr>
          <p:cNvSpPr>
            <a:spLocks noGrp="1"/>
          </p:cNvSpPr>
          <p:nvPr>
            <p:ph type="subTitle" idx="1"/>
          </p:nvPr>
        </p:nvSpPr>
        <p:spPr/>
        <p:txBody>
          <a:bodyPr/>
          <a:lstStyle/>
          <a:p>
            <a:r>
              <a:rPr lang="en-US" dirty="0"/>
              <a:t>Lesson 7</a:t>
            </a:r>
          </a:p>
        </p:txBody>
      </p:sp>
    </p:spTree>
    <p:extLst>
      <p:ext uri="{BB962C8B-B14F-4D97-AF65-F5344CB8AC3E}">
        <p14:creationId xmlns:p14="http://schemas.microsoft.com/office/powerpoint/2010/main" val="2525375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E85C0-609F-CA81-4572-A210D3C946E5}"/>
              </a:ext>
            </a:extLst>
          </p:cNvPr>
          <p:cNvSpPr>
            <a:spLocks noGrp="1"/>
          </p:cNvSpPr>
          <p:nvPr>
            <p:ph type="title"/>
          </p:nvPr>
        </p:nvSpPr>
        <p:spPr/>
        <p:txBody>
          <a:bodyPr/>
          <a:lstStyle/>
          <a:p>
            <a:r>
              <a:rPr lang="en-US" dirty="0"/>
              <a:t>Romans 8:26-30</a:t>
            </a:r>
          </a:p>
        </p:txBody>
      </p:sp>
      <p:sp>
        <p:nvSpPr>
          <p:cNvPr id="3" name="Content Placeholder 2">
            <a:extLst>
              <a:ext uri="{FF2B5EF4-FFF2-40B4-BE49-F238E27FC236}">
                <a16:creationId xmlns:a16="http://schemas.microsoft.com/office/drawing/2014/main" id="{89D81F3C-E5B8-B013-CA22-2F6B0559B23D}"/>
              </a:ext>
            </a:extLst>
          </p:cNvPr>
          <p:cNvSpPr>
            <a:spLocks noGrp="1"/>
          </p:cNvSpPr>
          <p:nvPr>
            <p:ph idx="1"/>
          </p:nvPr>
        </p:nvSpPr>
        <p:spPr/>
        <p:txBody>
          <a:bodyPr/>
          <a:lstStyle/>
          <a:p>
            <a:r>
              <a:rPr lang="en-US" dirty="0"/>
              <a:t>The Spirit groans on our behalf!  “A sighing of distress or oppression”</a:t>
            </a:r>
          </a:p>
          <a:p>
            <a:r>
              <a:rPr lang="en-US" dirty="0"/>
              <a:t>He intercedes for us in prayer. He leads us in how to pray</a:t>
            </a:r>
          </a:p>
          <a:p>
            <a:r>
              <a:rPr lang="en-US" dirty="0"/>
              <a:t>He helps the weakness of believers not knowing HOW to pray</a:t>
            </a:r>
          </a:p>
          <a:p>
            <a:r>
              <a:rPr lang="en-US" dirty="0"/>
              <a:t>God, who searches the hearts, knows what the mind of the Spirit is.</a:t>
            </a:r>
          </a:p>
          <a:p>
            <a:r>
              <a:rPr lang="en-US" dirty="0"/>
              <a:t>The Spirit intercedes according to God’s will</a:t>
            </a:r>
          </a:p>
          <a:p>
            <a:r>
              <a:rPr lang="en-US" dirty="0"/>
              <a:t>THEN God causes all things to work together, for good to those who love Him – those who have the indwelling of the Spirit</a:t>
            </a:r>
          </a:p>
          <a:p>
            <a:r>
              <a:rPr lang="en-US" dirty="0"/>
              <a:t>God: foreknew, predestined, conformed, called, justified and will glorify.</a:t>
            </a:r>
          </a:p>
        </p:txBody>
      </p:sp>
    </p:spTree>
    <p:extLst>
      <p:ext uri="{BB962C8B-B14F-4D97-AF65-F5344CB8AC3E}">
        <p14:creationId xmlns:p14="http://schemas.microsoft.com/office/powerpoint/2010/main" val="385710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A2633-D210-28AD-DB4C-4CA452E85B2B}"/>
              </a:ext>
            </a:extLst>
          </p:cNvPr>
          <p:cNvSpPr>
            <a:spLocks noGrp="1"/>
          </p:cNvSpPr>
          <p:nvPr>
            <p:ph type="title"/>
          </p:nvPr>
        </p:nvSpPr>
        <p:spPr/>
        <p:txBody>
          <a:bodyPr/>
          <a:lstStyle/>
          <a:p>
            <a:r>
              <a:rPr lang="en-US" dirty="0"/>
              <a:t>Romans 8:31-39      Questions</a:t>
            </a:r>
          </a:p>
        </p:txBody>
      </p:sp>
      <p:sp>
        <p:nvSpPr>
          <p:cNvPr id="3" name="Content Placeholder 2">
            <a:extLst>
              <a:ext uri="{FF2B5EF4-FFF2-40B4-BE49-F238E27FC236}">
                <a16:creationId xmlns:a16="http://schemas.microsoft.com/office/drawing/2014/main" id="{75E2B576-C5F4-3067-912F-9349A3E454ED}"/>
              </a:ext>
            </a:extLst>
          </p:cNvPr>
          <p:cNvSpPr>
            <a:spLocks noGrp="1"/>
          </p:cNvSpPr>
          <p:nvPr>
            <p:ph idx="1"/>
          </p:nvPr>
        </p:nvSpPr>
        <p:spPr/>
        <p:txBody>
          <a:bodyPr/>
          <a:lstStyle/>
          <a:p>
            <a:r>
              <a:rPr lang="en-US" b="1" dirty="0"/>
              <a:t>Paul’s questions </a:t>
            </a:r>
          </a:p>
          <a:p>
            <a:r>
              <a:rPr lang="en-US" dirty="0"/>
              <a:t>If God is for us who can be against us?</a:t>
            </a:r>
          </a:p>
          <a:p>
            <a:r>
              <a:rPr lang="en-US" dirty="0"/>
              <a:t>If He delivered up His Son how will He not freely give us all things? What else could He give??????</a:t>
            </a:r>
          </a:p>
          <a:p>
            <a:r>
              <a:rPr lang="en-US" dirty="0"/>
              <a:t>Who will bring a charge against God’s elect?</a:t>
            </a:r>
          </a:p>
          <a:p>
            <a:r>
              <a:rPr lang="en-US" dirty="0"/>
              <a:t>Who is the one who condemns?</a:t>
            </a:r>
          </a:p>
          <a:p>
            <a:r>
              <a:rPr lang="en-US" dirty="0"/>
              <a:t>Who will separate us from the love of Christ?</a:t>
            </a:r>
            <a:br>
              <a:rPr lang="en-US" dirty="0"/>
            </a:br>
            <a:endParaRPr lang="en-US" dirty="0"/>
          </a:p>
        </p:txBody>
      </p:sp>
    </p:spTree>
    <p:extLst>
      <p:ext uri="{BB962C8B-B14F-4D97-AF65-F5344CB8AC3E}">
        <p14:creationId xmlns:p14="http://schemas.microsoft.com/office/powerpoint/2010/main" val="128998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102C3-98C6-8C50-4005-F3CC3454702A}"/>
              </a:ext>
            </a:extLst>
          </p:cNvPr>
          <p:cNvSpPr>
            <a:spLocks noGrp="1"/>
          </p:cNvSpPr>
          <p:nvPr>
            <p:ph type="title"/>
          </p:nvPr>
        </p:nvSpPr>
        <p:spPr/>
        <p:txBody>
          <a:bodyPr/>
          <a:lstStyle/>
          <a:p>
            <a:r>
              <a:rPr lang="en-US" dirty="0"/>
              <a:t>Romans 8:31-39     Answers</a:t>
            </a:r>
          </a:p>
        </p:txBody>
      </p:sp>
      <p:sp>
        <p:nvSpPr>
          <p:cNvPr id="3" name="Content Placeholder 2">
            <a:extLst>
              <a:ext uri="{FF2B5EF4-FFF2-40B4-BE49-F238E27FC236}">
                <a16:creationId xmlns:a16="http://schemas.microsoft.com/office/drawing/2014/main" id="{E5D6B8C4-95C7-9576-1276-B79BDE2B1B71}"/>
              </a:ext>
            </a:extLst>
          </p:cNvPr>
          <p:cNvSpPr>
            <a:spLocks noGrp="1"/>
          </p:cNvSpPr>
          <p:nvPr>
            <p:ph idx="1"/>
          </p:nvPr>
        </p:nvSpPr>
        <p:spPr/>
        <p:txBody>
          <a:bodyPr/>
          <a:lstStyle/>
          <a:p>
            <a:r>
              <a:rPr lang="en-US" dirty="0"/>
              <a:t>No one can be against us because God did not even spare His One and Only Son for us but gave Him up to be our sacrifice for sin, for our justification.</a:t>
            </a:r>
          </a:p>
          <a:p>
            <a:r>
              <a:rPr lang="en-US" dirty="0"/>
              <a:t>Since Jesus died, was raised and is at God’s right hand, interceding for us He is not condemning us.</a:t>
            </a:r>
          </a:p>
          <a:p>
            <a:r>
              <a:rPr lang="en-US" dirty="0"/>
              <a:t>Nothing can separate us from the love of God because that love is in Christ Jesus our Lord, who indwells us through the Holy Spirit. (Trinity)</a:t>
            </a:r>
          </a:p>
          <a:p>
            <a:r>
              <a:rPr lang="en-US" dirty="0"/>
              <a:t>Only slavery to sin, which leads to death, which brings condemnation and separation from Christ can separate man from the love of God.</a:t>
            </a:r>
          </a:p>
          <a:p>
            <a:endParaRPr lang="en-US" dirty="0"/>
          </a:p>
          <a:p>
            <a:endParaRPr lang="en-US" dirty="0"/>
          </a:p>
        </p:txBody>
      </p:sp>
    </p:spTree>
    <p:extLst>
      <p:ext uri="{BB962C8B-B14F-4D97-AF65-F5344CB8AC3E}">
        <p14:creationId xmlns:p14="http://schemas.microsoft.com/office/powerpoint/2010/main" val="138597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7ADA9-1C3E-7A3C-C39F-EB0AF8C2ED62}"/>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DAEDA265-153F-B669-5733-0B1458730D0B}"/>
              </a:ext>
            </a:extLst>
          </p:cNvPr>
          <p:cNvSpPr>
            <a:spLocks noGrp="1"/>
          </p:cNvSpPr>
          <p:nvPr>
            <p:ph idx="1"/>
          </p:nvPr>
        </p:nvSpPr>
        <p:spPr/>
        <p:txBody>
          <a:bodyPr/>
          <a:lstStyle/>
          <a:p>
            <a:r>
              <a:rPr lang="en-US" b="1" dirty="0"/>
              <a:t>Truths We Must Live By</a:t>
            </a:r>
          </a:p>
          <a:p>
            <a:r>
              <a:rPr lang="en-US" dirty="0"/>
              <a:t>I </a:t>
            </a:r>
            <a:r>
              <a:rPr lang="en-US" b="1" dirty="0"/>
              <a:t>CAN</a:t>
            </a:r>
            <a:r>
              <a:rPr lang="en-US" dirty="0"/>
              <a:t> live my life as more than a conqueror</a:t>
            </a:r>
          </a:p>
          <a:p>
            <a:r>
              <a:rPr lang="en-US" dirty="0"/>
              <a:t>I </a:t>
            </a:r>
            <a:r>
              <a:rPr lang="en-US" b="1" dirty="0"/>
              <a:t>CAN </a:t>
            </a:r>
            <a:r>
              <a:rPr lang="en-US" dirty="0"/>
              <a:t>live as a slave to righteousness and not as a slave to sin</a:t>
            </a:r>
          </a:p>
          <a:p>
            <a:r>
              <a:rPr lang="en-US" dirty="0"/>
              <a:t>I </a:t>
            </a:r>
            <a:r>
              <a:rPr lang="en-US" b="1" dirty="0"/>
              <a:t>CAN</a:t>
            </a:r>
            <a:r>
              <a:rPr lang="en-US" dirty="0"/>
              <a:t> suffer with Christ because I know the glory that awaits me is nothing compared to the suffering down here, which is temporary.</a:t>
            </a:r>
          </a:p>
          <a:p>
            <a:r>
              <a:rPr lang="en-US" dirty="0"/>
              <a:t>Death is just a change of location from the temporary, to the eternal.</a:t>
            </a:r>
          </a:p>
        </p:txBody>
      </p:sp>
    </p:spTree>
    <p:extLst>
      <p:ext uri="{BB962C8B-B14F-4D97-AF65-F5344CB8AC3E}">
        <p14:creationId xmlns:p14="http://schemas.microsoft.com/office/powerpoint/2010/main" val="1321676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FAFBD-CD4D-4547-4202-ED022221397C}"/>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D46591B3-5F52-965B-1048-0F619C1ABFEA}"/>
              </a:ext>
            </a:extLst>
          </p:cNvPr>
          <p:cNvSpPr>
            <a:spLocks noGrp="1"/>
          </p:cNvSpPr>
          <p:nvPr>
            <p:ph idx="1"/>
          </p:nvPr>
        </p:nvSpPr>
        <p:spPr/>
        <p:txBody>
          <a:bodyPr/>
          <a:lstStyle/>
          <a:p>
            <a:r>
              <a:rPr lang="en-US" b="1" dirty="0"/>
              <a:t>Theme of Romans: </a:t>
            </a:r>
            <a:r>
              <a:rPr lang="en-US" dirty="0"/>
              <a:t>The Righteous Shall Live by Faith</a:t>
            </a:r>
          </a:p>
          <a:p>
            <a:r>
              <a:rPr lang="en-US" b="1" dirty="0"/>
              <a:t>Rom. 1:1-17   </a:t>
            </a:r>
            <a:r>
              <a:rPr lang="en-US" dirty="0"/>
              <a:t>The gospel is the power that saves and is for all</a:t>
            </a:r>
          </a:p>
          <a:p>
            <a:r>
              <a:rPr lang="en-US" b="1" dirty="0"/>
              <a:t>Rom. 1:18-3:20  </a:t>
            </a:r>
            <a:r>
              <a:rPr lang="en-US" dirty="0"/>
              <a:t>None righteous. All have sinned</a:t>
            </a:r>
          </a:p>
          <a:p>
            <a:r>
              <a:rPr lang="en-US" b="1" dirty="0"/>
              <a:t>Rom. 3:21-5  </a:t>
            </a:r>
            <a:r>
              <a:rPr lang="en-US" dirty="0"/>
              <a:t>We are justified by faith, NOT law</a:t>
            </a:r>
          </a:p>
          <a:p>
            <a:r>
              <a:rPr lang="en-US" b="1" dirty="0"/>
              <a:t>Rom. 6  </a:t>
            </a:r>
            <a:r>
              <a:rPr lang="en-US" dirty="0"/>
              <a:t>Believers died to sin, freed from the law, slaves to righteousness</a:t>
            </a:r>
          </a:p>
          <a:p>
            <a:r>
              <a:rPr lang="en-US" b="1" dirty="0"/>
              <a:t>Rom. 7  </a:t>
            </a:r>
            <a:r>
              <a:rPr lang="en-US" dirty="0"/>
              <a:t>The Law and the believer’s relationship to it</a:t>
            </a:r>
          </a:p>
          <a:p>
            <a:r>
              <a:rPr lang="en-US" b="1" dirty="0"/>
              <a:t>Romans 6-8 </a:t>
            </a:r>
            <a:r>
              <a:rPr lang="en-US" dirty="0"/>
              <a:t>Is the sanctification section of the book</a:t>
            </a:r>
          </a:p>
          <a:p>
            <a:pPr marL="0" indent="0">
              <a:buNone/>
            </a:pPr>
            <a:r>
              <a:rPr lang="en-US" dirty="0"/>
              <a:t> </a:t>
            </a:r>
          </a:p>
        </p:txBody>
      </p:sp>
    </p:spTree>
    <p:extLst>
      <p:ext uri="{BB962C8B-B14F-4D97-AF65-F5344CB8AC3E}">
        <p14:creationId xmlns:p14="http://schemas.microsoft.com/office/powerpoint/2010/main" val="325662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96C7A-0F01-E660-2630-D8F62A16149D}"/>
              </a:ext>
            </a:extLst>
          </p:cNvPr>
          <p:cNvSpPr>
            <a:spLocks noGrp="1"/>
          </p:cNvSpPr>
          <p:nvPr>
            <p:ph type="title"/>
          </p:nvPr>
        </p:nvSpPr>
        <p:spPr/>
        <p:txBody>
          <a:bodyPr/>
          <a:lstStyle/>
          <a:p>
            <a:r>
              <a:rPr lang="en-US" dirty="0"/>
              <a:t>Romans 8:1-4</a:t>
            </a:r>
          </a:p>
        </p:txBody>
      </p:sp>
      <p:sp>
        <p:nvSpPr>
          <p:cNvPr id="3" name="Content Placeholder 2">
            <a:extLst>
              <a:ext uri="{FF2B5EF4-FFF2-40B4-BE49-F238E27FC236}">
                <a16:creationId xmlns:a16="http://schemas.microsoft.com/office/drawing/2014/main" id="{EED7B42B-440A-3F41-6605-50D3B479B14A}"/>
              </a:ext>
            </a:extLst>
          </p:cNvPr>
          <p:cNvSpPr>
            <a:spLocks noGrp="1"/>
          </p:cNvSpPr>
          <p:nvPr>
            <p:ph idx="1"/>
          </p:nvPr>
        </p:nvSpPr>
        <p:spPr/>
        <p:txBody>
          <a:bodyPr>
            <a:normAutofit lnSpcReduction="10000"/>
          </a:bodyPr>
          <a:lstStyle/>
          <a:p>
            <a:r>
              <a:rPr lang="en-US" b="1" dirty="0"/>
              <a:t>Theme: Alive in the Spirit</a:t>
            </a:r>
          </a:p>
          <a:p>
            <a:r>
              <a:rPr lang="en-US" dirty="0"/>
              <a:t>No condemnation for those who are in Christ Jesus</a:t>
            </a:r>
          </a:p>
          <a:p>
            <a:r>
              <a:rPr lang="en-US" dirty="0"/>
              <a:t>Law condemned me to death, but its requirements are fulfilled in Christ</a:t>
            </a:r>
          </a:p>
          <a:p>
            <a:r>
              <a:rPr lang="en-US" dirty="0"/>
              <a:t>The righteous don’t face condemnation; God’s wrath   Why?</a:t>
            </a:r>
          </a:p>
          <a:p>
            <a:r>
              <a:rPr lang="en-US" dirty="0"/>
              <a:t>Who set me free from the body of death?</a:t>
            </a:r>
          </a:p>
          <a:p>
            <a:r>
              <a:rPr lang="en-US" b="1" dirty="0"/>
              <a:t>Rom. 8:2 </a:t>
            </a:r>
            <a:r>
              <a:rPr lang="en-US" dirty="0"/>
              <a:t>The law of the Spirit of life in Christ Jesus has set me free from the law of sin and death.</a:t>
            </a:r>
          </a:p>
          <a:p>
            <a:r>
              <a:rPr lang="en-US" dirty="0"/>
              <a:t>The “law of the Spirit of life in Christ Jesus” is the New Covenant.</a:t>
            </a:r>
          </a:p>
          <a:p>
            <a:r>
              <a:rPr lang="en-US" dirty="0"/>
              <a:t>Now I walk according to the Spirit, not the flesh</a:t>
            </a:r>
          </a:p>
        </p:txBody>
      </p:sp>
    </p:spTree>
    <p:extLst>
      <p:ext uri="{BB962C8B-B14F-4D97-AF65-F5344CB8AC3E}">
        <p14:creationId xmlns:p14="http://schemas.microsoft.com/office/powerpoint/2010/main" val="3466405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D2C1D-F28E-3CF3-035D-D4837BAD8687}"/>
              </a:ext>
            </a:extLst>
          </p:cNvPr>
          <p:cNvSpPr>
            <a:spLocks noGrp="1"/>
          </p:cNvSpPr>
          <p:nvPr>
            <p:ph type="title"/>
          </p:nvPr>
        </p:nvSpPr>
        <p:spPr/>
        <p:txBody>
          <a:bodyPr/>
          <a:lstStyle/>
          <a:p>
            <a:r>
              <a:rPr lang="en-US" dirty="0"/>
              <a:t>Romans 8:4</a:t>
            </a:r>
          </a:p>
        </p:txBody>
      </p:sp>
      <p:sp>
        <p:nvSpPr>
          <p:cNvPr id="3" name="Content Placeholder 2">
            <a:extLst>
              <a:ext uri="{FF2B5EF4-FFF2-40B4-BE49-F238E27FC236}">
                <a16:creationId xmlns:a16="http://schemas.microsoft.com/office/drawing/2014/main" id="{90883AA5-5605-FA32-F221-3627F3D56EBB}"/>
              </a:ext>
            </a:extLst>
          </p:cNvPr>
          <p:cNvSpPr>
            <a:spLocks noGrp="1"/>
          </p:cNvSpPr>
          <p:nvPr>
            <p:ph idx="1"/>
          </p:nvPr>
        </p:nvSpPr>
        <p:spPr>
          <a:xfrm>
            <a:off x="602295" y="2563306"/>
            <a:ext cx="8825659" cy="3416300"/>
          </a:xfrm>
        </p:spPr>
        <p:txBody>
          <a:bodyPr/>
          <a:lstStyle/>
          <a:p>
            <a:r>
              <a:rPr lang="en-US" b="1" dirty="0"/>
              <a:t>Rom. 8:3 </a:t>
            </a:r>
            <a:r>
              <a:rPr lang="en-US" dirty="0"/>
              <a:t>What was the Law’s weakness?   Man’s flesh</a:t>
            </a:r>
          </a:p>
          <a:p>
            <a:r>
              <a:rPr lang="en-US" dirty="0"/>
              <a:t>What did God do to solve man’s situation?</a:t>
            </a:r>
          </a:p>
          <a:p>
            <a:r>
              <a:rPr lang="en-US" dirty="0"/>
              <a:t>God condemned sin in the flesh and sent His Son to take that condemnation upon Himself in order to pay the price of sin: death (</a:t>
            </a:r>
            <a:r>
              <a:rPr lang="en-US" b="1" dirty="0"/>
              <a:t>6:23</a:t>
            </a:r>
            <a:r>
              <a:rPr lang="en-US" dirty="0"/>
              <a:t>)</a:t>
            </a:r>
          </a:p>
          <a:p>
            <a:r>
              <a:rPr lang="en-US" b="1" dirty="0"/>
              <a:t>Romans 5:8-10 </a:t>
            </a:r>
            <a:r>
              <a:rPr lang="en-US" dirty="0"/>
              <a:t>also speak of Jesus, the last Adam, paying the price for all</a:t>
            </a:r>
          </a:p>
          <a:p>
            <a:r>
              <a:rPr lang="en-US" dirty="0"/>
              <a:t>Can man fulfill the Law’s requirements now?        How?</a:t>
            </a:r>
          </a:p>
          <a:p>
            <a:r>
              <a:rPr lang="en-US" dirty="0"/>
              <a:t>Yes, by living by the Spirit and not walking by the flesh</a:t>
            </a:r>
          </a:p>
          <a:p>
            <a:r>
              <a:rPr lang="en-US" dirty="0"/>
              <a:t>The battle, then, is between the flesh and the Spirit.</a:t>
            </a:r>
          </a:p>
          <a:p>
            <a:endParaRPr lang="en-US" dirty="0"/>
          </a:p>
          <a:p>
            <a:pPr marL="0" indent="0">
              <a:buNone/>
            </a:pPr>
            <a:endParaRPr lang="en-US" dirty="0"/>
          </a:p>
        </p:txBody>
      </p:sp>
    </p:spTree>
    <p:extLst>
      <p:ext uri="{BB962C8B-B14F-4D97-AF65-F5344CB8AC3E}">
        <p14:creationId xmlns:p14="http://schemas.microsoft.com/office/powerpoint/2010/main" val="156390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97C2D-8251-C326-D77A-B3B4AFE3B63B}"/>
              </a:ext>
            </a:extLst>
          </p:cNvPr>
          <p:cNvSpPr>
            <a:spLocks noGrp="1"/>
          </p:cNvSpPr>
          <p:nvPr>
            <p:ph type="title"/>
          </p:nvPr>
        </p:nvSpPr>
        <p:spPr/>
        <p:txBody>
          <a:bodyPr/>
          <a:lstStyle/>
          <a:p>
            <a:r>
              <a:rPr lang="en-US" dirty="0"/>
              <a:t>Contrast of those in the flesh and those in the Spirit</a:t>
            </a:r>
          </a:p>
        </p:txBody>
      </p:sp>
      <p:sp>
        <p:nvSpPr>
          <p:cNvPr id="3" name="Content Placeholder 2">
            <a:extLst>
              <a:ext uri="{FF2B5EF4-FFF2-40B4-BE49-F238E27FC236}">
                <a16:creationId xmlns:a16="http://schemas.microsoft.com/office/drawing/2014/main" id="{4B6B306E-EE8D-2731-8C96-DF60328EA189}"/>
              </a:ext>
            </a:extLst>
          </p:cNvPr>
          <p:cNvSpPr>
            <a:spLocks noGrp="1"/>
          </p:cNvSpPr>
          <p:nvPr>
            <p:ph idx="1"/>
          </p:nvPr>
        </p:nvSpPr>
        <p:spPr/>
        <p:txBody>
          <a:bodyPr/>
          <a:lstStyle/>
          <a:p>
            <a:r>
              <a:rPr lang="en-US" b="1" dirty="0"/>
              <a:t>Rom. 8:5-14</a:t>
            </a:r>
          </a:p>
          <a:p>
            <a:r>
              <a:rPr lang="en-US" b="1" dirty="0"/>
              <a:t>Those in the flesh: </a:t>
            </a:r>
            <a:r>
              <a:rPr lang="en-US" dirty="0"/>
              <a:t>set their minds on the things of the flesh which bring death and hostility toward God.</a:t>
            </a:r>
          </a:p>
          <a:p>
            <a:r>
              <a:rPr lang="en-US" dirty="0"/>
              <a:t>This mind </a:t>
            </a:r>
            <a:r>
              <a:rPr lang="en-US" b="1" dirty="0"/>
              <a:t>cannot</a:t>
            </a:r>
            <a:r>
              <a:rPr lang="en-US" dirty="0"/>
              <a:t> subject itself to God and </a:t>
            </a:r>
            <a:r>
              <a:rPr lang="en-US" b="1" dirty="0"/>
              <a:t>cannot </a:t>
            </a:r>
            <a:r>
              <a:rPr lang="en-US" dirty="0"/>
              <a:t>please Him</a:t>
            </a:r>
          </a:p>
          <a:p>
            <a:r>
              <a:rPr lang="en-US" b="1" dirty="0"/>
              <a:t>Those in the Spirit: </a:t>
            </a:r>
            <a:r>
              <a:rPr lang="en-US" dirty="0"/>
              <a:t>Set their minds on the things of the Spirit which bring life and peace. God’s Spirit dwells within, they are righteous and now under obligation to live righteously, putting to death the deeds of the flesh.</a:t>
            </a:r>
          </a:p>
          <a:p>
            <a:r>
              <a:rPr lang="en-US" dirty="0"/>
              <a:t>They are led by the Spirit, called sons of God, fellow heirs with Jesus Christ IF INDEED we suffer with Him.  </a:t>
            </a:r>
            <a:r>
              <a:rPr lang="en-US" b="1" dirty="0"/>
              <a:t>Then</a:t>
            </a:r>
            <a:r>
              <a:rPr lang="en-US" dirty="0"/>
              <a:t> we will be glorified with Him.</a:t>
            </a:r>
          </a:p>
        </p:txBody>
      </p:sp>
    </p:spTree>
    <p:extLst>
      <p:ext uri="{BB962C8B-B14F-4D97-AF65-F5344CB8AC3E}">
        <p14:creationId xmlns:p14="http://schemas.microsoft.com/office/powerpoint/2010/main" val="3098786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CE0A8-2A41-E649-EBC5-978C682C251C}"/>
              </a:ext>
            </a:extLst>
          </p:cNvPr>
          <p:cNvSpPr>
            <a:spLocks noGrp="1"/>
          </p:cNvSpPr>
          <p:nvPr>
            <p:ph type="title"/>
          </p:nvPr>
        </p:nvSpPr>
        <p:spPr/>
        <p:txBody>
          <a:bodyPr/>
          <a:lstStyle/>
          <a:p>
            <a:r>
              <a:rPr lang="en-US" dirty="0"/>
              <a:t>Peace    Dwell    Heirs</a:t>
            </a:r>
          </a:p>
        </p:txBody>
      </p:sp>
      <p:sp>
        <p:nvSpPr>
          <p:cNvPr id="3" name="Content Placeholder 2">
            <a:extLst>
              <a:ext uri="{FF2B5EF4-FFF2-40B4-BE49-F238E27FC236}">
                <a16:creationId xmlns:a16="http://schemas.microsoft.com/office/drawing/2014/main" id="{16151203-C037-AF38-DA94-8899A6DA1E82}"/>
              </a:ext>
            </a:extLst>
          </p:cNvPr>
          <p:cNvSpPr>
            <a:spLocks noGrp="1"/>
          </p:cNvSpPr>
          <p:nvPr>
            <p:ph idx="1"/>
          </p:nvPr>
        </p:nvSpPr>
        <p:spPr/>
        <p:txBody>
          <a:bodyPr/>
          <a:lstStyle/>
          <a:p>
            <a:r>
              <a:rPr lang="en-US" b="1" dirty="0"/>
              <a:t>“Peace”: </a:t>
            </a:r>
            <a:r>
              <a:rPr lang="en-US" dirty="0"/>
              <a:t>– God’s gift of wholeness, tranquility, harmony, absence of conflict</a:t>
            </a:r>
          </a:p>
          <a:p>
            <a:r>
              <a:rPr lang="en-US" b="1" dirty="0"/>
              <a:t>“Dwell”:</a:t>
            </a:r>
            <a:r>
              <a:rPr lang="en-US" dirty="0"/>
              <a:t> relational abiding, to be at home</a:t>
            </a:r>
          </a:p>
          <a:p>
            <a:r>
              <a:rPr lang="en-US" b="1" dirty="0"/>
              <a:t>“Heirs”: </a:t>
            </a:r>
            <a:r>
              <a:rPr lang="en-US" dirty="0"/>
              <a:t>inheritor, closely tied to one’s identity and future security. One who will share in God’s eternal kingdom (in this context). One who receives his allotted possession by right of sonship.</a:t>
            </a:r>
          </a:p>
          <a:p>
            <a:r>
              <a:rPr lang="en-US" dirty="0"/>
              <a:t>“Exalted by faith to the dignity of sons of Abraham and so of sons of God, and hence, to receive the blessings of God’s kingdom promised to Abraham.”</a:t>
            </a:r>
          </a:p>
          <a:p>
            <a:pPr marL="0" indent="0">
              <a:buNone/>
            </a:pPr>
            <a:endParaRPr lang="en-US" dirty="0"/>
          </a:p>
        </p:txBody>
      </p:sp>
    </p:spTree>
    <p:extLst>
      <p:ext uri="{BB962C8B-B14F-4D97-AF65-F5344CB8AC3E}">
        <p14:creationId xmlns:p14="http://schemas.microsoft.com/office/powerpoint/2010/main" val="2855878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BF5FE-77D3-25EB-E03A-3831DC6E90F7}"/>
              </a:ext>
            </a:extLst>
          </p:cNvPr>
          <p:cNvSpPr>
            <a:spLocks noGrp="1"/>
          </p:cNvSpPr>
          <p:nvPr>
            <p:ph type="title"/>
          </p:nvPr>
        </p:nvSpPr>
        <p:spPr/>
        <p:txBody>
          <a:bodyPr/>
          <a:lstStyle/>
          <a:p>
            <a:r>
              <a:rPr lang="en-US" dirty="0"/>
              <a:t>Romans 8:15-17</a:t>
            </a:r>
          </a:p>
        </p:txBody>
      </p:sp>
      <p:sp>
        <p:nvSpPr>
          <p:cNvPr id="3" name="Content Placeholder 2">
            <a:extLst>
              <a:ext uri="{FF2B5EF4-FFF2-40B4-BE49-F238E27FC236}">
                <a16:creationId xmlns:a16="http://schemas.microsoft.com/office/drawing/2014/main" id="{FDA70099-35F7-1FF1-A676-C5B4D4AE0ACA}"/>
              </a:ext>
            </a:extLst>
          </p:cNvPr>
          <p:cNvSpPr>
            <a:spLocks noGrp="1"/>
          </p:cNvSpPr>
          <p:nvPr>
            <p:ph idx="1"/>
          </p:nvPr>
        </p:nvSpPr>
        <p:spPr>
          <a:xfrm>
            <a:off x="1154954" y="2595685"/>
            <a:ext cx="8825659" cy="3416300"/>
          </a:xfrm>
        </p:spPr>
        <p:txBody>
          <a:bodyPr/>
          <a:lstStyle/>
          <a:p>
            <a:r>
              <a:rPr lang="en-US" dirty="0"/>
              <a:t>The Spirit leads believers to live righteous lives and identifies them as children of God by indwelling them: salvation</a:t>
            </a:r>
          </a:p>
          <a:p>
            <a:r>
              <a:rPr lang="en-US" dirty="0"/>
              <a:t>So why does the spirit of slavery lead to fear again?</a:t>
            </a:r>
          </a:p>
          <a:p>
            <a:r>
              <a:rPr lang="en-US" dirty="0"/>
              <a:t>Slaves to the Law, which showed me my sin, whose wages is death.</a:t>
            </a:r>
          </a:p>
          <a:p>
            <a:r>
              <a:rPr lang="en-US" dirty="0"/>
              <a:t>Do you know any </a:t>
            </a:r>
            <a:r>
              <a:rPr lang="en-US" b="1" dirty="0"/>
              <a:t>unsaved</a:t>
            </a:r>
            <a:r>
              <a:rPr lang="en-US" dirty="0"/>
              <a:t> person who is not afraid of death?</a:t>
            </a:r>
          </a:p>
          <a:p>
            <a:r>
              <a:rPr lang="en-US" dirty="0"/>
              <a:t>The </a:t>
            </a:r>
            <a:r>
              <a:rPr lang="en-US" b="1" dirty="0"/>
              <a:t>believer</a:t>
            </a:r>
            <a:r>
              <a:rPr lang="en-US" dirty="0"/>
              <a:t> should NEVER be afraid of death. Christ conquered death</a:t>
            </a:r>
          </a:p>
          <a:p>
            <a:r>
              <a:rPr lang="en-US" dirty="0"/>
              <a:t>Sons of God have received a “Spirit producing sonship”: adoption</a:t>
            </a:r>
          </a:p>
          <a:p>
            <a:r>
              <a:rPr lang="en-US" dirty="0"/>
              <a:t>God’s sons have a </a:t>
            </a:r>
            <a:r>
              <a:rPr lang="en-US" b="1" dirty="0"/>
              <a:t>relationship </a:t>
            </a:r>
            <a:r>
              <a:rPr lang="en-US" dirty="0"/>
              <a:t>with Him because of His Spirit </a:t>
            </a:r>
            <a:r>
              <a:rPr lang="en-US" b="1" dirty="0"/>
              <a:t>within</a:t>
            </a:r>
            <a:r>
              <a:rPr lang="en-US" dirty="0"/>
              <a:t> them</a:t>
            </a:r>
          </a:p>
        </p:txBody>
      </p:sp>
    </p:spTree>
    <p:extLst>
      <p:ext uri="{BB962C8B-B14F-4D97-AF65-F5344CB8AC3E}">
        <p14:creationId xmlns:p14="http://schemas.microsoft.com/office/powerpoint/2010/main" val="77571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5903C-6BEC-0A89-D457-982657349FED}"/>
              </a:ext>
            </a:extLst>
          </p:cNvPr>
          <p:cNvSpPr>
            <a:spLocks noGrp="1"/>
          </p:cNvSpPr>
          <p:nvPr>
            <p:ph type="title"/>
          </p:nvPr>
        </p:nvSpPr>
        <p:spPr/>
        <p:txBody>
          <a:bodyPr/>
          <a:lstStyle/>
          <a:p>
            <a:r>
              <a:rPr lang="en-US" dirty="0"/>
              <a:t>Romans 8:18-25</a:t>
            </a:r>
          </a:p>
        </p:txBody>
      </p:sp>
      <p:sp>
        <p:nvSpPr>
          <p:cNvPr id="3" name="Content Placeholder 2">
            <a:extLst>
              <a:ext uri="{FF2B5EF4-FFF2-40B4-BE49-F238E27FC236}">
                <a16:creationId xmlns:a16="http://schemas.microsoft.com/office/drawing/2014/main" id="{02588ACF-7456-4496-1857-587037AA6BC4}"/>
              </a:ext>
            </a:extLst>
          </p:cNvPr>
          <p:cNvSpPr>
            <a:spLocks noGrp="1"/>
          </p:cNvSpPr>
          <p:nvPr>
            <p:ph idx="1"/>
          </p:nvPr>
        </p:nvSpPr>
        <p:spPr/>
        <p:txBody>
          <a:bodyPr/>
          <a:lstStyle/>
          <a:p>
            <a:r>
              <a:rPr lang="en-US" b="1" dirty="0"/>
              <a:t>Contrast between the present and the future</a:t>
            </a:r>
          </a:p>
          <a:p>
            <a:r>
              <a:rPr lang="en-US" b="1" dirty="0"/>
              <a:t>Present:</a:t>
            </a:r>
            <a:r>
              <a:rPr lang="en-US" dirty="0"/>
              <a:t> We suffer. Creation suffers and is in slavery to corruption</a:t>
            </a:r>
          </a:p>
          <a:p>
            <a:r>
              <a:rPr lang="en-US" b="1" dirty="0"/>
              <a:t>Future: </a:t>
            </a:r>
            <a:r>
              <a:rPr lang="en-US" dirty="0"/>
              <a:t>Glory!   Redemption!    Revealing of the sons of God sets Creation free</a:t>
            </a:r>
          </a:p>
          <a:p>
            <a:r>
              <a:rPr lang="en-US" dirty="0"/>
              <a:t>Believers have the first fruits of the Spirit NOW, but wait for our bodies to be redeemed</a:t>
            </a:r>
          </a:p>
          <a:p>
            <a:r>
              <a:rPr lang="en-US" b="1" dirty="0"/>
              <a:t>“First fruits of the Spirit”: </a:t>
            </a:r>
            <a:r>
              <a:rPr lang="en-US" dirty="0"/>
              <a:t>“A joyful indication of the blessing to come” Amp.</a:t>
            </a:r>
          </a:p>
          <a:p>
            <a:r>
              <a:rPr lang="en-US" b="1" dirty="0"/>
              <a:t>Rom. 11:16; 16:5  </a:t>
            </a:r>
            <a:r>
              <a:rPr lang="en-US" dirty="0"/>
              <a:t>Speaks of Abraham the Patriarch and first converts.</a:t>
            </a:r>
          </a:p>
        </p:txBody>
      </p:sp>
    </p:spTree>
    <p:extLst>
      <p:ext uri="{BB962C8B-B14F-4D97-AF65-F5344CB8AC3E}">
        <p14:creationId xmlns:p14="http://schemas.microsoft.com/office/powerpoint/2010/main" val="115917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14F92-7379-C0F4-3DCB-E7F2B84C0707}"/>
              </a:ext>
            </a:extLst>
          </p:cNvPr>
          <p:cNvSpPr>
            <a:spLocks noGrp="1"/>
          </p:cNvSpPr>
          <p:nvPr>
            <p:ph type="title"/>
          </p:nvPr>
        </p:nvSpPr>
        <p:spPr/>
        <p:txBody>
          <a:bodyPr/>
          <a:lstStyle/>
          <a:p>
            <a:r>
              <a:rPr lang="en-US" dirty="0"/>
              <a:t>Suffering, Hope, and Creation</a:t>
            </a:r>
          </a:p>
        </p:txBody>
      </p:sp>
      <p:sp>
        <p:nvSpPr>
          <p:cNvPr id="3" name="Content Placeholder 2">
            <a:extLst>
              <a:ext uri="{FF2B5EF4-FFF2-40B4-BE49-F238E27FC236}">
                <a16:creationId xmlns:a16="http://schemas.microsoft.com/office/drawing/2014/main" id="{3A2D743A-C626-5D4C-674B-758DFD1289D6}"/>
              </a:ext>
            </a:extLst>
          </p:cNvPr>
          <p:cNvSpPr>
            <a:spLocks noGrp="1"/>
          </p:cNvSpPr>
          <p:nvPr>
            <p:ph idx="1"/>
          </p:nvPr>
        </p:nvSpPr>
        <p:spPr>
          <a:xfrm>
            <a:off x="1045512" y="2538186"/>
            <a:ext cx="8825659" cy="3416300"/>
          </a:xfrm>
        </p:spPr>
        <p:txBody>
          <a:bodyPr>
            <a:normAutofit fontScale="92500"/>
          </a:bodyPr>
          <a:lstStyle/>
          <a:p>
            <a:r>
              <a:rPr lang="en-US" b="1" dirty="0"/>
              <a:t>Rom. 8:17 </a:t>
            </a:r>
            <a:r>
              <a:rPr lang="en-US" dirty="0"/>
              <a:t>God’s children are fellow heirs IF we </a:t>
            </a:r>
            <a:r>
              <a:rPr lang="en-US" b="1" dirty="0"/>
              <a:t>suffer</a:t>
            </a:r>
            <a:r>
              <a:rPr lang="en-US" dirty="0"/>
              <a:t> with Christ</a:t>
            </a:r>
          </a:p>
          <a:p>
            <a:r>
              <a:rPr lang="en-US" b="1" dirty="0"/>
              <a:t>Rom. 8:18 </a:t>
            </a:r>
            <a:r>
              <a:rPr lang="en-US" dirty="0"/>
              <a:t>The </a:t>
            </a:r>
            <a:r>
              <a:rPr lang="en-US" b="1" dirty="0"/>
              <a:t>sufferings</a:t>
            </a:r>
            <a:r>
              <a:rPr lang="en-US" dirty="0"/>
              <a:t> of this present time are not worthy to be compared with the glory that is to be revealed to us</a:t>
            </a:r>
          </a:p>
          <a:p>
            <a:r>
              <a:rPr lang="en-US" b="1" dirty="0"/>
              <a:t>Rom. 8:22 </a:t>
            </a:r>
            <a:r>
              <a:rPr lang="en-US" dirty="0"/>
              <a:t>Creation groans and suffers the pains of childbirth together until now</a:t>
            </a:r>
          </a:p>
          <a:p>
            <a:r>
              <a:rPr lang="en-US" b="1" dirty="0"/>
              <a:t>Gen. 3 </a:t>
            </a:r>
            <a:r>
              <a:rPr lang="en-US" dirty="0"/>
              <a:t>God subjected creation to futility outside the Garden because of man’s sin.  (Lesson 2 pg. 21 of your previous homework)</a:t>
            </a:r>
          </a:p>
          <a:p>
            <a:r>
              <a:rPr lang="en-US" b="1" dirty="0"/>
              <a:t>Together? Groans? </a:t>
            </a:r>
            <a:r>
              <a:rPr lang="en-US" dirty="0"/>
              <a:t>This is </a:t>
            </a:r>
            <a:r>
              <a:rPr lang="en-US" b="1" dirty="0"/>
              <a:t>communal</a:t>
            </a:r>
            <a:r>
              <a:rPr lang="en-US" dirty="0"/>
              <a:t> lament, </a:t>
            </a:r>
            <a:r>
              <a:rPr lang="en-US" b="1" dirty="0"/>
              <a:t>shared</a:t>
            </a:r>
            <a:r>
              <a:rPr lang="en-US" dirty="0"/>
              <a:t> suffering and hope for deliverance</a:t>
            </a:r>
          </a:p>
          <a:p>
            <a:r>
              <a:rPr lang="en-US" b="1" dirty="0"/>
              <a:t>Rom. 8:23 </a:t>
            </a:r>
            <a:r>
              <a:rPr lang="en-US" dirty="0"/>
              <a:t>This groan conveys a deep, often involuntary expression of distress, longing, or burden.   This is a personal groaning. “We ourselves groan”</a:t>
            </a:r>
          </a:p>
          <a:p>
            <a:endParaRPr lang="en-US" dirty="0"/>
          </a:p>
        </p:txBody>
      </p:sp>
    </p:spTree>
    <p:extLst>
      <p:ext uri="{BB962C8B-B14F-4D97-AF65-F5344CB8AC3E}">
        <p14:creationId xmlns:p14="http://schemas.microsoft.com/office/powerpoint/2010/main" val="1684884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101</TotalTime>
  <Words>1192</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 Boardroom</vt:lpstr>
      <vt:lpstr>Romans Part 2</vt:lpstr>
      <vt:lpstr>Review</vt:lpstr>
      <vt:lpstr>Romans 8:1-4</vt:lpstr>
      <vt:lpstr>Romans 8:4</vt:lpstr>
      <vt:lpstr>Contrast of those in the flesh and those in the Spirit</vt:lpstr>
      <vt:lpstr>Peace    Dwell    Heirs</vt:lpstr>
      <vt:lpstr>Romans 8:15-17</vt:lpstr>
      <vt:lpstr>Romans 8:18-25</vt:lpstr>
      <vt:lpstr>Suffering, Hope, and Creation</vt:lpstr>
      <vt:lpstr>Romans 8:26-30</vt:lpstr>
      <vt:lpstr>Romans 8:31-39      Questions</vt:lpstr>
      <vt:lpstr>Romans 8:31-39     Answers</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19</cp:revision>
  <dcterms:created xsi:type="dcterms:W3CDTF">2025-02-26T13:20:04Z</dcterms:created>
  <dcterms:modified xsi:type="dcterms:W3CDTF">2025-02-26T15:01:45Z</dcterms:modified>
</cp:coreProperties>
</file>