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90" d="100"/>
          <a:sy n="90" d="100"/>
        </p:scale>
        <p:origin x="398" y="-2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875584-936F-45C3-AFB5-1B0EB2836486}" type="datetimeFigureOut">
              <a:rPr lang="en-US" smtClean="0"/>
              <a:t>2/19/2025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FE50F4-F874-43EF-9D56-25AE74E131B8}" type="slidenum">
              <a:rPr lang="en-US" smtClean="0"/>
              <a:t>‹#›</a:t>
            </a:fld>
            <a:endParaRPr lang="en-US"/>
          </a:p>
        </p:txBody>
      </p:sp>
    </p:spTree>
    <p:extLst>
      <p:ext uri="{BB962C8B-B14F-4D97-AF65-F5344CB8AC3E}">
        <p14:creationId xmlns:p14="http://schemas.microsoft.com/office/powerpoint/2010/main" val="1107712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5EFE50F4-F874-43EF-9D56-25AE74E131B8}" type="slidenum">
              <a:rPr lang="en-US" smtClean="0"/>
              <a:t>3</a:t>
            </a:fld>
            <a:endParaRPr lang="en-US"/>
          </a:p>
        </p:txBody>
      </p:sp>
    </p:spTree>
    <p:extLst>
      <p:ext uri="{BB962C8B-B14F-4D97-AF65-F5344CB8AC3E}">
        <p14:creationId xmlns:p14="http://schemas.microsoft.com/office/powerpoint/2010/main" val="10106534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5BEB4C3-EB44-4BC1-BBE0-1493584F5549}" type="datetimeFigureOut">
              <a:rPr lang="en-US" smtClean="0"/>
              <a:t>2/19/2025</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59F64BD2-DD55-4FA0-B27B-2186A2151AF3}" type="slidenum">
              <a:rPr lang="en-US" smtClean="0"/>
              <a:t>‹#›</a:t>
            </a:fld>
            <a:endParaRPr lang="en-US"/>
          </a:p>
        </p:txBody>
      </p:sp>
    </p:spTree>
    <p:extLst>
      <p:ext uri="{BB962C8B-B14F-4D97-AF65-F5344CB8AC3E}">
        <p14:creationId xmlns:p14="http://schemas.microsoft.com/office/powerpoint/2010/main" val="604790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BEB4C3-EB44-4BC1-BBE0-1493584F5549}" type="datetimeFigureOut">
              <a:rPr lang="en-US" smtClean="0"/>
              <a:t>2/19/2025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9F64BD2-DD55-4FA0-B27B-2186A2151AF3}" type="slidenum">
              <a:rPr lang="en-US" smtClean="0"/>
              <a:t>‹#›</a:t>
            </a:fld>
            <a:endParaRPr lang="en-US"/>
          </a:p>
        </p:txBody>
      </p:sp>
    </p:spTree>
    <p:extLst>
      <p:ext uri="{BB962C8B-B14F-4D97-AF65-F5344CB8AC3E}">
        <p14:creationId xmlns:p14="http://schemas.microsoft.com/office/powerpoint/2010/main" val="141781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5BEB4C3-EB44-4BC1-BBE0-1493584F5549}"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9F64BD2-DD55-4FA0-B27B-2186A2151AF3}" type="slidenum">
              <a:rPr lang="en-US" smtClean="0"/>
              <a:t>‹#›</a:t>
            </a:fld>
            <a:endParaRPr lang="en-US"/>
          </a:p>
        </p:txBody>
      </p:sp>
    </p:spTree>
    <p:extLst>
      <p:ext uri="{BB962C8B-B14F-4D97-AF65-F5344CB8AC3E}">
        <p14:creationId xmlns:p14="http://schemas.microsoft.com/office/powerpoint/2010/main" val="4223737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5BEB4C3-EB44-4BC1-BBE0-1493584F5549}"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9F64BD2-DD55-4FA0-B27B-2186A2151AF3}" type="slidenum">
              <a:rPr lang="en-US" smtClean="0"/>
              <a:t>‹#›</a:t>
            </a:fld>
            <a:endParaRPr lang="en-US"/>
          </a:p>
        </p:txBody>
      </p:sp>
    </p:spTree>
    <p:extLst>
      <p:ext uri="{BB962C8B-B14F-4D97-AF65-F5344CB8AC3E}">
        <p14:creationId xmlns:p14="http://schemas.microsoft.com/office/powerpoint/2010/main" val="143475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BEB4C3-EB44-4BC1-BBE0-1493584F5549}"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9F64BD2-DD55-4FA0-B27B-2186A2151AF3}" type="slidenum">
              <a:rPr lang="en-US" smtClean="0"/>
              <a:t>‹#›</a:t>
            </a:fld>
            <a:endParaRPr lang="en-US"/>
          </a:p>
        </p:txBody>
      </p:sp>
    </p:spTree>
    <p:extLst>
      <p:ext uri="{BB962C8B-B14F-4D97-AF65-F5344CB8AC3E}">
        <p14:creationId xmlns:p14="http://schemas.microsoft.com/office/powerpoint/2010/main" val="2003577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5BEB4C3-EB44-4BC1-BBE0-1493584F5549}" type="datetimeFigureOut">
              <a:rPr lang="en-US" smtClean="0"/>
              <a:t>2/19/2025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F64BD2-DD55-4FA0-B27B-2186A2151AF3}" type="slidenum">
              <a:rPr lang="en-US" smtClean="0"/>
              <a:t>‹#›</a:t>
            </a:fld>
            <a:endParaRPr lang="en-US"/>
          </a:p>
        </p:txBody>
      </p:sp>
    </p:spTree>
    <p:extLst>
      <p:ext uri="{BB962C8B-B14F-4D97-AF65-F5344CB8AC3E}">
        <p14:creationId xmlns:p14="http://schemas.microsoft.com/office/powerpoint/2010/main" val="3709064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5BEB4C3-EB44-4BC1-BBE0-1493584F5549}" type="datetimeFigureOut">
              <a:rPr lang="en-US" smtClean="0"/>
              <a:t>2/19/2025</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59F64BD2-DD55-4FA0-B27B-2186A2151AF3}" type="slidenum">
              <a:rPr lang="en-US" smtClean="0"/>
              <a:t>‹#›</a:t>
            </a:fld>
            <a:endParaRPr lang="en-US"/>
          </a:p>
        </p:txBody>
      </p:sp>
    </p:spTree>
    <p:extLst>
      <p:ext uri="{BB962C8B-B14F-4D97-AF65-F5344CB8AC3E}">
        <p14:creationId xmlns:p14="http://schemas.microsoft.com/office/powerpoint/2010/main" val="1437181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B5BEB4C3-EB44-4BC1-BBE0-1493584F5549}"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64BD2-DD55-4FA0-B27B-2186A2151AF3}" type="slidenum">
              <a:rPr lang="en-US" smtClean="0"/>
              <a:t>‹#›</a:t>
            </a:fld>
            <a:endParaRPr lang="en-US"/>
          </a:p>
        </p:txBody>
      </p:sp>
    </p:spTree>
    <p:extLst>
      <p:ext uri="{BB962C8B-B14F-4D97-AF65-F5344CB8AC3E}">
        <p14:creationId xmlns:p14="http://schemas.microsoft.com/office/powerpoint/2010/main" val="1681011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5BEB4C3-EB44-4BC1-BBE0-1493584F5549}"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9F64BD2-DD55-4FA0-B27B-2186A2151AF3}" type="slidenum">
              <a:rPr lang="en-US" smtClean="0"/>
              <a:t>‹#›</a:t>
            </a:fld>
            <a:endParaRPr lang="en-US"/>
          </a:p>
        </p:txBody>
      </p:sp>
    </p:spTree>
    <p:extLst>
      <p:ext uri="{BB962C8B-B14F-4D97-AF65-F5344CB8AC3E}">
        <p14:creationId xmlns:p14="http://schemas.microsoft.com/office/powerpoint/2010/main" val="3731755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BEB4C3-EB44-4BC1-BBE0-1493584F5549}"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64BD2-DD55-4FA0-B27B-2186A2151AF3}" type="slidenum">
              <a:rPr lang="en-US" smtClean="0"/>
              <a:t>‹#›</a:t>
            </a:fld>
            <a:endParaRPr lang="en-US"/>
          </a:p>
        </p:txBody>
      </p:sp>
    </p:spTree>
    <p:extLst>
      <p:ext uri="{BB962C8B-B14F-4D97-AF65-F5344CB8AC3E}">
        <p14:creationId xmlns:p14="http://schemas.microsoft.com/office/powerpoint/2010/main" val="2104896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BEB4C3-EB44-4BC1-BBE0-1493584F5549}"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9F64BD2-DD55-4FA0-B27B-2186A2151AF3}" type="slidenum">
              <a:rPr lang="en-US" smtClean="0"/>
              <a:t>‹#›</a:t>
            </a:fld>
            <a:endParaRPr lang="en-US"/>
          </a:p>
        </p:txBody>
      </p:sp>
    </p:spTree>
    <p:extLst>
      <p:ext uri="{BB962C8B-B14F-4D97-AF65-F5344CB8AC3E}">
        <p14:creationId xmlns:p14="http://schemas.microsoft.com/office/powerpoint/2010/main" val="2562398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BEB4C3-EB44-4BC1-BBE0-1493584F5549}" type="datetimeFigureOut">
              <a:rPr lang="en-US" smtClean="0"/>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F64BD2-DD55-4FA0-B27B-2186A2151AF3}" type="slidenum">
              <a:rPr lang="en-US" smtClean="0"/>
              <a:t>‹#›</a:t>
            </a:fld>
            <a:endParaRPr lang="en-US"/>
          </a:p>
        </p:txBody>
      </p:sp>
    </p:spTree>
    <p:extLst>
      <p:ext uri="{BB962C8B-B14F-4D97-AF65-F5344CB8AC3E}">
        <p14:creationId xmlns:p14="http://schemas.microsoft.com/office/powerpoint/2010/main" val="301945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BEB4C3-EB44-4BC1-BBE0-1493584F5549}" type="datetimeFigureOut">
              <a:rPr lang="en-US" smtClean="0"/>
              <a:t>2/19/2025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F64BD2-DD55-4FA0-B27B-2186A2151AF3}" type="slidenum">
              <a:rPr lang="en-US" smtClean="0"/>
              <a:t>‹#›</a:t>
            </a:fld>
            <a:endParaRPr lang="en-US"/>
          </a:p>
        </p:txBody>
      </p:sp>
    </p:spTree>
    <p:extLst>
      <p:ext uri="{BB962C8B-B14F-4D97-AF65-F5344CB8AC3E}">
        <p14:creationId xmlns:p14="http://schemas.microsoft.com/office/powerpoint/2010/main" val="4270996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BEB4C3-EB44-4BC1-BBE0-1493584F5549}" type="datetimeFigureOut">
              <a:rPr lang="en-US" smtClean="0"/>
              <a:t>2/19/2025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F64BD2-DD55-4FA0-B27B-2186A2151AF3}" type="slidenum">
              <a:rPr lang="en-US" smtClean="0"/>
              <a:t>‹#›</a:t>
            </a:fld>
            <a:endParaRPr lang="en-US"/>
          </a:p>
        </p:txBody>
      </p:sp>
    </p:spTree>
    <p:extLst>
      <p:ext uri="{BB962C8B-B14F-4D97-AF65-F5344CB8AC3E}">
        <p14:creationId xmlns:p14="http://schemas.microsoft.com/office/powerpoint/2010/main" val="2195888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BEB4C3-EB44-4BC1-BBE0-1493584F5549}" type="datetimeFigureOut">
              <a:rPr lang="en-US" smtClean="0"/>
              <a:t>2/19/2025</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9F64BD2-DD55-4FA0-B27B-2186A2151AF3}" type="slidenum">
              <a:rPr lang="en-US" smtClean="0"/>
              <a:t>‹#›</a:t>
            </a:fld>
            <a:endParaRPr lang="en-US"/>
          </a:p>
        </p:txBody>
      </p:sp>
    </p:spTree>
    <p:extLst>
      <p:ext uri="{BB962C8B-B14F-4D97-AF65-F5344CB8AC3E}">
        <p14:creationId xmlns:p14="http://schemas.microsoft.com/office/powerpoint/2010/main" val="2052627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BEB4C3-EB44-4BC1-BBE0-1493584F5549}" type="datetimeFigureOut">
              <a:rPr lang="en-US" smtClean="0"/>
              <a:t>2/19/2025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9F64BD2-DD55-4FA0-B27B-2186A2151AF3}" type="slidenum">
              <a:rPr lang="en-US" smtClean="0"/>
              <a:t>‹#›</a:t>
            </a:fld>
            <a:endParaRPr lang="en-US"/>
          </a:p>
        </p:txBody>
      </p:sp>
    </p:spTree>
    <p:extLst>
      <p:ext uri="{BB962C8B-B14F-4D97-AF65-F5344CB8AC3E}">
        <p14:creationId xmlns:p14="http://schemas.microsoft.com/office/powerpoint/2010/main" val="661875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BEB4C3-EB44-4BC1-BBE0-1493584F5549}" type="datetimeFigureOut">
              <a:rPr lang="en-US" smtClean="0"/>
              <a:t>2/19/2025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9F64BD2-DD55-4FA0-B27B-2186A2151AF3}" type="slidenum">
              <a:rPr lang="en-US" smtClean="0"/>
              <a:t>‹#›</a:t>
            </a:fld>
            <a:endParaRPr lang="en-US"/>
          </a:p>
        </p:txBody>
      </p:sp>
    </p:spTree>
    <p:extLst>
      <p:ext uri="{BB962C8B-B14F-4D97-AF65-F5344CB8AC3E}">
        <p14:creationId xmlns:p14="http://schemas.microsoft.com/office/powerpoint/2010/main" val="3789896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5BEB4C3-EB44-4BC1-BBE0-1493584F5549}" type="datetimeFigureOut">
              <a:rPr lang="en-US" smtClean="0"/>
              <a:t>2/19/2025</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59F64BD2-DD55-4FA0-B27B-2186A2151AF3}" type="slidenum">
              <a:rPr lang="en-US" smtClean="0"/>
              <a:t>‹#›</a:t>
            </a:fld>
            <a:endParaRPr lang="en-US"/>
          </a:p>
        </p:txBody>
      </p:sp>
    </p:spTree>
    <p:extLst>
      <p:ext uri="{BB962C8B-B14F-4D97-AF65-F5344CB8AC3E}">
        <p14:creationId xmlns:p14="http://schemas.microsoft.com/office/powerpoint/2010/main" val="1112173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2B763-A094-D06E-6A4F-86D099919DFA}"/>
              </a:ext>
            </a:extLst>
          </p:cNvPr>
          <p:cNvSpPr>
            <a:spLocks noGrp="1"/>
          </p:cNvSpPr>
          <p:nvPr>
            <p:ph type="ctrTitle"/>
          </p:nvPr>
        </p:nvSpPr>
        <p:spPr/>
        <p:txBody>
          <a:bodyPr/>
          <a:lstStyle/>
          <a:p>
            <a:r>
              <a:rPr lang="en-US" dirty="0"/>
              <a:t>Romans Part 2</a:t>
            </a:r>
          </a:p>
        </p:txBody>
      </p:sp>
      <p:sp>
        <p:nvSpPr>
          <p:cNvPr id="3" name="Subtitle 2">
            <a:extLst>
              <a:ext uri="{FF2B5EF4-FFF2-40B4-BE49-F238E27FC236}">
                <a16:creationId xmlns:a16="http://schemas.microsoft.com/office/drawing/2014/main" id="{DDB1BC33-4EFF-ADC6-04EB-0FBD9A2EE12E}"/>
              </a:ext>
            </a:extLst>
          </p:cNvPr>
          <p:cNvSpPr>
            <a:spLocks noGrp="1"/>
          </p:cNvSpPr>
          <p:nvPr>
            <p:ph type="subTitle" idx="1"/>
          </p:nvPr>
        </p:nvSpPr>
        <p:spPr/>
        <p:txBody>
          <a:bodyPr/>
          <a:lstStyle/>
          <a:p>
            <a:r>
              <a:rPr lang="en-US" dirty="0"/>
              <a:t>Lesson 6</a:t>
            </a:r>
          </a:p>
        </p:txBody>
      </p:sp>
    </p:spTree>
    <p:extLst>
      <p:ext uri="{BB962C8B-B14F-4D97-AF65-F5344CB8AC3E}">
        <p14:creationId xmlns:p14="http://schemas.microsoft.com/office/powerpoint/2010/main" val="3250686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14A91-92D8-94BE-3077-7E64A3D96103}"/>
              </a:ext>
            </a:extLst>
          </p:cNvPr>
          <p:cNvSpPr>
            <a:spLocks noGrp="1"/>
          </p:cNvSpPr>
          <p:nvPr>
            <p:ph type="title"/>
          </p:nvPr>
        </p:nvSpPr>
        <p:spPr/>
        <p:txBody>
          <a:bodyPr/>
          <a:lstStyle/>
          <a:p>
            <a:r>
              <a:rPr lang="en-US" dirty="0"/>
              <a:t>Romans 7</a:t>
            </a:r>
          </a:p>
        </p:txBody>
      </p:sp>
      <p:sp>
        <p:nvSpPr>
          <p:cNvPr id="3" name="Content Placeholder 2">
            <a:extLst>
              <a:ext uri="{FF2B5EF4-FFF2-40B4-BE49-F238E27FC236}">
                <a16:creationId xmlns:a16="http://schemas.microsoft.com/office/drawing/2014/main" id="{5E813B82-AD47-DC9E-9C5B-7A7A4D11DEA2}"/>
              </a:ext>
            </a:extLst>
          </p:cNvPr>
          <p:cNvSpPr>
            <a:spLocks noGrp="1"/>
          </p:cNvSpPr>
          <p:nvPr>
            <p:ph idx="1"/>
          </p:nvPr>
        </p:nvSpPr>
        <p:spPr/>
        <p:txBody>
          <a:bodyPr>
            <a:normAutofit lnSpcReduction="10000"/>
          </a:bodyPr>
          <a:lstStyle/>
          <a:p>
            <a:r>
              <a:rPr lang="en-US" b="1" dirty="0"/>
              <a:t>Is Paul speaking of the regenerate or unregenerate man?</a:t>
            </a:r>
          </a:p>
          <a:p>
            <a:r>
              <a:rPr lang="en-US" b="1" dirty="0"/>
              <a:t>Context: </a:t>
            </a:r>
            <a:r>
              <a:rPr lang="en-US" dirty="0"/>
              <a:t>The believer’s relationship to the Law/sin/Old Covenant</a:t>
            </a:r>
          </a:p>
          <a:p>
            <a:r>
              <a:rPr lang="en-US" b="1" dirty="0"/>
              <a:t>Rom. 7:1-3 </a:t>
            </a:r>
            <a:r>
              <a:rPr lang="en-US" dirty="0"/>
              <a:t>Marriage: the woman “died” to the marriage because the husband died, releasing her from that covenant. She is now freed from that old covenant of marriage, to marry again; be joined to another.</a:t>
            </a:r>
          </a:p>
          <a:p>
            <a:r>
              <a:rPr lang="en-US" dirty="0"/>
              <a:t>WE have been released from the Law because we died to it</a:t>
            </a:r>
          </a:p>
          <a:p>
            <a:r>
              <a:rPr lang="en-US" b="1" dirty="0"/>
              <a:t>Rom. 7:7-12 “Paul uses the illustration of coveting because it is an inward attitude, not an outward action. Covetousness leads to the breaking of the other 9 commandments.”  </a:t>
            </a:r>
            <a:r>
              <a:rPr lang="en-US" b="1" dirty="0" err="1"/>
              <a:t>Wiersbe</a:t>
            </a:r>
            <a:endParaRPr lang="en-US" b="1" dirty="0"/>
          </a:p>
          <a:p>
            <a:r>
              <a:rPr lang="en-US" dirty="0"/>
              <a:t>The Law didn’t cause death; sin did. The Law only revealed our sin.</a:t>
            </a:r>
          </a:p>
          <a:p>
            <a:endParaRPr lang="en-US" dirty="0"/>
          </a:p>
        </p:txBody>
      </p:sp>
    </p:spTree>
    <p:extLst>
      <p:ext uri="{BB962C8B-B14F-4D97-AF65-F5344CB8AC3E}">
        <p14:creationId xmlns:p14="http://schemas.microsoft.com/office/powerpoint/2010/main" val="135207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B8514-1C50-CDA7-C53B-D11823645550}"/>
              </a:ext>
            </a:extLst>
          </p:cNvPr>
          <p:cNvSpPr>
            <a:spLocks noGrp="1"/>
          </p:cNvSpPr>
          <p:nvPr>
            <p:ph type="title"/>
          </p:nvPr>
        </p:nvSpPr>
        <p:spPr/>
        <p:txBody>
          <a:bodyPr/>
          <a:lstStyle/>
          <a:p>
            <a:r>
              <a:rPr lang="en-US" dirty="0"/>
              <a:t>Paul’s testimony in Acts</a:t>
            </a:r>
          </a:p>
        </p:txBody>
      </p:sp>
      <p:sp>
        <p:nvSpPr>
          <p:cNvPr id="3" name="Content Placeholder 2">
            <a:extLst>
              <a:ext uri="{FF2B5EF4-FFF2-40B4-BE49-F238E27FC236}">
                <a16:creationId xmlns:a16="http://schemas.microsoft.com/office/drawing/2014/main" id="{8C7E8DCF-E0EC-ABED-9495-63470205AC54}"/>
              </a:ext>
            </a:extLst>
          </p:cNvPr>
          <p:cNvSpPr>
            <a:spLocks noGrp="1"/>
          </p:cNvSpPr>
          <p:nvPr>
            <p:ph idx="1"/>
          </p:nvPr>
        </p:nvSpPr>
        <p:spPr/>
        <p:txBody>
          <a:bodyPr>
            <a:normAutofit lnSpcReduction="10000"/>
          </a:bodyPr>
          <a:lstStyle/>
          <a:p>
            <a:r>
              <a:rPr lang="en-US" dirty="0"/>
              <a:t>Paul was blameless </a:t>
            </a:r>
            <a:r>
              <a:rPr lang="en-US" b="1" dirty="0"/>
              <a:t>according to the Law</a:t>
            </a:r>
          </a:p>
          <a:p>
            <a:r>
              <a:rPr lang="en-US" dirty="0"/>
              <a:t>Pharisee of Pharisees</a:t>
            </a:r>
          </a:p>
          <a:p>
            <a:r>
              <a:rPr lang="en-US" dirty="0"/>
              <a:t>His confidence was in the flesh by keeping the Law</a:t>
            </a:r>
          </a:p>
          <a:p>
            <a:r>
              <a:rPr lang="en-US" dirty="0"/>
              <a:t>But Christ confronted him, blinded him, and showed him how much he must suffer and endure for His name’s sake.</a:t>
            </a:r>
          </a:p>
          <a:p>
            <a:r>
              <a:rPr lang="en-US" dirty="0"/>
              <a:t>Christ sent Paul to the people to open their eyes so that they may turn from darkness to light and from the power of Satan to God; to repent, turn to God, doing deeds and living lives which are consistent with repentance.</a:t>
            </a:r>
          </a:p>
          <a:p>
            <a:r>
              <a:rPr lang="en-US" dirty="0"/>
              <a:t>Christ revealed Paul’s sin through the Law and his eyes were opened to his need of a Savior, so he feels obligated to share this great salvation</a:t>
            </a:r>
          </a:p>
        </p:txBody>
      </p:sp>
    </p:spTree>
    <p:extLst>
      <p:ext uri="{BB962C8B-B14F-4D97-AF65-F5344CB8AC3E}">
        <p14:creationId xmlns:p14="http://schemas.microsoft.com/office/powerpoint/2010/main" val="142504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6A6BF-7CF3-29FC-CC29-E7133C95C01B}"/>
              </a:ext>
            </a:extLst>
          </p:cNvPr>
          <p:cNvSpPr>
            <a:spLocks noGrp="1"/>
          </p:cNvSpPr>
          <p:nvPr>
            <p:ph type="title"/>
          </p:nvPr>
        </p:nvSpPr>
        <p:spPr/>
        <p:txBody>
          <a:bodyPr/>
          <a:lstStyle/>
          <a:p>
            <a:r>
              <a:rPr lang="en-US" dirty="0"/>
              <a:t>Philippians 3:2-16</a:t>
            </a:r>
          </a:p>
        </p:txBody>
      </p:sp>
      <p:sp>
        <p:nvSpPr>
          <p:cNvPr id="3" name="Content Placeholder 2">
            <a:extLst>
              <a:ext uri="{FF2B5EF4-FFF2-40B4-BE49-F238E27FC236}">
                <a16:creationId xmlns:a16="http://schemas.microsoft.com/office/drawing/2014/main" id="{A3A84E5E-3E39-2AB0-B693-9C3DA7DBB57A}"/>
              </a:ext>
            </a:extLst>
          </p:cNvPr>
          <p:cNvSpPr>
            <a:spLocks noGrp="1"/>
          </p:cNvSpPr>
          <p:nvPr>
            <p:ph idx="1"/>
          </p:nvPr>
        </p:nvSpPr>
        <p:spPr/>
        <p:txBody>
          <a:bodyPr/>
          <a:lstStyle/>
          <a:p>
            <a:r>
              <a:rPr lang="en-US" dirty="0"/>
              <a:t>Paul gives his heritage, his pedigree, his qualifications</a:t>
            </a:r>
          </a:p>
          <a:p>
            <a:r>
              <a:rPr lang="en-US" dirty="0"/>
              <a:t>Then he called them “dung”. He counted it all as loss.</a:t>
            </a:r>
          </a:p>
          <a:p>
            <a:r>
              <a:rPr lang="en-US" dirty="0"/>
              <a:t>Then he testifies of what he has found in Christ, NOT the Law.</a:t>
            </a:r>
          </a:p>
          <a:p>
            <a:r>
              <a:rPr lang="en-US" dirty="0"/>
              <a:t>His righteousness is not his own, but Christ’s</a:t>
            </a:r>
          </a:p>
          <a:p>
            <a:r>
              <a:rPr lang="en-US" dirty="0"/>
              <a:t>He takes pride and exults in Christ Jesus. He takes no confidence in the flesh and considers all that to be his former way of life.</a:t>
            </a:r>
          </a:p>
          <a:p>
            <a:r>
              <a:rPr lang="en-US" b="1" dirty="0"/>
              <a:t>NOW:</a:t>
            </a:r>
            <a:r>
              <a:rPr lang="en-US" dirty="0"/>
              <a:t> he presses on toward the high calling of Christ Jesus</a:t>
            </a:r>
          </a:p>
          <a:p>
            <a:r>
              <a:rPr lang="en-US" b="1" dirty="0"/>
              <a:t>NOW:</a:t>
            </a:r>
            <a:r>
              <a:rPr lang="en-US" dirty="0"/>
              <a:t> he forgets what lies behind and reaches forward to what lies ahead</a:t>
            </a:r>
          </a:p>
        </p:txBody>
      </p:sp>
    </p:spTree>
    <p:extLst>
      <p:ext uri="{BB962C8B-B14F-4D97-AF65-F5344CB8AC3E}">
        <p14:creationId xmlns:p14="http://schemas.microsoft.com/office/powerpoint/2010/main" val="107408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8AFC4-2FFE-D905-77A6-FDD276D85636}"/>
              </a:ext>
            </a:extLst>
          </p:cNvPr>
          <p:cNvSpPr>
            <a:spLocks noGrp="1"/>
          </p:cNvSpPr>
          <p:nvPr>
            <p:ph type="title"/>
          </p:nvPr>
        </p:nvSpPr>
        <p:spPr/>
        <p:txBody>
          <a:bodyPr/>
          <a:lstStyle/>
          <a:p>
            <a:r>
              <a:rPr lang="en-US" dirty="0"/>
              <a:t>Romans 7:13-25</a:t>
            </a:r>
          </a:p>
        </p:txBody>
      </p:sp>
      <p:sp>
        <p:nvSpPr>
          <p:cNvPr id="3" name="Content Placeholder 2">
            <a:extLst>
              <a:ext uri="{FF2B5EF4-FFF2-40B4-BE49-F238E27FC236}">
                <a16:creationId xmlns:a16="http://schemas.microsoft.com/office/drawing/2014/main" id="{80962E8E-09C3-8576-17F4-A95D8FA98F29}"/>
              </a:ext>
            </a:extLst>
          </p:cNvPr>
          <p:cNvSpPr>
            <a:spLocks noGrp="1"/>
          </p:cNvSpPr>
          <p:nvPr>
            <p:ph idx="1"/>
          </p:nvPr>
        </p:nvSpPr>
        <p:spPr/>
        <p:txBody>
          <a:bodyPr>
            <a:normAutofit lnSpcReduction="10000"/>
          </a:bodyPr>
          <a:lstStyle/>
          <a:p>
            <a:r>
              <a:rPr lang="en-US" b="1" dirty="0"/>
              <a:t>Paul uses himself, now, as an illustration</a:t>
            </a:r>
          </a:p>
          <a:p>
            <a:r>
              <a:rPr lang="en-US" dirty="0"/>
              <a:t>A person practicing evil that he doesn’t want to do</a:t>
            </a:r>
          </a:p>
          <a:p>
            <a:r>
              <a:rPr lang="en-US" dirty="0"/>
              <a:t>A person who knows the Law</a:t>
            </a:r>
          </a:p>
          <a:p>
            <a:r>
              <a:rPr lang="en-US" dirty="0"/>
              <a:t>A person who needs to be set free</a:t>
            </a:r>
          </a:p>
          <a:p>
            <a:r>
              <a:rPr lang="en-US" dirty="0"/>
              <a:t>One who serves the law of sin with his flesh</a:t>
            </a:r>
          </a:p>
          <a:p>
            <a:r>
              <a:rPr lang="en-US" dirty="0"/>
              <a:t>This does </a:t>
            </a:r>
            <a:r>
              <a:rPr lang="en-US" b="1" dirty="0"/>
              <a:t>NOT</a:t>
            </a:r>
            <a:r>
              <a:rPr lang="en-US" dirty="0"/>
              <a:t> describe the regenerate man, but the Unregenerate man.</a:t>
            </a:r>
          </a:p>
          <a:p>
            <a:r>
              <a:rPr lang="en-US" b="1" dirty="0"/>
              <a:t>Verse 24-25 </a:t>
            </a:r>
            <a:r>
              <a:rPr lang="en-US" dirty="0"/>
              <a:t>Wretched man: describes a person who is exhausted after battle. That’s who Paul was before his salvation</a:t>
            </a:r>
          </a:p>
          <a:p>
            <a:r>
              <a:rPr lang="en-US" dirty="0"/>
              <a:t>This man needs setting free! Thanks be to God who sent Jesus to save us</a:t>
            </a:r>
          </a:p>
        </p:txBody>
      </p:sp>
    </p:spTree>
    <p:extLst>
      <p:ext uri="{BB962C8B-B14F-4D97-AF65-F5344CB8AC3E}">
        <p14:creationId xmlns:p14="http://schemas.microsoft.com/office/powerpoint/2010/main" val="33473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01B7D-AED0-F0BD-8437-7B24074CF65F}"/>
              </a:ext>
            </a:extLst>
          </p:cNvPr>
          <p:cNvSpPr>
            <a:spLocks noGrp="1"/>
          </p:cNvSpPr>
          <p:nvPr>
            <p:ph type="title"/>
          </p:nvPr>
        </p:nvSpPr>
        <p:spPr/>
        <p:txBody>
          <a:bodyPr/>
          <a:lstStyle/>
          <a:p>
            <a:r>
              <a:rPr lang="en-US" dirty="0"/>
              <a:t>My Illustration</a:t>
            </a:r>
          </a:p>
        </p:txBody>
      </p:sp>
      <p:pic>
        <p:nvPicPr>
          <p:cNvPr id="5" name="Content Placeholder 4" descr="A dog lying on a couch&#10;&#10;AI-generated content may be incorrect.">
            <a:extLst>
              <a:ext uri="{FF2B5EF4-FFF2-40B4-BE49-F238E27FC236}">
                <a16:creationId xmlns:a16="http://schemas.microsoft.com/office/drawing/2014/main" id="{FD7774F1-B10B-D979-2634-2C8C31B3BD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7672" y="2332566"/>
            <a:ext cx="1574700" cy="3416300"/>
          </a:xfrm>
        </p:spPr>
      </p:pic>
      <p:pic>
        <p:nvPicPr>
          <p:cNvPr id="7" name="Picture 6" descr="A person and dog sitting in a chair&#10;&#10;AI-generated content may be incorrect.">
            <a:extLst>
              <a:ext uri="{FF2B5EF4-FFF2-40B4-BE49-F238E27FC236}">
                <a16:creationId xmlns:a16="http://schemas.microsoft.com/office/drawing/2014/main" id="{E6707D36-5815-C7F7-4A7C-00520DB00F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2862" y="2165349"/>
            <a:ext cx="2809875" cy="3939118"/>
          </a:xfrm>
          <a:prstGeom prst="rect">
            <a:avLst/>
          </a:prstGeom>
        </p:spPr>
      </p:pic>
      <p:pic>
        <p:nvPicPr>
          <p:cNvPr id="9" name="Picture 8" descr="A person petting a dog&#10;&#10;AI-generated content may be incorrect.">
            <a:extLst>
              <a:ext uri="{FF2B5EF4-FFF2-40B4-BE49-F238E27FC236}">
                <a16:creationId xmlns:a16="http://schemas.microsoft.com/office/drawing/2014/main" id="{4A723513-E46B-98E5-C854-484C161B7E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6505" y="2040465"/>
            <a:ext cx="2809875" cy="4428068"/>
          </a:xfrm>
          <a:prstGeom prst="rect">
            <a:avLst/>
          </a:prstGeom>
        </p:spPr>
      </p:pic>
      <p:pic>
        <p:nvPicPr>
          <p:cNvPr id="11" name="Picture 10" descr="Two dogs lying on a bed&#10;&#10;AI-generated content may be incorrect.">
            <a:extLst>
              <a:ext uri="{FF2B5EF4-FFF2-40B4-BE49-F238E27FC236}">
                <a16:creationId xmlns:a16="http://schemas.microsoft.com/office/drawing/2014/main" id="{484501F1-6708-F4E2-D8D3-72A595ADC7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06870" y="1838325"/>
            <a:ext cx="2809875" cy="4832349"/>
          </a:xfrm>
          <a:prstGeom prst="rect">
            <a:avLst/>
          </a:prstGeom>
        </p:spPr>
      </p:pic>
    </p:spTree>
    <p:extLst>
      <p:ext uri="{BB962C8B-B14F-4D97-AF65-F5344CB8AC3E}">
        <p14:creationId xmlns:p14="http://schemas.microsoft.com/office/powerpoint/2010/main" val="1877059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F5E75-6BF0-22DE-2221-4A6F0B63FB9C}"/>
              </a:ext>
            </a:extLst>
          </p:cNvPr>
          <p:cNvSpPr>
            <a:spLocks noGrp="1"/>
          </p:cNvSpPr>
          <p:nvPr>
            <p:ph type="title"/>
          </p:nvPr>
        </p:nvSpPr>
        <p:spPr/>
        <p:txBody>
          <a:bodyPr/>
          <a:lstStyle/>
          <a:p>
            <a:r>
              <a:rPr lang="en-US" dirty="0"/>
              <a:t>Regenerate</a:t>
            </a:r>
          </a:p>
        </p:txBody>
      </p:sp>
      <p:sp>
        <p:nvSpPr>
          <p:cNvPr id="3" name="Content Placeholder 2">
            <a:extLst>
              <a:ext uri="{FF2B5EF4-FFF2-40B4-BE49-F238E27FC236}">
                <a16:creationId xmlns:a16="http://schemas.microsoft.com/office/drawing/2014/main" id="{1C8FB750-4E47-235E-5455-B8836990EC7A}"/>
              </a:ext>
            </a:extLst>
          </p:cNvPr>
          <p:cNvSpPr>
            <a:spLocks noGrp="1"/>
          </p:cNvSpPr>
          <p:nvPr>
            <p:ph idx="1"/>
          </p:nvPr>
        </p:nvSpPr>
        <p:spPr/>
        <p:txBody>
          <a:bodyPr>
            <a:normAutofit fontScale="92500" lnSpcReduction="20000"/>
          </a:bodyPr>
          <a:lstStyle/>
          <a:p>
            <a:r>
              <a:rPr lang="en-US" b="1" dirty="0"/>
              <a:t>Jake:</a:t>
            </a:r>
            <a:r>
              <a:rPr lang="en-US" dirty="0"/>
              <a:t> His story is one of rescue: rescue from starvation, neglect, abuse and abandonment.</a:t>
            </a:r>
          </a:p>
          <a:p>
            <a:r>
              <a:rPr lang="en-US" dirty="0"/>
              <a:t>He was 20 pounds underweight, had scars from being in a fight (which he obviously lost), dirty and lost. He knew he needed to be rescued.</a:t>
            </a:r>
          </a:p>
          <a:p>
            <a:r>
              <a:rPr lang="en-US" dirty="0"/>
              <a:t>Later on, we found out that he had been shot as the x-ray showed buckshot riddled throughout his spine, which doesn’t cause him pain or restrict him at all. Nevertheless, it IS inside him.</a:t>
            </a:r>
          </a:p>
          <a:p>
            <a:r>
              <a:rPr lang="en-US" dirty="0"/>
              <a:t>Jake was rescued, fed, sheltered, bathed, neutered and vaccinated. </a:t>
            </a:r>
          </a:p>
          <a:p>
            <a:r>
              <a:rPr lang="en-US" dirty="0"/>
              <a:t>Now, he needed real rescuing: someone to adopt him as their own</a:t>
            </a:r>
          </a:p>
          <a:p>
            <a:r>
              <a:rPr lang="en-US" dirty="0"/>
              <a:t>That was me. But Jake chose ME, before I chose him.</a:t>
            </a:r>
          </a:p>
          <a:p>
            <a:r>
              <a:rPr lang="en-US" dirty="0"/>
              <a:t>Jake is obedient, loving, kind, gentle…...and mine. The thought of going back to being lost, starving and abused doesn’t enter his mind.  He is home.</a:t>
            </a:r>
          </a:p>
        </p:txBody>
      </p:sp>
    </p:spTree>
    <p:extLst>
      <p:ext uri="{BB962C8B-B14F-4D97-AF65-F5344CB8AC3E}">
        <p14:creationId xmlns:p14="http://schemas.microsoft.com/office/powerpoint/2010/main" val="3814655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86764-EBFF-DE71-66D3-66F6148C6181}"/>
              </a:ext>
            </a:extLst>
          </p:cNvPr>
          <p:cNvSpPr>
            <a:spLocks noGrp="1"/>
          </p:cNvSpPr>
          <p:nvPr>
            <p:ph type="title"/>
          </p:nvPr>
        </p:nvSpPr>
        <p:spPr/>
        <p:txBody>
          <a:bodyPr/>
          <a:lstStyle/>
          <a:p>
            <a:r>
              <a:rPr lang="en-US" dirty="0"/>
              <a:t>Unregenerate</a:t>
            </a:r>
          </a:p>
        </p:txBody>
      </p:sp>
      <p:sp>
        <p:nvSpPr>
          <p:cNvPr id="3" name="Content Placeholder 2">
            <a:extLst>
              <a:ext uri="{FF2B5EF4-FFF2-40B4-BE49-F238E27FC236}">
                <a16:creationId xmlns:a16="http://schemas.microsoft.com/office/drawing/2014/main" id="{67975391-F5BE-9BE5-224E-D0D71518193E}"/>
              </a:ext>
            </a:extLst>
          </p:cNvPr>
          <p:cNvSpPr>
            <a:spLocks noGrp="1"/>
          </p:cNvSpPr>
          <p:nvPr>
            <p:ph idx="1"/>
          </p:nvPr>
        </p:nvSpPr>
        <p:spPr/>
        <p:txBody>
          <a:bodyPr>
            <a:normAutofit lnSpcReduction="10000"/>
          </a:bodyPr>
          <a:lstStyle/>
          <a:p>
            <a:r>
              <a:rPr lang="en-US" b="1" dirty="0"/>
              <a:t>Gracie:</a:t>
            </a:r>
            <a:r>
              <a:rPr lang="en-US" dirty="0"/>
              <a:t> She is a pure bred </a:t>
            </a:r>
            <a:r>
              <a:rPr lang="en-US" dirty="0" err="1"/>
              <a:t>Kees</a:t>
            </a:r>
            <a:r>
              <a:rPr lang="en-US" dirty="0"/>
              <a:t> hound. Papers even to prove it.</a:t>
            </a:r>
          </a:p>
          <a:p>
            <a:r>
              <a:rPr lang="en-US" dirty="0"/>
              <a:t>She is a little over two years old</a:t>
            </a:r>
          </a:p>
          <a:p>
            <a:r>
              <a:rPr lang="en-US" dirty="0"/>
              <a:t>She was adopted by my mother as a puppy.</a:t>
            </a:r>
          </a:p>
          <a:p>
            <a:r>
              <a:rPr lang="en-US" dirty="0"/>
              <a:t>She has never known neglect, abuse, abandonment or need. Only love</a:t>
            </a:r>
          </a:p>
          <a:p>
            <a:r>
              <a:rPr lang="en-US" dirty="0"/>
              <a:t>Yet: She has no manners. No desire to behave, but loves my mother and Jake and life itself. Her only deterrent is a spray water bottle which keeps her at bay, but does not change who she is.</a:t>
            </a:r>
          </a:p>
          <a:p>
            <a:r>
              <a:rPr lang="en-US" dirty="0"/>
              <a:t>She plays with Jake, shares her toys with Jake and has a great time.</a:t>
            </a:r>
          </a:p>
          <a:p>
            <a:r>
              <a:rPr lang="en-US" dirty="0"/>
              <a:t>When Jake leaves, her behavior does not change, nor will it. Because SHE has not changed.   HER choice.</a:t>
            </a:r>
          </a:p>
        </p:txBody>
      </p:sp>
    </p:spTree>
    <p:extLst>
      <p:ext uri="{BB962C8B-B14F-4D97-AF65-F5344CB8AC3E}">
        <p14:creationId xmlns:p14="http://schemas.microsoft.com/office/powerpoint/2010/main" val="1197516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22ACE-7C41-17D5-C420-49F6917BFF5F}"/>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23CD2398-1962-46D1-0002-2635DDBAD0F7}"/>
              </a:ext>
            </a:extLst>
          </p:cNvPr>
          <p:cNvSpPr>
            <a:spLocks noGrp="1"/>
          </p:cNvSpPr>
          <p:nvPr>
            <p:ph idx="1"/>
          </p:nvPr>
        </p:nvSpPr>
        <p:spPr>
          <a:xfrm>
            <a:off x="1425887" y="2527300"/>
            <a:ext cx="8825659" cy="3416300"/>
          </a:xfrm>
        </p:spPr>
        <p:txBody>
          <a:bodyPr>
            <a:normAutofit lnSpcReduction="10000"/>
          </a:bodyPr>
          <a:lstStyle/>
          <a:p>
            <a:r>
              <a:rPr lang="en-US" b="1" dirty="0"/>
              <a:t>Jake</a:t>
            </a:r>
            <a:r>
              <a:rPr lang="en-US" dirty="0"/>
              <a:t> knew hardship, though he was a good dog. His manners are impeccable; something I did not teach him. He desires to please and his behavior is governed by his love of me, not his fear of punishment from me. “I am his savior”.</a:t>
            </a:r>
          </a:p>
          <a:p>
            <a:r>
              <a:rPr lang="en-US" b="1" dirty="0"/>
              <a:t>Gracie: </a:t>
            </a:r>
            <a:r>
              <a:rPr lang="en-US" dirty="0"/>
              <a:t>never knew hardship, but is a loving dog. There is nothing there to make her obey, though her “savior” tries. She does not see her need of a savior for she has never known hardship or want. She’s a “good dog” who is taken very well care of. She will spend the rest of her life living for herself and her wants and being happy to be alive, but will never be what she could have been, had she chosen her “savior” over herself. That never happens.</a:t>
            </a:r>
          </a:p>
          <a:p>
            <a:r>
              <a:rPr lang="en-US" dirty="0"/>
              <a:t>So who do </a:t>
            </a:r>
            <a:r>
              <a:rPr lang="en-US" b="1" dirty="0"/>
              <a:t>I </a:t>
            </a:r>
            <a:r>
              <a:rPr lang="en-US" dirty="0"/>
              <a:t>chose? Living for myself, or for my Savior who set me free.</a:t>
            </a:r>
          </a:p>
        </p:txBody>
      </p:sp>
    </p:spTree>
    <p:extLst>
      <p:ext uri="{BB962C8B-B14F-4D97-AF65-F5344CB8AC3E}">
        <p14:creationId xmlns:p14="http://schemas.microsoft.com/office/powerpoint/2010/main" val="433438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58243-F456-B23F-E275-D14C9E5B2648}"/>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96BB5841-7794-5A7A-2871-1E55574FF245}"/>
              </a:ext>
            </a:extLst>
          </p:cNvPr>
          <p:cNvSpPr>
            <a:spLocks noGrp="1"/>
          </p:cNvSpPr>
          <p:nvPr>
            <p:ph idx="1"/>
          </p:nvPr>
        </p:nvSpPr>
        <p:spPr/>
        <p:txBody>
          <a:bodyPr/>
          <a:lstStyle/>
          <a:p>
            <a:r>
              <a:rPr lang="en-US" b="1" dirty="0"/>
              <a:t>Romans 1:1-17   </a:t>
            </a:r>
            <a:r>
              <a:rPr lang="en-US" dirty="0"/>
              <a:t>The gospel and its power for salvation for all who believe</a:t>
            </a:r>
          </a:p>
          <a:p>
            <a:r>
              <a:rPr lang="en-US" b="1" dirty="0"/>
              <a:t>Romans 1:18-3:20  </a:t>
            </a:r>
            <a:r>
              <a:rPr lang="en-US" dirty="0"/>
              <a:t>There is none righteous. All have sinned</a:t>
            </a:r>
          </a:p>
          <a:p>
            <a:r>
              <a:rPr lang="en-US" b="1" dirty="0"/>
              <a:t>Romans 3:21-5:21  </a:t>
            </a:r>
            <a:r>
              <a:rPr lang="en-US" dirty="0"/>
              <a:t>We are justified by faith, not law</a:t>
            </a:r>
          </a:p>
          <a:p>
            <a:r>
              <a:rPr lang="en-US" b="1" dirty="0"/>
              <a:t>Romans 6-8   </a:t>
            </a:r>
            <a:r>
              <a:rPr lang="en-US" dirty="0"/>
              <a:t>Believers are dead to sin, alive to God: Sanctified</a:t>
            </a:r>
          </a:p>
        </p:txBody>
      </p:sp>
    </p:spTree>
    <p:extLst>
      <p:ext uri="{BB962C8B-B14F-4D97-AF65-F5344CB8AC3E}">
        <p14:creationId xmlns:p14="http://schemas.microsoft.com/office/powerpoint/2010/main" val="84999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5CE09-C3FA-A30D-72B4-45914E39A9B2}"/>
              </a:ext>
            </a:extLst>
          </p:cNvPr>
          <p:cNvSpPr>
            <a:spLocks noGrp="1"/>
          </p:cNvSpPr>
          <p:nvPr>
            <p:ph type="title"/>
          </p:nvPr>
        </p:nvSpPr>
        <p:spPr/>
        <p:txBody>
          <a:bodyPr/>
          <a:lstStyle/>
          <a:p>
            <a:r>
              <a:rPr lang="en-US" dirty="0"/>
              <a:t>Romans 7</a:t>
            </a:r>
          </a:p>
        </p:txBody>
      </p:sp>
      <p:sp>
        <p:nvSpPr>
          <p:cNvPr id="3" name="Content Placeholder 2">
            <a:extLst>
              <a:ext uri="{FF2B5EF4-FFF2-40B4-BE49-F238E27FC236}">
                <a16:creationId xmlns:a16="http://schemas.microsoft.com/office/drawing/2014/main" id="{0E45819C-CBA4-7874-A507-1BF25A1C7A72}"/>
              </a:ext>
            </a:extLst>
          </p:cNvPr>
          <p:cNvSpPr>
            <a:spLocks noGrp="1"/>
          </p:cNvSpPr>
          <p:nvPr>
            <p:ph idx="1"/>
          </p:nvPr>
        </p:nvSpPr>
        <p:spPr/>
        <p:txBody>
          <a:bodyPr/>
          <a:lstStyle/>
          <a:p>
            <a:r>
              <a:rPr lang="en-US" b="1" dirty="0"/>
              <a:t>Theme: The Believer’s Relationship to the Law/The Righteous are dead to the Law </a:t>
            </a:r>
          </a:p>
          <a:p>
            <a:r>
              <a:rPr lang="en-US" b="1" dirty="0"/>
              <a:t>When we interpret this chapter, this context is critical!!!</a:t>
            </a:r>
          </a:p>
          <a:p>
            <a:r>
              <a:rPr lang="en-US" b="1" dirty="0"/>
              <a:t>1. Is the Law sin? May it never be!!!</a:t>
            </a:r>
          </a:p>
          <a:p>
            <a:r>
              <a:rPr lang="en-US" dirty="0"/>
              <a:t>It is true, we died to it and are set free from it, but the Law serves a purpose. It showed me my sin and the sinfulness of it.</a:t>
            </a:r>
          </a:p>
          <a:p>
            <a:r>
              <a:rPr lang="en-US" b="1" dirty="0"/>
              <a:t>2.</a:t>
            </a:r>
            <a:r>
              <a:rPr lang="en-US" dirty="0"/>
              <a:t> </a:t>
            </a:r>
            <a:r>
              <a:rPr lang="en-US" b="1" dirty="0"/>
              <a:t>Did the Law become the cause of my death? May it never be!!!</a:t>
            </a:r>
          </a:p>
          <a:p>
            <a:r>
              <a:rPr lang="en-US" dirty="0"/>
              <a:t>Sin caused my death. The Law is holy, righteous and good.</a:t>
            </a:r>
          </a:p>
          <a:p>
            <a:r>
              <a:rPr lang="en-US" dirty="0"/>
              <a:t>The Law is spiritual, and I am flesh. Nothing good dwells in the flesh.</a:t>
            </a:r>
          </a:p>
        </p:txBody>
      </p:sp>
    </p:spTree>
    <p:extLst>
      <p:ext uri="{BB962C8B-B14F-4D97-AF65-F5344CB8AC3E}">
        <p14:creationId xmlns:p14="http://schemas.microsoft.com/office/powerpoint/2010/main" val="261008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A6039-C331-F5D3-3DBB-A6324E88B61A}"/>
              </a:ext>
            </a:extLst>
          </p:cNvPr>
          <p:cNvSpPr>
            <a:spLocks noGrp="1"/>
          </p:cNvSpPr>
          <p:nvPr>
            <p:ph type="title"/>
          </p:nvPr>
        </p:nvSpPr>
        <p:spPr/>
        <p:txBody>
          <a:bodyPr/>
          <a:lstStyle/>
          <a:p>
            <a:r>
              <a:rPr lang="en-US" dirty="0"/>
              <a:t>Romans 8:1-17</a:t>
            </a:r>
          </a:p>
        </p:txBody>
      </p:sp>
      <p:sp>
        <p:nvSpPr>
          <p:cNvPr id="3" name="Content Placeholder 2">
            <a:extLst>
              <a:ext uri="{FF2B5EF4-FFF2-40B4-BE49-F238E27FC236}">
                <a16:creationId xmlns:a16="http://schemas.microsoft.com/office/drawing/2014/main" id="{E9355011-8199-F6CC-A185-DC28250609E7}"/>
              </a:ext>
            </a:extLst>
          </p:cNvPr>
          <p:cNvSpPr>
            <a:spLocks noGrp="1"/>
          </p:cNvSpPr>
          <p:nvPr>
            <p:ph idx="1"/>
          </p:nvPr>
        </p:nvSpPr>
        <p:spPr/>
        <p:txBody>
          <a:bodyPr/>
          <a:lstStyle/>
          <a:p>
            <a:r>
              <a:rPr lang="en-US" dirty="0"/>
              <a:t>The law of the Spirit of life in Christ Jesus sets us free from the Law of sin and death.</a:t>
            </a:r>
          </a:p>
          <a:p>
            <a:r>
              <a:rPr lang="en-US" dirty="0"/>
              <a:t>The Law cannot give life, only Christ can do that.</a:t>
            </a:r>
          </a:p>
          <a:p>
            <a:r>
              <a:rPr lang="en-US" dirty="0"/>
              <a:t>Requirement of the Law is fulfilled in those who walk according to the Spirit</a:t>
            </a:r>
          </a:p>
          <a:p>
            <a:r>
              <a:rPr lang="en-US" dirty="0"/>
              <a:t>Holy Spirit lives in every believer, enabling them to be righteous</a:t>
            </a:r>
          </a:p>
          <a:p>
            <a:r>
              <a:rPr lang="en-US" b="1" dirty="0"/>
              <a:t>Romans 6:4 </a:t>
            </a:r>
            <a:r>
              <a:rPr lang="en-US" dirty="0"/>
              <a:t>Believers were </a:t>
            </a:r>
            <a:r>
              <a:rPr lang="en-US" b="1" dirty="0"/>
              <a:t>raised </a:t>
            </a:r>
            <a:r>
              <a:rPr lang="en-US" dirty="0"/>
              <a:t>in Christ to </a:t>
            </a:r>
            <a:r>
              <a:rPr lang="en-US" b="1" dirty="0"/>
              <a:t>walk</a:t>
            </a:r>
            <a:r>
              <a:rPr lang="en-US" dirty="0"/>
              <a:t> in newness of life.</a:t>
            </a:r>
          </a:p>
          <a:p>
            <a:r>
              <a:rPr lang="en-US" b="1" dirty="0"/>
              <a:t>Romans 7:6 </a:t>
            </a:r>
            <a:r>
              <a:rPr lang="en-US" dirty="0"/>
              <a:t>Believers </a:t>
            </a:r>
            <a:r>
              <a:rPr lang="en-US" b="1" dirty="0"/>
              <a:t>died</a:t>
            </a:r>
            <a:r>
              <a:rPr lang="en-US" dirty="0"/>
              <a:t> to the Law and </a:t>
            </a:r>
            <a:r>
              <a:rPr lang="en-US" b="1" dirty="0"/>
              <a:t>serve</a:t>
            </a:r>
            <a:r>
              <a:rPr lang="en-US" dirty="0"/>
              <a:t> in newness of the Spirit.</a:t>
            </a:r>
          </a:p>
        </p:txBody>
      </p:sp>
    </p:spTree>
    <p:extLst>
      <p:ext uri="{BB962C8B-B14F-4D97-AF65-F5344CB8AC3E}">
        <p14:creationId xmlns:p14="http://schemas.microsoft.com/office/powerpoint/2010/main" val="227550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A043A-8621-28E0-590E-CA3719EDED14}"/>
              </a:ext>
            </a:extLst>
          </p:cNvPr>
          <p:cNvSpPr>
            <a:spLocks noGrp="1"/>
          </p:cNvSpPr>
          <p:nvPr>
            <p:ph type="title"/>
          </p:nvPr>
        </p:nvSpPr>
        <p:spPr/>
        <p:txBody>
          <a:bodyPr/>
          <a:lstStyle/>
          <a:p>
            <a:r>
              <a:rPr lang="en-US" dirty="0"/>
              <a:t>New Covenant</a:t>
            </a:r>
          </a:p>
        </p:txBody>
      </p:sp>
      <p:sp>
        <p:nvSpPr>
          <p:cNvPr id="3" name="Content Placeholder 2">
            <a:extLst>
              <a:ext uri="{FF2B5EF4-FFF2-40B4-BE49-F238E27FC236}">
                <a16:creationId xmlns:a16="http://schemas.microsoft.com/office/drawing/2014/main" id="{585EF199-BC9B-FC39-E115-F4270D9F223D}"/>
              </a:ext>
            </a:extLst>
          </p:cNvPr>
          <p:cNvSpPr>
            <a:spLocks noGrp="1"/>
          </p:cNvSpPr>
          <p:nvPr>
            <p:ph idx="1"/>
          </p:nvPr>
        </p:nvSpPr>
        <p:spPr/>
        <p:txBody>
          <a:bodyPr/>
          <a:lstStyle/>
          <a:p>
            <a:r>
              <a:rPr lang="en-US" b="1" dirty="0"/>
              <a:t>Jer. 31:31-34 </a:t>
            </a:r>
            <a:r>
              <a:rPr lang="en-US" dirty="0"/>
              <a:t>God said He would put His law within, not on tables of stone but on the heart.</a:t>
            </a:r>
          </a:p>
          <a:p>
            <a:r>
              <a:rPr lang="en-US" dirty="0"/>
              <a:t>Israel would be His people, and He would be their God.  </a:t>
            </a:r>
          </a:p>
          <a:p>
            <a:r>
              <a:rPr lang="en-US" dirty="0"/>
              <a:t>He would forgive their iniquity and remember their sins no more.</a:t>
            </a:r>
          </a:p>
          <a:p>
            <a:r>
              <a:rPr lang="en-US" b="1" dirty="0"/>
              <a:t>Jer. 32:38-41 </a:t>
            </a:r>
            <a:r>
              <a:rPr lang="en-US" dirty="0"/>
              <a:t>He would give them one heart and one way so that they would fear Him always and not turn away from Him.</a:t>
            </a:r>
          </a:p>
          <a:p>
            <a:r>
              <a:rPr lang="en-US" dirty="0"/>
              <a:t>This Covenant is an everlasting covenant.</a:t>
            </a:r>
          </a:p>
          <a:p>
            <a:r>
              <a:rPr lang="en-US" dirty="0"/>
              <a:t>God promised to plant them in the land and not turn away from them</a:t>
            </a:r>
          </a:p>
        </p:txBody>
      </p:sp>
    </p:spTree>
    <p:extLst>
      <p:ext uri="{BB962C8B-B14F-4D97-AF65-F5344CB8AC3E}">
        <p14:creationId xmlns:p14="http://schemas.microsoft.com/office/powerpoint/2010/main" val="9440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3DB94-EE8E-B09B-EE0F-EED2F842CF53}"/>
              </a:ext>
            </a:extLst>
          </p:cNvPr>
          <p:cNvSpPr>
            <a:spLocks noGrp="1"/>
          </p:cNvSpPr>
          <p:nvPr>
            <p:ph type="title"/>
          </p:nvPr>
        </p:nvSpPr>
        <p:spPr/>
        <p:txBody>
          <a:bodyPr/>
          <a:lstStyle/>
          <a:p>
            <a:r>
              <a:rPr lang="en-US" dirty="0"/>
              <a:t>New Covenant</a:t>
            </a:r>
          </a:p>
        </p:txBody>
      </p:sp>
      <p:sp>
        <p:nvSpPr>
          <p:cNvPr id="3" name="Content Placeholder 2">
            <a:extLst>
              <a:ext uri="{FF2B5EF4-FFF2-40B4-BE49-F238E27FC236}">
                <a16:creationId xmlns:a16="http://schemas.microsoft.com/office/drawing/2014/main" id="{BBE2E708-28C9-78C0-7DC9-79AA6B6F0306}"/>
              </a:ext>
            </a:extLst>
          </p:cNvPr>
          <p:cNvSpPr>
            <a:spLocks noGrp="1"/>
          </p:cNvSpPr>
          <p:nvPr>
            <p:ph idx="1"/>
          </p:nvPr>
        </p:nvSpPr>
        <p:spPr/>
        <p:txBody>
          <a:bodyPr>
            <a:normAutofit lnSpcReduction="10000"/>
          </a:bodyPr>
          <a:lstStyle/>
          <a:p>
            <a:r>
              <a:rPr lang="en-US" b="1" dirty="0"/>
              <a:t>Ez. 36:22-27 </a:t>
            </a:r>
            <a:r>
              <a:rPr lang="en-US" dirty="0"/>
              <a:t>God promised to cleanse them when He gathers, takes and brings them back from the nations, and plants them in their land. </a:t>
            </a:r>
          </a:p>
          <a:p>
            <a:r>
              <a:rPr lang="en-US" dirty="0"/>
              <a:t>God promised to give them a new heart and a new spirit that He would put within them, causing them to walk in His statutes.</a:t>
            </a:r>
          </a:p>
          <a:p>
            <a:r>
              <a:rPr lang="en-US" b="1" dirty="0"/>
              <a:t>Rom. 6:4  </a:t>
            </a:r>
            <a:r>
              <a:rPr lang="en-US" dirty="0"/>
              <a:t>Newness of life</a:t>
            </a:r>
          </a:p>
          <a:p>
            <a:r>
              <a:rPr lang="en-US" b="1" dirty="0"/>
              <a:t>Rom. 7:6 </a:t>
            </a:r>
            <a:r>
              <a:rPr lang="en-US" dirty="0"/>
              <a:t>Newness of Spirit, within, so we CAN walk in His way</a:t>
            </a:r>
          </a:p>
          <a:p>
            <a:r>
              <a:rPr lang="en-US" b="1" dirty="0"/>
              <a:t>Heb. 9:15-17 </a:t>
            </a:r>
            <a:r>
              <a:rPr lang="en-US" dirty="0"/>
              <a:t>Jesus is the Mediator of the New Covenant</a:t>
            </a:r>
          </a:p>
          <a:p>
            <a:r>
              <a:rPr lang="en-US" b="1" dirty="0"/>
              <a:t>Mediator:</a:t>
            </a:r>
            <a:r>
              <a:rPr lang="en-US" dirty="0"/>
              <a:t> agent of something good, a go between, role of a priest; intervenes, between God and humanity, to restore peace</a:t>
            </a:r>
          </a:p>
          <a:p>
            <a:r>
              <a:rPr lang="en-US" dirty="0"/>
              <a:t>The New Covenant became valid after Christ’s death </a:t>
            </a:r>
          </a:p>
        </p:txBody>
      </p:sp>
    </p:spTree>
    <p:extLst>
      <p:ext uri="{BB962C8B-B14F-4D97-AF65-F5344CB8AC3E}">
        <p14:creationId xmlns:p14="http://schemas.microsoft.com/office/powerpoint/2010/main" val="145117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49A34-5044-5075-A2D0-B12964E4F431}"/>
              </a:ext>
            </a:extLst>
          </p:cNvPr>
          <p:cNvSpPr>
            <a:spLocks noGrp="1"/>
          </p:cNvSpPr>
          <p:nvPr>
            <p:ph type="title"/>
          </p:nvPr>
        </p:nvSpPr>
        <p:spPr/>
        <p:txBody>
          <a:bodyPr/>
          <a:lstStyle/>
          <a:p>
            <a:r>
              <a:rPr lang="en-US" dirty="0"/>
              <a:t>New Covenant</a:t>
            </a:r>
          </a:p>
        </p:txBody>
      </p:sp>
      <p:sp>
        <p:nvSpPr>
          <p:cNvPr id="3" name="Content Placeholder 2">
            <a:extLst>
              <a:ext uri="{FF2B5EF4-FFF2-40B4-BE49-F238E27FC236}">
                <a16:creationId xmlns:a16="http://schemas.microsoft.com/office/drawing/2014/main" id="{C993FFA4-FF37-6FC7-6EB1-48C72D3B0CC0}"/>
              </a:ext>
            </a:extLst>
          </p:cNvPr>
          <p:cNvSpPr>
            <a:spLocks noGrp="1"/>
          </p:cNvSpPr>
          <p:nvPr>
            <p:ph idx="1"/>
          </p:nvPr>
        </p:nvSpPr>
        <p:spPr/>
        <p:txBody>
          <a:bodyPr/>
          <a:lstStyle/>
          <a:p>
            <a:r>
              <a:rPr lang="en-US" b="1" dirty="0"/>
              <a:t>Heb. 10:1-18 </a:t>
            </a:r>
            <a:r>
              <a:rPr lang="en-US" dirty="0"/>
              <a:t>The Law was a shadow, not the living form, of the goodness to come</a:t>
            </a:r>
          </a:p>
          <a:p>
            <a:r>
              <a:rPr lang="en-US" dirty="0"/>
              <a:t>Jesus took away the first in order to establish </a:t>
            </a:r>
            <a:r>
              <a:rPr lang="en-US"/>
              <a:t>the second</a:t>
            </a:r>
            <a:endParaRPr lang="en-US" dirty="0"/>
          </a:p>
          <a:p>
            <a:r>
              <a:rPr lang="en-US" dirty="0"/>
              <a:t>Now, God writes His law on our hearts and remembers our sin no more.</a:t>
            </a:r>
          </a:p>
          <a:p>
            <a:r>
              <a:rPr lang="en-US" b="1" dirty="0"/>
              <a:t>2 Cor. 3:1-18 </a:t>
            </a:r>
            <a:r>
              <a:rPr lang="en-US" dirty="0"/>
              <a:t>We are now servants of the new covenant of the Spirit </a:t>
            </a:r>
          </a:p>
          <a:p>
            <a:r>
              <a:rPr lang="en-US" dirty="0"/>
              <a:t>The Spirit gives life, not death.</a:t>
            </a:r>
          </a:p>
          <a:p>
            <a:r>
              <a:rPr lang="en-US" dirty="0"/>
              <a:t>It’s not like the Old, the Law, with a veil over the hearts of the unbelieving </a:t>
            </a:r>
          </a:p>
          <a:p>
            <a:r>
              <a:rPr lang="en-US" dirty="0"/>
              <a:t>The Spirit of the Lord brings freedom – liberty. </a:t>
            </a:r>
          </a:p>
        </p:txBody>
      </p:sp>
    </p:spTree>
    <p:extLst>
      <p:ext uri="{BB962C8B-B14F-4D97-AF65-F5344CB8AC3E}">
        <p14:creationId xmlns:p14="http://schemas.microsoft.com/office/powerpoint/2010/main" val="395558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340A5-5AD8-D08E-8914-B0E5D7346498}"/>
              </a:ext>
            </a:extLst>
          </p:cNvPr>
          <p:cNvSpPr>
            <a:spLocks noGrp="1"/>
          </p:cNvSpPr>
          <p:nvPr>
            <p:ph type="title"/>
          </p:nvPr>
        </p:nvSpPr>
        <p:spPr/>
        <p:txBody>
          <a:bodyPr/>
          <a:lstStyle/>
          <a:p>
            <a:r>
              <a:rPr lang="en-US" dirty="0"/>
              <a:t>Understanding Romans 6-8</a:t>
            </a:r>
          </a:p>
        </p:txBody>
      </p:sp>
      <p:sp>
        <p:nvSpPr>
          <p:cNvPr id="3" name="Content Placeholder 2">
            <a:extLst>
              <a:ext uri="{FF2B5EF4-FFF2-40B4-BE49-F238E27FC236}">
                <a16:creationId xmlns:a16="http://schemas.microsoft.com/office/drawing/2014/main" id="{BE2CB11D-B102-B6CB-17DA-49C32B3A2181}"/>
              </a:ext>
            </a:extLst>
          </p:cNvPr>
          <p:cNvSpPr>
            <a:spLocks noGrp="1"/>
          </p:cNvSpPr>
          <p:nvPr>
            <p:ph idx="1"/>
          </p:nvPr>
        </p:nvSpPr>
        <p:spPr/>
        <p:txBody>
          <a:bodyPr/>
          <a:lstStyle/>
          <a:p>
            <a:r>
              <a:rPr lang="en-US" b="1" dirty="0"/>
              <a:t>Romans is about salvation. It is the doctrine of our faith.</a:t>
            </a:r>
          </a:p>
          <a:p>
            <a:r>
              <a:rPr lang="en-US" b="1" dirty="0"/>
              <a:t>Chapters 6-8 </a:t>
            </a:r>
            <a:r>
              <a:rPr lang="en-US" dirty="0"/>
              <a:t>tell the believer what his relationship to the Law and sin are.</a:t>
            </a:r>
          </a:p>
          <a:p>
            <a:r>
              <a:rPr lang="en-US" dirty="0"/>
              <a:t>The righteous live by faith, not by the Law. (Judaizers)</a:t>
            </a:r>
          </a:p>
          <a:p>
            <a:r>
              <a:rPr lang="en-US" b="1" dirty="0"/>
              <a:t>Sanctification:</a:t>
            </a:r>
            <a:r>
              <a:rPr lang="en-US" dirty="0"/>
              <a:t> </a:t>
            </a:r>
            <a:r>
              <a:rPr lang="en-US" b="1" dirty="0"/>
              <a:t>What is the believer’s life supposed to look like?</a:t>
            </a:r>
          </a:p>
          <a:p>
            <a:r>
              <a:rPr lang="en-US" dirty="0"/>
              <a:t>Died to sin so it is not my Master</a:t>
            </a:r>
          </a:p>
          <a:p>
            <a:r>
              <a:rPr lang="en-US" dirty="0"/>
              <a:t>I am free from sin because I died to the Law and was raised to walk in newness of life in the Spirit. (Antinomians)</a:t>
            </a:r>
          </a:p>
          <a:p>
            <a:r>
              <a:rPr lang="en-US" dirty="0"/>
              <a:t>Jesus is now my Master, and I am a slave to God and His righteousness.</a:t>
            </a:r>
          </a:p>
        </p:txBody>
      </p:sp>
    </p:spTree>
    <p:extLst>
      <p:ext uri="{BB962C8B-B14F-4D97-AF65-F5344CB8AC3E}">
        <p14:creationId xmlns:p14="http://schemas.microsoft.com/office/powerpoint/2010/main" val="105676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A2C9F-804A-AE26-D101-CA45C82F2A7D}"/>
              </a:ext>
            </a:extLst>
          </p:cNvPr>
          <p:cNvSpPr>
            <a:spLocks noGrp="1"/>
          </p:cNvSpPr>
          <p:nvPr>
            <p:ph type="title"/>
          </p:nvPr>
        </p:nvSpPr>
        <p:spPr/>
        <p:txBody>
          <a:bodyPr/>
          <a:lstStyle/>
          <a:p>
            <a:r>
              <a:rPr lang="en-US" dirty="0"/>
              <a:t>I John 3 and Galatians 5</a:t>
            </a:r>
          </a:p>
        </p:txBody>
      </p:sp>
      <p:sp>
        <p:nvSpPr>
          <p:cNvPr id="3" name="Content Placeholder 2">
            <a:extLst>
              <a:ext uri="{FF2B5EF4-FFF2-40B4-BE49-F238E27FC236}">
                <a16:creationId xmlns:a16="http://schemas.microsoft.com/office/drawing/2014/main" id="{D03C5572-C5E1-EB5F-9FFF-619A79030CC0}"/>
              </a:ext>
            </a:extLst>
          </p:cNvPr>
          <p:cNvSpPr>
            <a:spLocks noGrp="1"/>
          </p:cNvSpPr>
          <p:nvPr>
            <p:ph idx="1"/>
          </p:nvPr>
        </p:nvSpPr>
        <p:spPr/>
        <p:txBody>
          <a:bodyPr/>
          <a:lstStyle/>
          <a:p>
            <a:r>
              <a:rPr lang="en-US" b="1" dirty="0"/>
              <a:t>I John 3:4-10 </a:t>
            </a:r>
            <a:r>
              <a:rPr lang="en-US" dirty="0"/>
              <a:t>Sin is lawlessness and Jesus came to take away sins</a:t>
            </a:r>
          </a:p>
          <a:p>
            <a:r>
              <a:rPr lang="en-US" b="1" dirty="0"/>
              <a:t>NO ONE </a:t>
            </a:r>
            <a:r>
              <a:rPr lang="en-US" dirty="0"/>
              <a:t>who practices sin knows Him (habitual way of living)</a:t>
            </a:r>
          </a:p>
          <a:p>
            <a:r>
              <a:rPr lang="en-US" dirty="0"/>
              <a:t>The one who practices righteousness IS righteous</a:t>
            </a:r>
          </a:p>
          <a:p>
            <a:r>
              <a:rPr lang="en-US" dirty="0"/>
              <a:t>The one who practices sin IS of the devil</a:t>
            </a:r>
          </a:p>
          <a:p>
            <a:r>
              <a:rPr lang="en-US" dirty="0"/>
              <a:t>God’s children and the devil’s children are obvious</a:t>
            </a:r>
          </a:p>
          <a:p>
            <a:r>
              <a:rPr lang="en-US" b="1" dirty="0"/>
              <a:t>Romans: </a:t>
            </a:r>
            <a:r>
              <a:rPr lang="en-US" dirty="0"/>
              <a:t>The Righteous shall live by faith</a:t>
            </a:r>
          </a:p>
          <a:p>
            <a:r>
              <a:rPr lang="en-US" b="1" dirty="0"/>
              <a:t>Gal. 5:16-21 </a:t>
            </a:r>
            <a:r>
              <a:rPr lang="en-US" dirty="0"/>
              <a:t>Walk by the Spirit and you will not fulfill the desires of the flesh</a:t>
            </a:r>
          </a:p>
          <a:p>
            <a:r>
              <a:rPr lang="en-US" dirty="0"/>
              <a:t>The war, then, is between the flesh and the Spirit.</a:t>
            </a:r>
          </a:p>
          <a:p>
            <a:endParaRPr lang="en-US" b="1" dirty="0"/>
          </a:p>
        </p:txBody>
      </p:sp>
    </p:spTree>
    <p:extLst>
      <p:ext uri="{BB962C8B-B14F-4D97-AF65-F5344CB8AC3E}">
        <p14:creationId xmlns:p14="http://schemas.microsoft.com/office/powerpoint/2010/main" val="135377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 Boardroom</Template>
  <TotalTime>117</TotalTime>
  <Words>1717</Words>
  <Application>Microsoft Office PowerPoint</Application>
  <PresentationFormat>Widescreen</PresentationFormat>
  <Paragraphs>116</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Aptos</vt:lpstr>
      <vt:lpstr>Arial</vt:lpstr>
      <vt:lpstr>Century Gothic</vt:lpstr>
      <vt:lpstr>Wingdings 3</vt:lpstr>
      <vt:lpstr>Ion Boardroom</vt:lpstr>
      <vt:lpstr>Romans Part 2</vt:lpstr>
      <vt:lpstr>Review</vt:lpstr>
      <vt:lpstr>Romans 7</vt:lpstr>
      <vt:lpstr>Romans 8:1-17</vt:lpstr>
      <vt:lpstr>New Covenant</vt:lpstr>
      <vt:lpstr>New Covenant</vt:lpstr>
      <vt:lpstr>New Covenant</vt:lpstr>
      <vt:lpstr>Understanding Romans 6-8</vt:lpstr>
      <vt:lpstr>I John 3 and Galatians 5</vt:lpstr>
      <vt:lpstr>Romans 7</vt:lpstr>
      <vt:lpstr>Paul’s testimony in Acts</vt:lpstr>
      <vt:lpstr>Philippians 3:2-16</vt:lpstr>
      <vt:lpstr>Romans 7:13-25</vt:lpstr>
      <vt:lpstr>My Illustration</vt:lpstr>
      <vt:lpstr>Regenerate</vt:lpstr>
      <vt:lpstr>Unregenerate</vt:lpstr>
      <vt:lpstr>Application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Ron Goins</dc:creator>
  <cp:lastModifiedBy>Ron Goins</cp:lastModifiedBy>
  <cp:revision>27</cp:revision>
  <dcterms:created xsi:type="dcterms:W3CDTF">2025-02-19T12:08:36Z</dcterms:created>
  <dcterms:modified xsi:type="dcterms:W3CDTF">2025-02-19T14:06:35Z</dcterms:modified>
</cp:coreProperties>
</file>