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7" d="100"/>
          <a:sy n="87" d="100"/>
        </p:scale>
        <p:origin x="528" y="-1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398454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2A649D-7297-458A-83A2-D7F4372B8ABE}"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436075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126241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947935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3661698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42A649D-7297-458A-83A2-D7F4372B8ABE}" type="datetimeFigureOut">
              <a:rPr lang="en-US" smtClean="0"/>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997532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42A649D-7297-458A-83A2-D7F4372B8ABE}" type="datetimeFigureOut">
              <a:rPr lang="en-US" smtClean="0"/>
              <a:t>2/12/2025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973484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094009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344862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1404160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2A649D-7297-458A-83A2-D7F4372B8ABE}"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895079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2A649D-7297-458A-83A2-D7F4372B8ABE}"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3686592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2A649D-7297-458A-83A2-D7F4372B8ABE}" type="datetimeFigureOut">
              <a:rPr lang="en-US" smtClean="0"/>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1087996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2A649D-7297-458A-83A2-D7F4372B8ABE}" type="datetimeFigureOut">
              <a:rPr lang="en-US" smtClean="0"/>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362711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2A649D-7297-458A-83A2-D7F4372B8ABE}" type="datetimeFigureOut">
              <a:rPr lang="en-US" smtClean="0"/>
              <a:t>2/12/2025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661194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2A649D-7297-458A-83A2-D7F4372B8ABE}"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69525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2A649D-7297-458A-83A2-D7F4372B8ABE}"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7BD11A-AAFE-4D25-86A2-FE1844D7458F}" type="slidenum">
              <a:rPr lang="en-US" smtClean="0"/>
              <a:t>‹#›</a:t>
            </a:fld>
            <a:endParaRPr lang="en-US"/>
          </a:p>
        </p:txBody>
      </p:sp>
    </p:spTree>
    <p:extLst>
      <p:ext uri="{BB962C8B-B14F-4D97-AF65-F5344CB8AC3E}">
        <p14:creationId xmlns:p14="http://schemas.microsoft.com/office/powerpoint/2010/main" val="238999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42A649D-7297-458A-83A2-D7F4372B8ABE}" type="datetimeFigureOut">
              <a:rPr lang="en-US" smtClean="0"/>
              <a:t>2/12/2025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27BD11A-AAFE-4D25-86A2-FE1844D7458F}" type="slidenum">
              <a:rPr lang="en-US" smtClean="0"/>
              <a:t>‹#›</a:t>
            </a:fld>
            <a:endParaRPr lang="en-US"/>
          </a:p>
        </p:txBody>
      </p:sp>
    </p:spTree>
    <p:extLst>
      <p:ext uri="{BB962C8B-B14F-4D97-AF65-F5344CB8AC3E}">
        <p14:creationId xmlns:p14="http://schemas.microsoft.com/office/powerpoint/2010/main" val="24923904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E8B84-BD76-438D-6DDC-DBB6AF5A19A5}"/>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FA2B8B7C-3663-F0A6-4073-A712512CEC0E}"/>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3075201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AAFD7-6321-B53C-5454-859B897C2DE3}"/>
              </a:ext>
            </a:extLst>
          </p:cNvPr>
          <p:cNvSpPr>
            <a:spLocks noGrp="1"/>
          </p:cNvSpPr>
          <p:nvPr>
            <p:ph type="title"/>
          </p:nvPr>
        </p:nvSpPr>
        <p:spPr/>
        <p:txBody>
          <a:bodyPr/>
          <a:lstStyle/>
          <a:p>
            <a:r>
              <a:rPr lang="en-US" dirty="0"/>
              <a:t>Romans 7:12-13</a:t>
            </a:r>
          </a:p>
        </p:txBody>
      </p:sp>
      <p:sp>
        <p:nvSpPr>
          <p:cNvPr id="3" name="Content Placeholder 2">
            <a:extLst>
              <a:ext uri="{FF2B5EF4-FFF2-40B4-BE49-F238E27FC236}">
                <a16:creationId xmlns:a16="http://schemas.microsoft.com/office/drawing/2014/main" id="{4AA7B3BC-CF51-DAD0-D725-E0F8D5C0130E}"/>
              </a:ext>
            </a:extLst>
          </p:cNvPr>
          <p:cNvSpPr>
            <a:spLocks noGrp="1"/>
          </p:cNvSpPr>
          <p:nvPr>
            <p:ph idx="1"/>
          </p:nvPr>
        </p:nvSpPr>
        <p:spPr/>
        <p:txBody>
          <a:bodyPr/>
          <a:lstStyle/>
          <a:p>
            <a:r>
              <a:rPr lang="en-US" dirty="0"/>
              <a:t>The Law – in general – is holy</a:t>
            </a:r>
          </a:p>
          <a:p>
            <a:r>
              <a:rPr lang="en-US" dirty="0"/>
              <a:t>The commandment – the specifics – is holy, righteous and good.</a:t>
            </a:r>
          </a:p>
          <a:p>
            <a:r>
              <a:rPr lang="en-US" b="1" dirty="0"/>
              <a:t>Vs. 13 </a:t>
            </a:r>
            <a:r>
              <a:rPr lang="en-US" dirty="0"/>
              <a:t>Did the Law become a cause of death for me?</a:t>
            </a:r>
          </a:p>
          <a:p>
            <a:r>
              <a:rPr lang="en-US" dirty="0"/>
              <a:t>No. It was sin, which the Law showed to be utterly sinful.</a:t>
            </a:r>
          </a:p>
          <a:p>
            <a:r>
              <a:rPr lang="en-US" dirty="0"/>
              <a:t>So who is responsible for sin in their lives? WE ARE. The Law simply shows me sin and defines it.</a:t>
            </a:r>
          </a:p>
          <a:p>
            <a:r>
              <a:rPr lang="en-US" b="1" dirty="0"/>
              <a:t>Ex. Apple watch. </a:t>
            </a:r>
            <a:r>
              <a:rPr lang="en-US" dirty="0"/>
              <a:t>I now get “credit” for all the steps and exercise and standing that I do. I’ve always done them, but now they are recorded and defined, IF I wear it.  It can’t DO the work, but it can define and record it.</a:t>
            </a:r>
          </a:p>
          <a:p>
            <a:endParaRPr lang="en-US" dirty="0"/>
          </a:p>
        </p:txBody>
      </p:sp>
    </p:spTree>
    <p:extLst>
      <p:ext uri="{BB962C8B-B14F-4D97-AF65-F5344CB8AC3E}">
        <p14:creationId xmlns:p14="http://schemas.microsoft.com/office/powerpoint/2010/main" val="147576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EC0AB-F398-8C5E-B0DA-E2AD424339C8}"/>
              </a:ext>
            </a:extLst>
          </p:cNvPr>
          <p:cNvSpPr>
            <a:spLocks noGrp="1"/>
          </p:cNvSpPr>
          <p:nvPr>
            <p:ph type="title"/>
          </p:nvPr>
        </p:nvSpPr>
        <p:spPr/>
        <p:txBody>
          <a:bodyPr/>
          <a:lstStyle/>
          <a:p>
            <a:r>
              <a:rPr lang="en-US" dirty="0"/>
              <a:t>Galatians 3:19-29</a:t>
            </a:r>
          </a:p>
        </p:txBody>
      </p:sp>
      <p:sp>
        <p:nvSpPr>
          <p:cNvPr id="3" name="Content Placeholder 2">
            <a:extLst>
              <a:ext uri="{FF2B5EF4-FFF2-40B4-BE49-F238E27FC236}">
                <a16:creationId xmlns:a16="http://schemas.microsoft.com/office/drawing/2014/main" id="{95B47F38-5F3F-0C28-2680-965BD65200B3}"/>
              </a:ext>
            </a:extLst>
          </p:cNvPr>
          <p:cNvSpPr>
            <a:spLocks noGrp="1"/>
          </p:cNvSpPr>
          <p:nvPr>
            <p:ph idx="1"/>
          </p:nvPr>
        </p:nvSpPr>
        <p:spPr/>
        <p:txBody>
          <a:bodyPr/>
          <a:lstStyle/>
          <a:p>
            <a:r>
              <a:rPr lang="en-US" b="1" dirty="0"/>
              <a:t>Why the Law?</a:t>
            </a:r>
          </a:p>
          <a:p>
            <a:r>
              <a:rPr lang="en-US" dirty="0"/>
              <a:t>It was added to define our transgressions</a:t>
            </a:r>
          </a:p>
          <a:p>
            <a:r>
              <a:rPr lang="en-US" dirty="0"/>
              <a:t>It couldn’t impart life</a:t>
            </a:r>
          </a:p>
          <a:p>
            <a:r>
              <a:rPr lang="en-US" dirty="0"/>
              <a:t>It was a tutor to lead me to the One who COULD impart life: Christ</a:t>
            </a:r>
          </a:p>
          <a:p>
            <a:r>
              <a:rPr lang="en-US" dirty="0"/>
              <a:t>Now that Christ has come, the tutor is not needed.</a:t>
            </a:r>
          </a:p>
          <a:p>
            <a:r>
              <a:rPr lang="en-US" dirty="0"/>
              <a:t>The Law was outside. The Spirit is inside.</a:t>
            </a:r>
          </a:p>
          <a:p>
            <a:r>
              <a:rPr lang="en-US" dirty="0"/>
              <a:t>I am now clothed with Christ, taking on His characteristics and values because now I walk in newness of life.</a:t>
            </a:r>
          </a:p>
        </p:txBody>
      </p:sp>
    </p:spTree>
    <p:extLst>
      <p:ext uri="{BB962C8B-B14F-4D97-AF65-F5344CB8AC3E}">
        <p14:creationId xmlns:p14="http://schemas.microsoft.com/office/powerpoint/2010/main" val="278253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848D8-0356-5B71-C628-07145E8163A2}"/>
              </a:ext>
            </a:extLst>
          </p:cNvPr>
          <p:cNvSpPr>
            <a:spLocks noGrp="1"/>
          </p:cNvSpPr>
          <p:nvPr>
            <p:ph type="title"/>
          </p:nvPr>
        </p:nvSpPr>
        <p:spPr/>
        <p:txBody>
          <a:bodyPr/>
          <a:lstStyle/>
          <a:p>
            <a:r>
              <a:rPr lang="en-US" dirty="0"/>
              <a:t>Romans 7:14-20</a:t>
            </a:r>
          </a:p>
        </p:txBody>
      </p:sp>
      <p:sp>
        <p:nvSpPr>
          <p:cNvPr id="3" name="Content Placeholder 2">
            <a:extLst>
              <a:ext uri="{FF2B5EF4-FFF2-40B4-BE49-F238E27FC236}">
                <a16:creationId xmlns:a16="http://schemas.microsoft.com/office/drawing/2014/main" id="{C06AC7F2-C24D-9A76-03DD-35B555A415CB}"/>
              </a:ext>
            </a:extLst>
          </p:cNvPr>
          <p:cNvSpPr>
            <a:spLocks noGrp="1"/>
          </p:cNvSpPr>
          <p:nvPr>
            <p:ph idx="1"/>
          </p:nvPr>
        </p:nvSpPr>
        <p:spPr/>
        <p:txBody>
          <a:bodyPr/>
          <a:lstStyle/>
          <a:p>
            <a:r>
              <a:rPr lang="en-US" dirty="0"/>
              <a:t>How is the Law spiritual?</a:t>
            </a:r>
          </a:p>
          <a:p>
            <a:r>
              <a:rPr lang="en-US" dirty="0"/>
              <a:t>It defines my moral compass, my values and therefore worldview</a:t>
            </a:r>
          </a:p>
          <a:p>
            <a:r>
              <a:rPr lang="en-US" dirty="0"/>
              <a:t>God’s law is contrasted with a law of the mind – “the organ of receiving God’s thoughts through faith” – and a law of sin – missing the mark.</a:t>
            </a:r>
          </a:p>
          <a:p>
            <a:r>
              <a:rPr lang="en-US" dirty="0"/>
              <a:t>Paul says the Law is spiritual, but he is of flesh. Why does he make that point?</a:t>
            </a:r>
          </a:p>
          <a:p>
            <a:r>
              <a:rPr lang="en-US" dirty="0"/>
              <a:t>Spiritual        flesh       All people are of flesh so this applies to all people.</a:t>
            </a:r>
          </a:p>
          <a:p>
            <a:r>
              <a:rPr lang="en-US" dirty="0"/>
              <a:t>So is the battle he describes in verses 15-20 fleshly or spiritual?</a:t>
            </a:r>
          </a:p>
          <a:p>
            <a:r>
              <a:rPr lang="en-US" dirty="0"/>
              <a:t>BOTH!! Because all mankind is made up of flesh and spirit.</a:t>
            </a:r>
          </a:p>
        </p:txBody>
      </p:sp>
    </p:spTree>
    <p:extLst>
      <p:ext uri="{BB962C8B-B14F-4D97-AF65-F5344CB8AC3E}">
        <p14:creationId xmlns:p14="http://schemas.microsoft.com/office/powerpoint/2010/main" val="1767615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4D96-1DD5-4251-6F15-28941AA759F2}"/>
              </a:ext>
            </a:extLst>
          </p:cNvPr>
          <p:cNvSpPr>
            <a:spLocks noGrp="1"/>
          </p:cNvSpPr>
          <p:nvPr>
            <p:ph type="title"/>
          </p:nvPr>
        </p:nvSpPr>
        <p:spPr/>
        <p:txBody>
          <a:bodyPr/>
          <a:lstStyle/>
          <a:p>
            <a:r>
              <a:rPr lang="en-US" dirty="0"/>
              <a:t>Romans 7:21-25</a:t>
            </a:r>
          </a:p>
        </p:txBody>
      </p:sp>
      <p:sp>
        <p:nvSpPr>
          <p:cNvPr id="3" name="Content Placeholder 2">
            <a:extLst>
              <a:ext uri="{FF2B5EF4-FFF2-40B4-BE49-F238E27FC236}">
                <a16:creationId xmlns:a16="http://schemas.microsoft.com/office/drawing/2014/main" id="{269F367D-1E30-5887-824B-AB51DC150E88}"/>
              </a:ext>
            </a:extLst>
          </p:cNvPr>
          <p:cNvSpPr>
            <a:spLocks noGrp="1"/>
          </p:cNvSpPr>
          <p:nvPr>
            <p:ph idx="1"/>
          </p:nvPr>
        </p:nvSpPr>
        <p:spPr/>
        <p:txBody>
          <a:bodyPr>
            <a:normAutofit fontScale="92500" lnSpcReduction="20000"/>
          </a:bodyPr>
          <a:lstStyle/>
          <a:p>
            <a:r>
              <a:rPr lang="en-US" dirty="0"/>
              <a:t>Is evil present in every man?    Yes!</a:t>
            </a:r>
          </a:p>
          <a:p>
            <a:r>
              <a:rPr lang="en-US" dirty="0"/>
              <a:t>Paul joyfully concurs – “</a:t>
            </a:r>
            <a:r>
              <a:rPr lang="en-US" dirty="0" err="1"/>
              <a:t>synedomai</a:t>
            </a:r>
            <a:r>
              <a:rPr lang="en-US" dirty="0"/>
              <a:t>”- closely identify with, experientially delighted from fully identifying with someone, shown by agreement and having moral sympathy. To feel satisfaction and delight. Only used here.</a:t>
            </a:r>
          </a:p>
          <a:p>
            <a:r>
              <a:rPr lang="en-US" dirty="0"/>
              <a:t>He “joyfully concurs, is delighted, satisfied” agrees with the law of God in the inner man – the soul. Man is made in God’s image.</a:t>
            </a:r>
          </a:p>
          <a:p>
            <a:r>
              <a:rPr lang="en-US" dirty="0"/>
              <a:t>So how is evil present in every man when he is made in God’s image?</a:t>
            </a:r>
          </a:p>
          <a:p>
            <a:r>
              <a:rPr lang="en-US" dirty="0"/>
              <a:t>He is under the federal headship of Adam! He is born in sin, passed down from Adam. </a:t>
            </a:r>
          </a:p>
          <a:p>
            <a:r>
              <a:rPr lang="en-US" dirty="0"/>
              <a:t>There is a war inside between the Spirit and the flesh, but Jesus won that war on the cross by setting us free from the power, penalty and one day the presence of sin.</a:t>
            </a:r>
          </a:p>
        </p:txBody>
      </p:sp>
    </p:spTree>
    <p:extLst>
      <p:ext uri="{BB962C8B-B14F-4D97-AF65-F5344CB8AC3E}">
        <p14:creationId xmlns:p14="http://schemas.microsoft.com/office/powerpoint/2010/main" val="2645351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71248-925F-CAD1-D753-D9CB29D0EEBD}"/>
              </a:ext>
            </a:extLst>
          </p:cNvPr>
          <p:cNvSpPr>
            <a:spLocks noGrp="1"/>
          </p:cNvSpPr>
          <p:nvPr>
            <p:ph type="title"/>
          </p:nvPr>
        </p:nvSpPr>
        <p:spPr/>
        <p:txBody>
          <a:bodyPr/>
          <a:lstStyle/>
          <a:p>
            <a:r>
              <a:rPr lang="en-US" dirty="0"/>
              <a:t>What are Paul’s questions so far?</a:t>
            </a:r>
          </a:p>
        </p:txBody>
      </p:sp>
      <p:sp>
        <p:nvSpPr>
          <p:cNvPr id="3" name="Content Placeholder 2">
            <a:extLst>
              <a:ext uri="{FF2B5EF4-FFF2-40B4-BE49-F238E27FC236}">
                <a16:creationId xmlns:a16="http://schemas.microsoft.com/office/drawing/2014/main" id="{B735B130-4198-7F8A-9751-BF17E7139F5B}"/>
              </a:ext>
            </a:extLst>
          </p:cNvPr>
          <p:cNvSpPr>
            <a:spLocks noGrp="1"/>
          </p:cNvSpPr>
          <p:nvPr>
            <p:ph idx="1"/>
          </p:nvPr>
        </p:nvSpPr>
        <p:spPr/>
        <p:txBody>
          <a:bodyPr/>
          <a:lstStyle/>
          <a:p>
            <a:r>
              <a:rPr lang="en-US" b="1" dirty="0" err="1"/>
              <a:t>Chp</a:t>
            </a:r>
            <a:r>
              <a:rPr lang="en-US" b="1" dirty="0"/>
              <a:t>. 1 </a:t>
            </a:r>
            <a:r>
              <a:rPr lang="en-US" dirty="0"/>
              <a:t>None. He lays the foundation of God’s righteousness and wrath</a:t>
            </a:r>
          </a:p>
          <a:p>
            <a:r>
              <a:rPr lang="en-US" b="1" dirty="0" err="1"/>
              <a:t>Chp</a:t>
            </a:r>
            <a:r>
              <a:rPr lang="en-US" b="1" dirty="0"/>
              <a:t>. 2 </a:t>
            </a:r>
            <a:r>
              <a:rPr lang="en-US" dirty="0"/>
              <a:t>None. God judges impartially. Deals with circumcision</a:t>
            </a:r>
          </a:p>
          <a:p>
            <a:r>
              <a:rPr lang="en-US" b="1" dirty="0" err="1"/>
              <a:t>Chp</a:t>
            </a:r>
            <a:r>
              <a:rPr lang="en-US" b="1" dirty="0"/>
              <a:t>. 3  </a:t>
            </a:r>
            <a:r>
              <a:rPr lang="en-US" dirty="0"/>
              <a:t>Starts the questions and answers. 3:1 What advantage, what benefit is circumcision. Does unbelief nullify God’s faithfulness.</a:t>
            </a:r>
          </a:p>
          <a:p>
            <a:r>
              <a:rPr lang="en-US" dirty="0"/>
              <a:t>Is God unrighteous because He inflicts wrath? Why am I being judged as a sinner? Are Jews better than Gentiles? Then where is the boasting? Does faith nullify the Law? Is God the God of Jews only?</a:t>
            </a:r>
          </a:p>
          <a:p>
            <a:r>
              <a:rPr lang="en-US" b="1" dirty="0" err="1"/>
              <a:t>Chp</a:t>
            </a:r>
            <a:r>
              <a:rPr lang="en-US" b="1" dirty="0"/>
              <a:t>. 4 </a:t>
            </a:r>
            <a:r>
              <a:rPr lang="en-US" dirty="0"/>
              <a:t>What did Abraham find according to faith? Was faith because he was circumcised? Did he receive the promise from God because he kept the Law? Because of anything he did?</a:t>
            </a:r>
          </a:p>
        </p:txBody>
      </p:sp>
    </p:spTree>
    <p:extLst>
      <p:ext uri="{BB962C8B-B14F-4D97-AF65-F5344CB8AC3E}">
        <p14:creationId xmlns:p14="http://schemas.microsoft.com/office/powerpoint/2010/main" val="184330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BBF0C-D685-E609-56EA-F898225CCA8C}"/>
              </a:ext>
            </a:extLst>
          </p:cNvPr>
          <p:cNvSpPr>
            <a:spLocks noGrp="1"/>
          </p:cNvSpPr>
          <p:nvPr>
            <p:ph type="title"/>
          </p:nvPr>
        </p:nvSpPr>
        <p:spPr/>
        <p:txBody>
          <a:bodyPr/>
          <a:lstStyle/>
          <a:p>
            <a:r>
              <a:rPr lang="en-US" dirty="0"/>
              <a:t>Paul’s questions so far    Application</a:t>
            </a:r>
          </a:p>
        </p:txBody>
      </p:sp>
      <p:sp>
        <p:nvSpPr>
          <p:cNvPr id="3" name="Content Placeholder 2">
            <a:extLst>
              <a:ext uri="{FF2B5EF4-FFF2-40B4-BE49-F238E27FC236}">
                <a16:creationId xmlns:a16="http://schemas.microsoft.com/office/drawing/2014/main" id="{65F15BA9-C8CD-7AD7-6C83-65E8F2B38F89}"/>
              </a:ext>
            </a:extLst>
          </p:cNvPr>
          <p:cNvSpPr>
            <a:spLocks noGrp="1"/>
          </p:cNvSpPr>
          <p:nvPr>
            <p:ph idx="1"/>
          </p:nvPr>
        </p:nvSpPr>
        <p:spPr/>
        <p:txBody>
          <a:bodyPr>
            <a:normAutofit fontScale="92500" lnSpcReduction="10000"/>
          </a:bodyPr>
          <a:lstStyle/>
          <a:p>
            <a:r>
              <a:rPr lang="en-US" b="1" dirty="0" err="1"/>
              <a:t>Chp</a:t>
            </a:r>
            <a:r>
              <a:rPr lang="en-US" b="1" dirty="0"/>
              <a:t>. 5 </a:t>
            </a:r>
            <a:r>
              <a:rPr lang="en-US" dirty="0"/>
              <a:t>None. He must establish the difference between the two federal heads: 1</a:t>
            </a:r>
            <a:r>
              <a:rPr lang="en-US" baseline="30000" dirty="0"/>
              <a:t>st</a:t>
            </a:r>
            <a:r>
              <a:rPr lang="en-US" dirty="0"/>
              <a:t> Adam and the Last Adam – Christ</a:t>
            </a:r>
          </a:p>
          <a:p>
            <a:r>
              <a:rPr lang="en-US" b="1" dirty="0" err="1"/>
              <a:t>Chp</a:t>
            </a:r>
            <a:r>
              <a:rPr lang="en-US" b="1" dirty="0"/>
              <a:t>. 6 </a:t>
            </a:r>
            <a:r>
              <a:rPr lang="en-US" dirty="0"/>
              <a:t>He starts the questions again: Are we to continue in sin so that grace may abound? Do you not know?</a:t>
            </a:r>
          </a:p>
          <a:p>
            <a:r>
              <a:rPr lang="en-US" b="1" dirty="0" err="1"/>
              <a:t>Chp</a:t>
            </a:r>
            <a:r>
              <a:rPr lang="en-US" b="1" dirty="0"/>
              <a:t>. 7 </a:t>
            </a:r>
            <a:r>
              <a:rPr lang="en-US" dirty="0"/>
              <a:t>Do you not know… what shall we say then, did that which is good become a cause of death?</a:t>
            </a:r>
          </a:p>
          <a:p>
            <a:r>
              <a:rPr lang="en-US" dirty="0"/>
              <a:t>Who will set me free??????</a:t>
            </a:r>
          </a:p>
          <a:p>
            <a:r>
              <a:rPr lang="en-US" dirty="0"/>
              <a:t>He shows through this letter, the futility of anything but faith in Christ alone, plus nothing else!</a:t>
            </a:r>
          </a:p>
          <a:p>
            <a:r>
              <a:rPr lang="en-US" b="1" dirty="0"/>
              <a:t>Application: May we be able to reason together with others, the reason for our faith in Christ alone, plus nothing else.</a:t>
            </a:r>
          </a:p>
        </p:txBody>
      </p:sp>
    </p:spTree>
    <p:extLst>
      <p:ext uri="{BB962C8B-B14F-4D97-AF65-F5344CB8AC3E}">
        <p14:creationId xmlns:p14="http://schemas.microsoft.com/office/powerpoint/2010/main" val="225111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D868B-AF7D-A98D-F321-F76A5485E4F0}"/>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EEB85A67-CD7C-236E-0678-B117D2397894}"/>
              </a:ext>
            </a:extLst>
          </p:cNvPr>
          <p:cNvSpPr>
            <a:spLocks noGrp="1"/>
          </p:cNvSpPr>
          <p:nvPr>
            <p:ph idx="1"/>
          </p:nvPr>
        </p:nvSpPr>
        <p:spPr/>
        <p:txBody>
          <a:bodyPr/>
          <a:lstStyle/>
          <a:p>
            <a:r>
              <a:rPr lang="en-US" b="1" dirty="0"/>
              <a:t>Main Segments of Romans</a:t>
            </a:r>
          </a:p>
          <a:p>
            <a:r>
              <a:rPr lang="en-US" b="1" dirty="0"/>
              <a:t>Rom. 1-3:20   </a:t>
            </a:r>
            <a:r>
              <a:rPr lang="en-US" dirty="0"/>
              <a:t>Sinners</a:t>
            </a:r>
          </a:p>
          <a:p>
            <a:r>
              <a:rPr lang="en-US" b="1" dirty="0"/>
              <a:t>Rom. 3:21-5  </a:t>
            </a:r>
            <a:r>
              <a:rPr lang="en-US" dirty="0"/>
              <a:t>Saved</a:t>
            </a:r>
          </a:p>
          <a:p>
            <a:r>
              <a:rPr lang="en-US" b="1" dirty="0"/>
              <a:t>Rom. 6-8 </a:t>
            </a:r>
            <a:r>
              <a:rPr lang="en-US" dirty="0"/>
              <a:t>Sanctified</a:t>
            </a:r>
          </a:p>
          <a:p>
            <a:r>
              <a:rPr lang="en-US" b="1" dirty="0"/>
              <a:t>We are in the Sanctified segment of Romans: NOT in the “sinners” or the “saved” segments. This is crucial for our interpretation and application</a:t>
            </a:r>
          </a:p>
        </p:txBody>
      </p:sp>
    </p:spTree>
    <p:extLst>
      <p:ext uri="{BB962C8B-B14F-4D97-AF65-F5344CB8AC3E}">
        <p14:creationId xmlns:p14="http://schemas.microsoft.com/office/powerpoint/2010/main" val="280842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9D604-2A5D-A77A-9424-588A29CE41DD}"/>
              </a:ext>
            </a:extLst>
          </p:cNvPr>
          <p:cNvSpPr>
            <a:spLocks noGrp="1"/>
          </p:cNvSpPr>
          <p:nvPr>
            <p:ph type="title"/>
          </p:nvPr>
        </p:nvSpPr>
        <p:spPr/>
        <p:txBody>
          <a:bodyPr/>
          <a:lstStyle/>
          <a:p>
            <a:r>
              <a:rPr lang="en-US" dirty="0"/>
              <a:t>THE LAW</a:t>
            </a:r>
          </a:p>
        </p:txBody>
      </p:sp>
      <p:sp>
        <p:nvSpPr>
          <p:cNvPr id="3" name="Content Placeholder 2">
            <a:extLst>
              <a:ext uri="{FF2B5EF4-FFF2-40B4-BE49-F238E27FC236}">
                <a16:creationId xmlns:a16="http://schemas.microsoft.com/office/drawing/2014/main" id="{D75BCA2B-7AFA-C459-E15E-128FF390484A}"/>
              </a:ext>
            </a:extLst>
          </p:cNvPr>
          <p:cNvSpPr>
            <a:spLocks noGrp="1"/>
          </p:cNvSpPr>
          <p:nvPr>
            <p:ph idx="1"/>
          </p:nvPr>
        </p:nvSpPr>
        <p:spPr/>
        <p:txBody>
          <a:bodyPr/>
          <a:lstStyle/>
          <a:p>
            <a:r>
              <a:rPr lang="en-US" b="1" dirty="0"/>
              <a:t>Romans 2</a:t>
            </a:r>
          </a:p>
          <a:p>
            <a:r>
              <a:rPr lang="en-US" dirty="0"/>
              <a:t>The Jew will be judged by the Law</a:t>
            </a:r>
          </a:p>
          <a:p>
            <a:r>
              <a:rPr lang="en-US" dirty="0"/>
              <a:t>Only the DOERS of the Law are justified</a:t>
            </a:r>
          </a:p>
          <a:p>
            <a:r>
              <a:rPr lang="en-US" dirty="0"/>
              <a:t>Some Gentiles do instinctively keep the Law without even knowing it</a:t>
            </a:r>
          </a:p>
          <a:p>
            <a:r>
              <a:rPr lang="en-US" dirty="0"/>
              <a:t>They show the work of the Law written in their hearts</a:t>
            </a:r>
          </a:p>
          <a:p>
            <a:r>
              <a:rPr lang="en-US" dirty="0"/>
              <a:t>The Law is the embodiment of knowledge and truth.</a:t>
            </a:r>
          </a:p>
          <a:p>
            <a:r>
              <a:rPr lang="en-US" dirty="0"/>
              <a:t>Those who boast in the Law and break it dishonor God</a:t>
            </a:r>
          </a:p>
          <a:p>
            <a:r>
              <a:rPr lang="en-US" dirty="0"/>
              <a:t>The Jews have the </a:t>
            </a:r>
            <a:r>
              <a:rPr lang="en-US" b="1" dirty="0"/>
              <a:t>letter</a:t>
            </a:r>
            <a:r>
              <a:rPr lang="en-US" dirty="0"/>
              <a:t> of the Law but missed the </a:t>
            </a:r>
            <a:r>
              <a:rPr lang="en-US" b="1" dirty="0"/>
              <a:t>heart</a:t>
            </a:r>
            <a:r>
              <a:rPr lang="en-US" dirty="0"/>
              <a:t> of the Law</a:t>
            </a:r>
          </a:p>
        </p:txBody>
      </p:sp>
    </p:spTree>
    <p:extLst>
      <p:ext uri="{BB962C8B-B14F-4D97-AF65-F5344CB8AC3E}">
        <p14:creationId xmlns:p14="http://schemas.microsoft.com/office/powerpoint/2010/main" val="2230083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175E-F7D2-2294-6BEC-63F6D8CEC1EF}"/>
              </a:ext>
            </a:extLst>
          </p:cNvPr>
          <p:cNvSpPr>
            <a:spLocks noGrp="1"/>
          </p:cNvSpPr>
          <p:nvPr>
            <p:ph type="title"/>
          </p:nvPr>
        </p:nvSpPr>
        <p:spPr/>
        <p:txBody>
          <a:bodyPr/>
          <a:lstStyle/>
          <a:p>
            <a:r>
              <a:rPr lang="en-US" dirty="0"/>
              <a:t>THE LAW</a:t>
            </a:r>
          </a:p>
        </p:txBody>
      </p:sp>
      <p:sp>
        <p:nvSpPr>
          <p:cNvPr id="3" name="Content Placeholder 2">
            <a:extLst>
              <a:ext uri="{FF2B5EF4-FFF2-40B4-BE49-F238E27FC236}">
                <a16:creationId xmlns:a16="http://schemas.microsoft.com/office/drawing/2014/main" id="{139BA31F-3713-5659-A6A8-E6CB6E98ED02}"/>
              </a:ext>
            </a:extLst>
          </p:cNvPr>
          <p:cNvSpPr>
            <a:spLocks noGrp="1"/>
          </p:cNvSpPr>
          <p:nvPr>
            <p:ph idx="1"/>
          </p:nvPr>
        </p:nvSpPr>
        <p:spPr/>
        <p:txBody>
          <a:bodyPr>
            <a:normAutofit lnSpcReduction="10000"/>
          </a:bodyPr>
          <a:lstStyle/>
          <a:p>
            <a:r>
              <a:rPr lang="en-US" b="1" dirty="0"/>
              <a:t>Romans 3</a:t>
            </a:r>
          </a:p>
          <a:p>
            <a:r>
              <a:rPr lang="en-US" dirty="0"/>
              <a:t>The Law speaks to those under it, but ALL are accountable to it</a:t>
            </a:r>
          </a:p>
          <a:p>
            <a:r>
              <a:rPr lang="en-US" dirty="0"/>
              <a:t>Knowing what sin is comes through the Law</a:t>
            </a:r>
          </a:p>
          <a:p>
            <a:r>
              <a:rPr lang="en-US" dirty="0"/>
              <a:t>Men are justified by faith, APART from works of the Law</a:t>
            </a:r>
          </a:p>
          <a:p>
            <a:r>
              <a:rPr lang="en-US" b="1" dirty="0"/>
              <a:t>Romans 4</a:t>
            </a:r>
          </a:p>
          <a:p>
            <a:r>
              <a:rPr lang="en-US" dirty="0"/>
              <a:t>The promise to Abraham and his descendants did NOT come through the Law, but through faith. If the “law-keepers” were heirs, then faith is made void. The Law was given 430 years later through Moses.</a:t>
            </a:r>
          </a:p>
          <a:p>
            <a:r>
              <a:rPr lang="en-US" dirty="0"/>
              <a:t>Law brings wrath, but where there is  no law, there is no violation but still death because Adam sinned.</a:t>
            </a:r>
          </a:p>
        </p:txBody>
      </p:sp>
    </p:spTree>
    <p:extLst>
      <p:ext uri="{BB962C8B-B14F-4D97-AF65-F5344CB8AC3E}">
        <p14:creationId xmlns:p14="http://schemas.microsoft.com/office/powerpoint/2010/main" val="118997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19C30-364C-B4E5-F95E-B72EABDCFF06}"/>
              </a:ext>
            </a:extLst>
          </p:cNvPr>
          <p:cNvSpPr>
            <a:spLocks noGrp="1"/>
          </p:cNvSpPr>
          <p:nvPr>
            <p:ph type="title"/>
          </p:nvPr>
        </p:nvSpPr>
        <p:spPr/>
        <p:txBody>
          <a:bodyPr/>
          <a:lstStyle/>
          <a:p>
            <a:r>
              <a:rPr lang="en-US" dirty="0"/>
              <a:t>THE LAW</a:t>
            </a:r>
          </a:p>
        </p:txBody>
      </p:sp>
      <p:sp>
        <p:nvSpPr>
          <p:cNvPr id="3" name="Content Placeholder 2">
            <a:extLst>
              <a:ext uri="{FF2B5EF4-FFF2-40B4-BE49-F238E27FC236}">
                <a16:creationId xmlns:a16="http://schemas.microsoft.com/office/drawing/2014/main" id="{94711AE4-CC40-CD4B-614B-29DB4BF000AD}"/>
              </a:ext>
            </a:extLst>
          </p:cNvPr>
          <p:cNvSpPr>
            <a:spLocks noGrp="1"/>
          </p:cNvSpPr>
          <p:nvPr>
            <p:ph idx="1"/>
          </p:nvPr>
        </p:nvSpPr>
        <p:spPr/>
        <p:txBody>
          <a:bodyPr/>
          <a:lstStyle/>
          <a:p>
            <a:r>
              <a:rPr lang="en-US" b="1" dirty="0"/>
              <a:t>Romans 5</a:t>
            </a:r>
          </a:p>
          <a:p>
            <a:r>
              <a:rPr lang="en-US" dirty="0"/>
              <a:t>Even though sin was in the world, ruling men before the Law was given, it was not credited against them for breaking the Law.</a:t>
            </a:r>
          </a:p>
          <a:p>
            <a:r>
              <a:rPr lang="en-US" dirty="0"/>
              <a:t>From Adam to Moses, death reigned. Death because of sin, not the Law.</a:t>
            </a:r>
          </a:p>
          <a:p>
            <a:r>
              <a:rPr lang="en-US" dirty="0"/>
              <a:t>The Law came in so that the transgression would increase: It increased because now man KNEW the Law, and had it written down and breaking it was sin.</a:t>
            </a:r>
          </a:p>
          <a:p>
            <a:r>
              <a:rPr lang="en-US" dirty="0"/>
              <a:t>But Grace abounds more than sin.</a:t>
            </a:r>
          </a:p>
          <a:p>
            <a:r>
              <a:rPr lang="en-US" dirty="0"/>
              <a:t>Sin came when Adam sinned in the garden. Sin brought death.</a:t>
            </a:r>
          </a:p>
        </p:txBody>
      </p:sp>
    </p:spTree>
    <p:extLst>
      <p:ext uri="{BB962C8B-B14F-4D97-AF65-F5344CB8AC3E}">
        <p14:creationId xmlns:p14="http://schemas.microsoft.com/office/powerpoint/2010/main" val="402583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A1469-0310-8957-8B85-801399546580}"/>
              </a:ext>
            </a:extLst>
          </p:cNvPr>
          <p:cNvSpPr>
            <a:spLocks noGrp="1"/>
          </p:cNvSpPr>
          <p:nvPr>
            <p:ph type="title"/>
          </p:nvPr>
        </p:nvSpPr>
        <p:spPr/>
        <p:txBody>
          <a:bodyPr/>
          <a:lstStyle/>
          <a:p>
            <a:r>
              <a:rPr lang="en-US" dirty="0"/>
              <a:t>THE LAW</a:t>
            </a:r>
          </a:p>
        </p:txBody>
      </p:sp>
      <p:sp>
        <p:nvSpPr>
          <p:cNvPr id="3" name="Content Placeholder 2">
            <a:extLst>
              <a:ext uri="{FF2B5EF4-FFF2-40B4-BE49-F238E27FC236}">
                <a16:creationId xmlns:a16="http://schemas.microsoft.com/office/drawing/2014/main" id="{5DFBDE93-627F-5AD0-298A-A5DAFEF1B8A7}"/>
              </a:ext>
            </a:extLst>
          </p:cNvPr>
          <p:cNvSpPr>
            <a:spLocks noGrp="1"/>
          </p:cNvSpPr>
          <p:nvPr>
            <p:ph idx="1"/>
          </p:nvPr>
        </p:nvSpPr>
        <p:spPr/>
        <p:txBody>
          <a:bodyPr/>
          <a:lstStyle/>
          <a:p>
            <a:r>
              <a:rPr lang="en-US" b="1" dirty="0"/>
              <a:t>Romans 6</a:t>
            </a:r>
          </a:p>
          <a:p>
            <a:r>
              <a:rPr lang="en-US" dirty="0"/>
              <a:t>Those who believe, have faith, are </a:t>
            </a:r>
            <a:r>
              <a:rPr lang="en-US" b="1" dirty="0"/>
              <a:t>justified</a:t>
            </a:r>
            <a:r>
              <a:rPr lang="en-US" dirty="0"/>
              <a:t> and are </a:t>
            </a:r>
            <a:r>
              <a:rPr lang="en-US" b="1" dirty="0"/>
              <a:t>dead</a:t>
            </a:r>
            <a:r>
              <a:rPr lang="en-US" dirty="0"/>
              <a:t> to sin.</a:t>
            </a:r>
          </a:p>
          <a:p>
            <a:r>
              <a:rPr lang="en-US" dirty="0"/>
              <a:t>Those who believe, have faith, are </a:t>
            </a:r>
            <a:r>
              <a:rPr lang="en-US" b="1" dirty="0"/>
              <a:t>freed</a:t>
            </a:r>
            <a:r>
              <a:rPr lang="en-US" dirty="0"/>
              <a:t> from sin, now </a:t>
            </a:r>
            <a:r>
              <a:rPr lang="en-US" b="1" dirty="0"/>
              <a:t>slaves</a:t>
            </a:r>
            <a:r>
              <a:rPr lang="en-US" dirty="0"/>
              <a:t> to righteousness to </a:t>
            </a:r>
            <a:r>
              <a:rPr lang="en-US" b="1" dirty="0"/>
              <a:t>serve</a:t>
            </a:r>
            <a:r>
              <a:rPr lang="en-US" dirty="0"/>
              <a:t> God. We walk in newness of life.</a:t>
            </a:r>
          </a:p>
          <a:p>
            <a:r>
              <a:rPr lang="en-US" b="1" dirty="0"/>
              <a:t>Romans 6 begins the Sanctification segment.</a:t>
            </a:r>
          </a:p>
          <a:p>
            <a:r>
              <a:rPr lang="en-US" dirty="0"/>
              <a:t>We are not under Law, but under grace – still saved by faith.</a:t>
            </a:r>
          </a:p>
          <a:p>
            <a:r>
              <a:rPr lang="en-US" dirty="0"/>
              <a:t>Salvation has always been by faith. Justification has always been by faith</a:t>
            </a:r>
          </a:p>
          <a:p>
            <a:r>
              <a:rPr lang="en-US" dirty="0"/>
              <a:t>Sin has always brought death. Breaking the Law has always brought death</a:t>
            </a:r>
          </a:p>
          <a:p>
            <a:endParaRPr lang="en-US" dirty="0"/>
          </a:p>
        </p:txBody>
      </p:sp>
    </p:spTree>
    <p:extLst>
      <p:ext uri="{BB962C8B-B14F-4D97-AF65-F5344CB8AC3E}">
        <p14:creationId xmlns:p14="http://schemas.microsoft.com/office/powerpoint/2010/main" val="326326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4E9A-AB03-D5A5-FCD0-EB37C195B350}"/>
              </a:ext>
            </a:extLst>
          </p:cNvPr>
          <p:cNvSpPr>
            <a:spLocks noGrp="1"/>
          </p:cNvSpPr>
          <p:nvPr>
            <p:ph type="title"/>
          </p:nvPr>
        </p:nvSpPr>
        <p:spPr/>
        <p:txBody>
          <a:bodyPr/>
          <a:lstStyle/>
          <a:p>
            <a:r>
              <a:rPr lang="en-US" dirty="0"/>
              <a:t>Romans 7:1-4</a:t>
            </a:r>
          </a:p>
        </p:txBody>
      </p:sp>
      <p:sp>
        <p:nvSpPr>
          <p:cNvPr id="3" name="Content Placeholder 2">
            <a:extLst>
              <a:ext uri="{FF2B5EF4-FFF2-40B4-BE49-F238E27FC236}">
                <a16:creationId xmlns:a16="http://schemas.microsoft.com/office/drawing/2014/main" id="{135CC6ED-8480-A798-7621-2E265907EBEA}"/>
              </a:ext>
            </a:extLst>
          </p:cNvPr>
          <p:cNvSpPr>
            <a:spLocks noGrp="1"/>
          </p:cNvSpPr>
          <p:nvPr>
            <p:ph idx="1"/>
          </p:nvPr>
        </p:nvSpPr>
        <p:spPr/>
        <p:txBody>
          <a:bodyPr/>
          <a:lstStyle/>
          <a:p>
            <a:r>
              <a:rPr lang="en-US" b="1" dirty="0"/>
              <a:t>Theme: </a:t>
            </a:r>
            <a:r>
              <a:rPr lang="en-US" dirty="0"/>
              <a:t>The righteous are dead to the Law.</a:t>
            </a:r>
          </a:p>
          <a:p>
            <a:r>
              <a:rPr lang="en-US" dirty="0"/>
              <a:t>This whole chapter speaks to the believer about his relationship to the Law</a:t>
            </a:r>
          </a:p>
          <a:p>
            <a:r>
              <a:rPr lang="en-US" dirty="0"/>
              <a:t>Those who know the Law are the Jews. This marriage law applied to them.</a:t>
            </a:r>
          </a:p>
          <a:p>
            <a:r>
              <a:rPr lang="en-US" dirty="0"/>
              <a:t>Only way to be release from that “law of marriage” was for a death to happen. Husband dies, then the Jewish woman is free.</a:t>
            </a:r>
          </a:p>
          <a:p>
            <a:r>
              <a:rPr lang="en-US" b="1" dirty="0"/>
              <a:t>Rom. 7:4 </a:t>
            </a:r>
            <a:r>
              <a:rPr lang="en-US" dirty="0"/>
              <a:t>says we were made to die to the Law through the body of Christ on the cross. Why? So that we may be joined to Him who was raised.</a:t>
            </a:r>
          </a:p>
          <a:p>
            <a:r>
              <a:rPr lang="en-US" dirty="0"/>
              <a:t>Why? What is our purpose now that we have been joined to Him and raised with Him?  “So that we may bear fruit for God”. </a:t>
            </a:r>
          </a:p>
        </p:txBody>
      </p:sp>
    </p:spTree>
    <p:extLst>
      <p:ext uri="{BB962C8B-B14F-4D97-AF65-F5344CB8AC3E}">
        <p14:creationId xmlns:p14="http://schemas.microsoft.com/office/powerpoint/2010/main" val="425967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E334-ED9F-0BCB-6770-2829B99FD4B4}"/>
              </a:ext>
            </a:extLst>
          </p:cNvPr>
          <p:cNvSpPr>
            <a:spLocks noGrp="1"/>
          </p:cNvSpPr>
          <p:nvPr>
            <p:ph type="title"/>
          </p:nvPr>
        </p:nvSpPr>
        <p:spPr/>
        <p:txBody>
          <a:bodyPr/>
          <a:lstStyle/>
          <a:p>
            <a:r>
              <a:rPr lang="en-US" dirty="0"/>
              <a:t>Fruit</a:t>
            </a:r>
          </a:p>
        </p:txBody>
      </p:sp>
      <p:sp>
        <p:nvSpPr>
          <p:cNvPr id="3" name="Content Placeholder 2">
            <a:extLst>
              <a:ext uri="{FF2B5EF4-FFF2-40B4-BE49-F238E27FC236}">
                <a16:creationId xmlns:a16="http://schemas.microsoft.com/office/drawing/2014/main" id="{23FB0772-9F53-9FFC-2396-56C83EBEEECB}"/>
              </a:ext>
            </a:extLst>
          </p:cNvPr>
          <p:cNvSpPr>
            <a:spLocks noGrp="1"/>
          </p:cNvSpPr>
          <p:nvPr>
            <p:ph idx="1"/>
          </p:nvPr>
        </p:nvSpPr>
        <p:spPr/>
        <p:txBody>
          <a:bodyPr/>
          <a:lstStyle/>
          <a:p>
            <a:r>
              <a:rPr lang="en-US" dirty="0"/>
              <a:t>“Fruit”: living a life that reflects one’s faith and relationship with God, producing qualities such as love, joy, peace, etc.</a:t>
            </a:r>
          </a:p>
          <a:p>
            <a:r>
              <a:rPr lang="en-US" dirty="0"/>
              <a:t>Christ was the “first fruits from the dead”. </a:t>
            </a:r>
            <a:r>
              <a:rPr lang="en-US" b="1" dirty="0"/>
              <a:t>I Cor 15:20</a:t>
            </a:r>
          </a:p>
          <a:p>
            <a:r>
              <a:rPr lang="en-US" dirty="0"/>
              <a:t>There is a promise of more to come.</a:t>
            </a:r>
          </a:p>
          <a:p>
            <a:r>
              <a:rPr lang="en-US" dirty="0"/>
              <a:t>So fruit, is not just winning people to the Lord and seeing them get saved; it is your life lived out because of the relationship you have with Christ, which will produce fruit and ultimately resurrection from the dead, like Christ.</a:t>
            </a:r>
          </a:p>
          <a:p>
            <a:endParaRPr lang="en-US" dirty="0"/>
          </a:p>
        </p:txBody>
      </p:sp>
    </p:spTree>
    <p:extLst>
      <p:ext uri="{BB962C8B-B14F-4D97-AF65-F5344CB8AC3E}">
        <p14:creationId xmlns:p14="http://schemas.microsoft.com/office/powerpoint/2010/main" val="96972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A0050-1E53-FB83-572C-6654F7F67C4F}"/>
              </a:ext>
            </a:extLst>
          </p:cNvPr>
          <p:cNvSpPr>
            <a:spLocks noGrp="1"/>
          </p:cNvSpPr>
          <p:nvPr>
            <p:ph type="title"/>
          </p:nvPr>
        </p:nvSpPr>
        <p:spPr/>
        <p:txBody>
          <a:bodyPr/>
          <a:lstStyle/>
          <a:p>
            <a:r>
              <a:rPr lang="en-US" dirty="0"/>
              <a:t>Romans 7:5-11</a:t>
            </a:r>
          </a:p>
        </p:txBody>
      </p:sp>
      <p:sp>
        <p:nvSpPr>
          <p:cNvPr id="3" name="Content Placeholder 2">
            <a:extLst>
              <a:ext uri="{FF2B5EF4-FFF2-40B4-BE49-F238E27FC236}">
                <a16:creationId xmlns:a16="http://schemas.microsoft.com/office/drawing/2014/main" id="{759A99A0-D70B-6B9C-E766-CF16D73DE9E7}"/>
              </a:ext>
            </a:extLst>
          </p:cNvPr>
          <p:cNvSpPr>
            <a:spLocks noGrp="1"/>
          </p:cNvSpPr>
          <p:nvPr>
            <p:ph idx="1"/>
          </p:nvPr>
        </p:nvSpPr>
        <p:spPr/>
        <p:txBody>
          <a:bodyPr>
            <a:normAutofit fontScale="92500"/>
          </a:bodyPr>
          <a:lstStyle/>
          <a:p>
            <a:r>
              <a:rPr lang="en-US" dirty="0"/>
              <a:t>Believers died to sin with Christ and are raised to walk in newness of life.</a:t>
            </a:r>
          </a:p>
          <a:p>
            <a:r>
              <a:rPr lang="en-US" dirty="0"/>
              <a:t>“Newness of life” is Spirit guided, from the heart. It is NOT guided by the Law. The believer has no relationship with the Law, but with Christ.</a:t>
            </a:r>
          </a:p>
          <a:p>
            <a:r>
              <a:rPr lang="en-US" dirty="0"/>
              <a:t>At salvation, the believer is freed, and their lives become new, by the Spirit to serve in newness of the Spirit, not in oldness of the letter/Law.</a:t>
            </a:r>
          </a:p>
          <a:p>
            <a:r>
              <a:rPr lang="en-US" dirty="0"/>
              <a:t>Old Testament believers: Adam to Malachi, believed in the coming Seed that would bruise his (Satan’s) head and the seed that would bruise His (Christ’s) heel.  One is fatal, the other is not.</a:t>
            </a:r>
          </a:p>
          <a:p>
            <a:r>
              <a:rPr lang="en-US" dirty="0"/>
              <a:t>No Law from Adam to Moses, but sin reigned and therefore death. (4:15;5:13)</a:t>
            </a:r>
          </a:p>
          <a:p>
            <a:r>
              <a:rPr lang="en-US" dirty="0"/>
              <a:t>Law from Moses to Christ. Law showed me my sin, whose wages is death</a:t>
            </a:r>
          </a:p>
        </p:txBody>
      </p:sp>
    </p:spTree>
    <p:extLst>
      <p:ext uri="{BB962C8B-B14F-4D97-AF65-F5344CB8AC3E}">
        <p14:creationId xmlns:p14="http://schemas.microsoft.com/office/powerpoint/2010/main" val="127640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106</TotalTime>
  <Words>1556</Words>
  <Application>Microsoft Office PowerPoint</Application>
  <PresentationFormat>Widescreen</PresentationFormat>
  <Paragraphs>102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Romans Part 2</vt:lpstr>
      <vt:lpstr>Review</vt:lpstr>
      <vt:lpstr>THE LAW</vt:lpstr>
      <vt:lpstr>THE LAW</vt:lpstr>
      <vt:lpstr>THE LAW</vt:lpstr>
      <vt:lpstr>THE LAW</vt:lpstr>
      <vt:lpstr>Romans 7:1-4</vt:lpstr>
      <vt:lpstr>Fruit</vt:lpstr>
      <vt:lpstr>Romans 7:5-11</vt:lpstr>
      <vt:lpstr>Romans 7:12-13</vt:lpstr>
      <vt:lpstr>Galatians 3:19-29</vt:lpstr>
      <vt:lpstr>Romans 7:14-20</vt:lpstr>
      <vt:lpstr>Romans 7:21-25</vt:lpstr>
      <vt:lpstr>What are Paul’s questions so far?</vt:lpstr>
      <vt:lpstr>Paul’s questions so far    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24</cp:revision>
  <dcterms:created xsi:type="dcterms:W3CDTF">2025-02-12T17:53:21Z</dcterms:created>
  <dcterms:modified xsi:type="dcterms:W3CDTF">2025-02-12T19:40:04Z</dcterms:modified>
</cp:coreProperties>
</file>