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Lst>
  <p:sldIdLst>
    <p:sldId id="256" r:id="rId5"/>
    <p:sldId id="257" r:id="rId6"/>
    <p:sldId id="258" r:id="rId7"/>
    <p:sldId id="259" r:id="rId8"/>
    <p:sldId id="260" r:id="rId9"/>
    <p:sldId id="261" r:id="rId10"/>
    <p:sldId id="262" r:id="rId11"/>
    <p:sldId id="264" r:id="rId12"/>
    <p:sldId id="263" r:id="rId13"/>
    <p:sldId id="265" r:id="rId14"/>
    <p:sldId id="266" r:id="rId15"/>
    <p:sldId id="267" r:id="rId16"/>
    <p:sldId id="268"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42F04C-780F-48C1-950B-8E6B23D3B485}" v="154" dt="2025-02-05T22:03:59.8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C111EEBF-6FB8-4ED4-97D9-F59621AA865E}" type="datetimeFigureOut">
              <a:rPr lang="en-US" smtClean="0"/>
              <a:t>2/11/2025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3685792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11EEBF-6FB8-4ED4-97D9-F59621AA865E}"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1253793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111EEBF-6FB8-4ED4-97D9-F59621AA865E}"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639159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111EEBF-6FB8-4ED4-97D9-F59621AA865E}"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34903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11EEBF-6FB8-4ED4-97D9-F59621AA865E}"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1681777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111EEBF-6FB8-4ED4-97D9-F59621AA865E}" type="datetimeFigureOut">
              <a:rPr lang="en-US" smtClean="0"/>
              <a:t>2/11/2025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33146262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111EEBF-6FB8-4ED4-97D9-F59621AA865E}" type="datetimeFigureOut">
              <a:rPr lang="en-US" smtClean="0"/>
              <a:t>2/11/2025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33334335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C111EEBF-6FB8-4ED4-97D9-F59621AA865E}"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27779882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111EEBF-6FB8-4ED4-97D9-F59621AA865E}"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2461839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11EEBF-6FB8-4ED4-97D9-F59621AA865E}"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2247978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11EEBF-6FB8-4ED4-97D9-F59621AA865E}"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2486321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11EEBF-6FB8-4ED4-97D9-F59621AA865E}"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4058877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11EEBF-6FB8-4ED4-97D9-F59621AA865E}" type="datetimeFigureOut">
              <a:rPr lang="en-US" smtClean="0"/>
              <a:t>2/11/2025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1438533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11EEBF-6FB8-4ED4-97D9-F59621AA865E}" type="datetimeFigureOut">
              <a:rPr lang="en-US" smtClean="0"/>
              <a:t>2/11/2025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344112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11EEBF-6FB8-4ED4-97D9-F59621AA865E}" type="datetimeFigureOut">
              <a:rPr lang="en-US" smtClean="0"/>
              <a:t>2/11/2025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1016727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11EEBF-6FB8-4ED4-97D9-F59621AA865E}"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302570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11EEBF-6FB8-4ED4-97D9-F59621AA865E}"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9268D86-0CC1-44DF-8B77-F502ABE637AA}" type="slidenum">
              <a:rPr lang="en-US" smtClean="0"/>
              <a:t>‹#›</a:t>
            </a:fld>
            <a:endParaRPr lang="en-US"/>
          </a:p>
        </p:txBody>
      </p:sp>
    </p:spTree>
    <p:extLst>
      <p:ext uri="{BB962C8B-B14F-4D97-AF65-F5344CB8AC3E}">
        <p14:creationId xmlns:p14="http://schemas.microsoft.com/office/powerpoint/2010/main" val="742996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C111EEBF-6FB8-4ED4-97D9-F59621AA865E}" type="datetimeFigureOut">
              <a:rPr lang="en-US" smtClean="0"/>
              <a:t>2/11/2025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9268D86-0CC1-44DF-8B77-F502ABE637AA}" type="slidenum">
              <a:rPr lang="en-US" smtClean="0"/>
              <a:t>‹#›</a:t>
            </a:fld>
            <a:endParaRPr lang="en-US"/>
          </a:p>
        </p:txBody>
      </p:sp>
    </p:spTree>
    <p:extLst>
      <p:ext uri="{BB962C8B-B14F-4D97-AF65-F5344CB8AC3E}">
        <p14:creationId xmlns:p14="http://schemas.microsoft.com/office/powerpoint/2010/main" val="90884260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668CD-F80D-153E-CC6C-4282376796F8}"/>
              </a:ext>
            </a:extLst>
          </p:cNvPr>
          <p:cNvSpPr>
            <a:spLocks noGrp="1"/>
          </p:cNvSpPr>
          <p:nvPr>
            <p:ph type="ctrTitle"/>
          </p:nvPr>
        </p:nvSpPr>
        <p:spPr/>
        <p:txBody>
          <a:bodyPr/>
          <a:lstStyle/>
          <a:p>
            <a:r>
              <a:rPr lang="en-US" dirty="0"/>
              <a:t>Romans Part 2</a:t>
            </a:r>
          </a:p>
        </p:txBody>
      </p:sp>
      <p:sp>
        <p:nvSpPr>
          <p:cNvPr id="3" name="Subtitle 2">
            <a:extLst>
              <a:ext uri="{FF2B5EF4-FFF2-40B4-BE49-F238E27FC236}">
                <a16:creationId xmlns:a16="http://schemas.microsoft.com/office/drawing/2014/main" id="{4FBF06B7-05B1-DA40-DC6F-479E70711F8A}"/>
              </a:ext>
            </a:extLst>
          </p:cNvPr>
          <p:cNvSpPr>
            <a:spLocks noGrp="1"/>
          </p:cNvSpPr>
          <p:nvPr>
            <p:ph type="subTitle" idx="1"/>
          </p:nvPr>
        </p:nvSpPr>
        <p:spPr/>
        <p:txBody>
          <a:bodyPr/>
          <a:lstStyle/>
          <a:p>
            <a:r>
              <a:rPr lang="en-US" dirty="0"/>
              <a:t>Lesson 4</a:t>
            </a:r>
          </a:p>
        </p:txBody>
      </p:sp>
    </p:spTree>
    <p:extLst>
      <p:ext uri="{BB962C8B-B14F-4D97-AF65-F5344CB8AC3E}">
        <p14:creationId xmlns:p14="http://schemas.microsoft.com/office/powerpoint/2010/main" val="21883270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09F54-03CC-A169-BD9F-18544E2544DE}"/>
              </a:ext>
            </a:extLst>
          </p:cNvPr>
          <p:cNvSpPr>
            <a:spLocks noGrp="1"/>
          </p:cNvSpPr>
          <p:nvPr>
            <p:ph type="title"/>
          </p:nvPr>
        </p:nvSpPr>
        <p:spPr/>
        <p:txBody>
          <a:bodyPr/>
          <a:lstStyle/>
          <a:p>
            <a:r>
              <a:rPr lang="en-US" dirty="0"/>
              <a:t>Romans 6:6 Body of sin – done away with</a:t>
            </a:r>
          </a:p>
        </p:txBody>
      </p:sp>
      <p:sp>
        <p:nvSpPr>
          <p:cNvPr id="3" name="Content Placeholder 2">
            <a:extLst>
              <a:ext uri="{FF2B5EF4-FFF2-40B4-BE49-F238E27FC236}">
                <a16:creationId xmlns:a16="http://schemas.microsoft.com/office/drawing/2014/main" id="{5BA93EA5-19D3-D4B2-5614-164AA4BB988F}"/>
              </a:ext>
            </a:extLst>
          </p:cNvPr>
          <p:cNvSpPr>
            <a:spLocks noGrp="1"/>
          </p:cNvSpPr>
          <p:nvPr>
            <p:ph idx="1"/>
          </p:nvPr>
        </p:nvSpPr>
        <p:spPr/>
        <p:txBody>
          <a:bodyPr/>
          <a:lstStyle/>
          <a:p>
            <a:r>
              <a:rPr lang="en-US" dirty="0"/>
              <a:t>What happens when the old self is crucified?</a:t>
            </a:r>
          </a:p>
          <a:p>
            <a:r>
              <a:rPr lang="en-US" dirty="0"/>
              <a:t>The body of sin is “done away with”:  body is used figuratively so this is not a physical body.  Sin means to miss the mark. </a:t>
            </a:r>
          </a:p>
          <a:p>
            <a:r>
              <a:rPr lang="en-US" dirty="0"/>
              <a:t>A body whose function is sin is described well in </a:t>
            </a:r>
            <a:r>
              <a:rPr lang="en-US" b="1" dirty="0"/>
              <a:t>Romans 1:18-32</a:t>
            </a:r>
          </a:p>
          <a:p>
            <a:r>
              <a:rPr lang="en-US" dirty="0"/>
              <a:t>“Done away with” means brought to nothing, rendered inoperative; to deprive of force or authority.</a:t>
            </a:r>
          </a:p>
          <a:p>
            <a:r>
              <a:rPr lang="en-US" dirty="0"/>
              <a:t>Result of this body whose function WAS sin, but is now rendered inoperative and has no force or authority? I am freed from sin. </a:t>
            </a:r>
            <a:r>
              <a:rPr lang="en-US" b="1" dirty="0"/>
              <a:t>Rom. 6:7</a:t>
            </a:r>
          </a:p>
          <a:p>
            <a:r>
              <a:rPr lang="en-US" b="1" dirty="0"/>
              <a:t>I have a new spiritual identity</a:t>
            </a:r>
          </a:p>
        </p:txBody>
      </p:sp>
    </p:spTree>
    <p:extLst>
      <p:ext uri="{BB962C8B-B14F-4D97-AF65-F5344CB8AC3E}">
        <p14:creationId xmlns:p14="http://schemas.microsoft.com/office/powerpoint/2010/main" val="535565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EB6AD-AE20-8A7F-BA72-177672EE29FF}"/>
              </a:ext>
            </a:extLst>
          </p:cNvPr>
          <p:cNvSpPr>
            <a:spLocks noGrp="1"/>
          </p:cNvSpPr>
          <p:nvPr>
            <p:ph type="title"/>
          </p:nvPr>
        </p:nvSpPr>
        <p:spPr/>
        <p:txBody>
          <a:bodyPr/>
          <a:lstStyle/>
          <a:p>
            <a:r>
              <a:rPr lang="en-US" dirty="0"/>
              <a:t>What have believers “taken on”</a:t>
            </a:r>
          </a:p>
        </p:txBody>
      </p:sp>
      <p:sp>
        <p:nvSpPr>
          <p:cNvPr id="3" name="Content Placeholder 2">
            <a:extLst>
              <a:ext uri="{FF2B5EF4-FFF2-40B4-BE49-F238E27FC236}">
                <a16:creationId xmlns:a16="http://schemas.microsoft.com/office/drawing/2014/main" id="{2192F671-299C-56B1-C752-05446A906CEB}"/>
              </a:ext>
            </a:extLst>
          </p:cNvPr>
          <p:cNvSpPr>
            <a:spLocks noGrp="1"/>
          </p:cNvSpPr>
          <p:nvPr>
            <p:ph idx="1"/>
          </p:nvPr>
        </p:nvSpPr>
        <p:spPr/>
        <p:txBody>
          <a:bodyPr/>
          <a:lstStyle/>
          <a:p>
            <a:r>
              <a:rPr lang="en-US" b="1" dirty="0"/>
              <a:t>Life</a:t>
            </a:r>
            <a:r>
              <a:rPr lang="en-US" dirty="0"/>
              <a:t> in Christ</a:t>
            </a:r>
          </a:p>
          <a:p>
            <a:r>
              <a:rPr lang="en-US" b="1" dirty="0"/>
              <a:t>Raised</a:t>
            </a:r>
            <a:r>
              <a:rPr lang="en-US" dirty="0"/>
              <a:t> from the dead in the likeness of Christ</a:t>
            </a:r>
          </a:p>
          <a:p>
            <a:r>
              <a:rPr lang="en-US" dirty="0"/>
              <a:t>I have a </a:t>
            </a:r>
            <a:r>
              <a:rPr lang="en-US" b="1" dirty="0"/>
              <a:t>new</a:t>
            </a:r>
            <a:r>
              <a:rPr lang="en-US" dirty="0"/>
              <a:t> life and a </a:t>
            </a:r>
            <a:r>
              <a:rPr lang="en-US" b="1" dirty="0"/>
              <a:t>new</a:t>
            </a:r>
            <a:r>
              <a:rPr lang="en-US" dirty="0"/>
              <a:t> walk</a:t>
            </a:r>
          </a:p>
          <a:p>
            <a:r>
              <a:rPr lang="en-US" dirty="0"/>
              <a:t>I no longer continue in sin because I am now </a:t>
            </a:r>
            <a:r>
              <a:rPr lang="en-US" b="1" dirty="0"/>
              <a:t>dead to sin</a:t>
            </a:r>
          </a:p>
          <a:p>
            <a:r>
              <a:rPr lang="en-US" dirty="0"/>
              <a:t>My </a:t>
            </a:r>
            <a:r>
              <a:rPr lang="en-US" b="1" dirty="0"/>
              <a:t>identity</a:t>
            </a:r>
            <a:r>
              <a:rPr lang="en-US" dirty="0"/>
              <a:t> has changed</a:t>
            </a:r>
          </a:p>
          <a:p>
            <a:r>
              <a:rPr lang="en-US" dirty="0"/>
              <a:t>My old self is crucified with Him – HE crucified it. No one can crucify themselves. It is all about what </a:t>
            </a:r>
            <a:r>
              <a:rPr lang="en-US" b="1" dirty="0"/>
              <a:t>Christ</a:t>
            </a:r>
            <a:r>
              <a:rPr lang="en-US" dirty="0"/>
              <a:t> did for me.</a:t>
            </a:r>
          </a:p>
          <a:p>
            <a:r>
              <a:rPr lang="en-US" dirty="0"/>
              <a:t>I am no longer a slave to sin’s </a:t>
            </a:r>
            <a:r>
              <a:rPr lang="en-US" b="1" dirty="0"/>
              <a:t>penalty</a:t>
            </a:r>
            <a:r>
              <a:rPr lang="en-US" dirty="0"/>
              <a:t> and  </a:t>
            </a:r>
            <a:r>
              <a:rPr lang="en-US" b="1" dirty="0"/>
              <a:t>power</a:t>
            </a:r>
            <a:endParaRPr lang="en-US" dirty="0"/>
          </a:p>
        </p:txBody>
      </p:sp>
    </p:spTree>
    <p:extLst>
      <p:ext uri="{BB962C8B-B14F-4D97-AF65-F5344CB8AC3E}">
        <p14:creationId xmlns:p14="http://schemas.microsoft.com/office/powerpoint/2010/main" val="3551227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72D3F-82B2-DEB5-E10D-A6874A6A2768}"/>
              </a:ext>
            </a:extLst>
          </p:cNvPr>
          <p:cNvSpPr>
            <a:spLocks noGrp="1"/>
          </p:cNvSpPr>
          <p:nvPr>
            <p:ph type="title"/>
          </p:nvPr>
        </p:nvSpPr>
        <p:spPr/>
        <p:txBody>
          <a:bodyPr/>
          <a:lstStyle/>
          <a:p>
            <a:r>
              <a:rPr lang="en-US" dirty="0"/>
              <a:t>Questions you wrote down on pg. 36</a:t>
            </a:r>
          </a:p>
        </p:txBody>
      </p:sp>
      <p:sp>
        <p:nvSpPr>
          <p:cNvPr id="3" name="Content Placeholder 2">
            <a:extLst>
              <a:ext uri="{FF2B5EF4-FFF2-40B4-BE49-F238E27FC236}">
                <a16:creationId xmlns:a16="http://schemas.microsoft.com/office/drawing/2014/main" id="{88CD02CE-F2A5-062E-0DD0-78C8B4458F6A}"/>
              </a:ext>
            </a:extLst>
          </p:cNvPr>
          <p:cNvSpPr>
            <a:spLocks noGrp="1"/>
          </p:cNvSpPr>
          <p:nvPr>
            <p:ph idx="1"/>
          </p:nvPr>
        </p:nvSpPr>
        <p:spPr/>
        <p:txBody>
          <a:bodyPr/>
          <a:lstStyle/>
          <a:p>
            <a:r>
              <a:rPr lang="en-US" dirty="0"/>
              <a:t>Is my body of sin done away with, rendered useless, then activated again because I activate it? Because I “pay attention” to it?</a:t>
            </a:r>
          </a:p>
          <a:p>
            <a:r>
              <a:rPr lang="en-US" dirty="0"/>
              <a:t>How come I don’t feel freed from sin?</a:t>
            </a:r>
          </a:p>
          <a:p>
            <a:r>
              <a:rPr lang="en-US" dirty="0"/>
              <a:t>How could sin enter the world thru one man, when Satan was already evil and existed? </a:t>
            </a:r>
          </a:p>
          <a:p>
            <a:r>
              <a:rPr lang="en-US" dirty="0"/>
              <a:t>** Just because Satan was evil, it didn’t make mankind sinful </a:t>
            </a:r>
            <a:r>
              <a:rPr lang="en-US" b="1" dirty="0"/>
              <a:t>until</a:t>
            </a:r>
            <a:r>
              <a:rPr lang="en-US" dirty="0"/>
              <a:t> Adam chose to sin by disobeying and disbelieving God;  man came from God and was made in HIS image; not Satan’s.**</a:t>
            </a:r>
          </a:p>
          <a:p>
            <a:r>
              <a:rPr lang="en-US" dirty="0"/>
              <a:t>Remember: Live by what you KNOW, not by what you FEEL.  Use the obvious to understand/interpret the obscure.</a:t>
            </a:r>
          </a:p>
        </p:txBody>
      </p:sp>
    </p:spTree>
    <p:extLst>
      <p:ext uri="{BB962C8B-B14F-4D97-AF65-F5344CB8AC3E}">
        <p14:creationId xmlns:p14="http://schemas.microsoft.com/office/powerpoint/2010/main" val="3632773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C2B2C-75A7-ABC2-DE24-9A62FA4D2E79}"/>
              </a:ext>
            </a:extLst>
          </p:cNvPr>
          <p:cNvSpPr>
            <a:spLocks noGrp="1"/>
          </p:cNvSpPr>
          <p:nvPr>
            <p:ph type="title"/>
          </p:nvPr>
        </p:nvSpPr>
        <p:spPr/>
        <p:txBody>
          <a:bodyPr/>
          <a:lstStyle/>
          <a:p>
            <a:r>
              <a:rPr lang="en-US" dirty="0"/>
              <a:t>Romans 6:8-23   Commands</a:t>
            </a:r>
          </a:p>
        </p:txBody>
      </p:sp>
      <p:sp>
        <p:nvSpPr>
          <p:cNvPr id="3" name="Content Placeholder 2">
            <a:extLst>
              <a:ext uri="{FF2B5EF4-FFF2-40B4-BE49-F238E27FC236}">
                <a16:creationId xmlns:a16="http://schemas.microsoft.com/office/drawing/2014/main" id="{CEF46BCC-D3D6-FE10-C020-7DF3439AFE5E}"/>
              </a:ext>
            </a:extLst>
          </p:cNvPr>
          <p:cNvSpPr>
            <a:spLocks noGrp="1"/>
          </p:cNvSpPr>
          <p:nvPr>
            <p:ph idx="1"/>
          </p:nvPr>
        </p:nvSpPr>
        <p:spPr/>
        <p:txBody>
          <a:bodyPr/>
          <a:lstStyle/>
          <a:p>
            <a:r>
              <a:rPr lang="en-US" b="1" dirty="0"/>
              <a:t>Consider it so – Put it to your account – Reckon it – impute it!</a:t>
            </a:r>
          </a:p>
          <a:p>
            <a:r>
              <a:rPr lang="en-US" dirty="0"/>
              <a:t>Believers are dead to sin and alive to God. Reckon it!</a:t>
            </a:r>
          </a:p>
          <a:p>
            <a:r>
              <a:rPr lang="en-US" dirty="0"/>
              <a:t>Live like it is so!</a:t>
            </a:r>
          </a:p>
          <a:p>
            <a:r>
              <a:rPr lang="en-US" dirty="0"/>
              <a:t>Believers are no longer under sin’s power. Reckon it!</a:t>
            </a:r>
          </a:p>
          <a:p>
            <a:r>
              <a:rPr lang="en-US" dirty="0"/>
              <a:t>Sin is NOT your master.  Impute it!</a:t>
            </a:r>
          </a:p>
          <a:p>
            <a:r>
              <a:rPr lang="en-US" dirty="0"/>
              <a:t>When one is saved, born again, sin becomes a choice.   Reckon it!</a:t>
            </a:r>
          </a:p>
          <a:p>
            <a:r>
              <a:rPr lang="en-US" dirty="0"/>
              <a:t>DO NOT: let sin reign.</a:t>
            </a:r>
          </a:p>
          <a:p>
            <a:r>
              <a:rPr lang="en-US" dirty="0"/>
              <a:t>DO NOT: obey its lusts and don’t present your members as </a:t>
            </a:r>
            <a:r>
              <a:rPr lang="en-US" b="1" dirty="0"/>
              <a:t>instruments </a:t>
            </a:r>
            <a:r>
              <a:rPr lang="en-US" dirty="0"/>
              <a:t>to it</a:t>
            </a:r>
          </a:p>
          <a:p>
            <a:endParaRPr lang="en-US" dirty="0"/>
          </a:p>
        </p:txBody>
      </p:sp>
    </p:spTree>
    <p:extLst>
      <p:ext uri="{BB962C8B-B14F-4D97-AF65-F5344CB8AC3E}">
        <p14:creationId xmlns:p14="http://schemas.microsoft.com/office/powerpoint/2010/main" val="3898043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906EE-50A3-A114-3FA1-8A288E5E55D6}"/>
              </a:ext>
            </a:extLst>
          </p:cNvPr>
          <p:cNvSpPr>
            <a:spLocks noGrp="1"/>
          </p:cNvSpPr>
          <p:nvPr>
            <p:ph type="title"/>
          </p:nvPr>
        </p:nvSpPr>
        <p:spPr/>
        <p:txBody>
          <a:bodyPr/>
          <a:lstStyle/>
          <a:p>
            <a:r>
              <a:rPr lang="en-US" dirty="0"/>
              <a:t>Results of present yourself as a slave to righteousness    Application</a:t>
            </a:r>
          </a:p>
        </p:txBody>
      </p:sp>
      <p:sp>
        <p:nvSpPr>
          <p:cNvPr id="3" name="Content Placeholder 2">
            <a:extLst>
              <a:ext uri="{FF2B5EF4-FFF2-40B4-BE49-F238E27FC236}">
                <a16:creationId xmlns:a16="http://schemas.microsoft.com/office/drawing/2014/main" id="{CCDA8CC6-93DE-BA61-CEE9-B692893C13AB}"/>
              </a:ext>
            </a:extLst>
          </p:cNvPr>
          <p:cNvSpPr>
            <a:spLocks noGrp="1"/>
          </p:cNvSpPr>
          <p:nvPr>
            <p:ph idx="1"/>
          </p:nvPr>
        </p:nvSpPr>
        <p:spPr/>
        <p:txBody>
          <a:bodyPr/>
          <a:lstStyle/>
          <a:p>
            <a:r>
              <a:rPr lang="en-US" dirty="0"/>
              <a:t>Sanctification</a:t>
            </a:r>
          </a:p>
          <a:p>
            <a:r>
              <a:rPr lang="en-US" dirty="0"/>
              <a:t>Eternal life with Christ</a:t>
            </a:r>
          </a:p>
          <a:p>
            <a:r>
              <a:rPr lang="en-US" dirty="0"/>
              <a:t>Peace with God</a:t>
            </a:r>
          </a:p>
          <a:p>
            <a:r>
              <a:rPr lang="en-US" dirty="0"/>
              <a:t>Justification</a:t>
            </a:r>
          </a:p>
          <a:p>
            <a:r>
              <a:rPr lang="en-US" dirty="0"/>
              <a:t>Redemption and reconciliation </a:t>
            </a:r>
          </a:p>
          <a:p>
            <a:r>
              <a:rPr lang="en-US" dirty="0"/>
              <a:t>I will reign in life through Christ</a:t>
            </a:r>
          </a:p>
          <a:p>
            <a:r>
              <a:rPr lang="en-US" dirty="0"/>
              <a:t>I don’t have to sin anymore</a:t>
            </a:r>
          </a:p>
          <a:p>
            <a:r>
              <a:rPr lang="en-US" dirty="0"/>
              <a:t>I can walk in newness of life</a:t>
            </a:r>
          </a:p>
        </p:txBody>
      </p:sp>
    </p:spTree>
    <p:extLst>
      <p:ext uri="{BB962C8B-B14F-4D97-AF65-F5344CB8AC3E}">
        <p14:creationId xmlns:p14="http://schemas.microsoft.com/office/powerpoint/2010/main" val="4217309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3A07E-29A4-8744-9389-DEC88D0C91C9}"/>
              </a:ext>
            </a:extLst>
          </p:cNvPr>
          <p:cNvSpPr>
            <a:spLocks noGrp="1"/>
          </p:cNvSpPr>
          <p:nvPr>
            <p:ph type="title"/>
          </p:nvPr>
        </p:nvSpPr>
        <p:spPr/>
        <p:txBody>
          <a:bodyPr/>
          <a:lstStyle/>
          <a:p>
            <a:r>
              <a:rPr lang="en-US"/>
              <a:t>Review</a:t>
            </a:r>
          </a:p>
        </p:txBody>
      </p:sp>
      <p:sp>
        <p:nvSpPr>
          <p:cNvPr id="3" name="Content Placeholder 2">
            <a:extLst>
              <a:ext uri="{FF2B5EF4-FFF2-40B4-BE49-F238E27FC236}">
                <a16:creationId xmlns:a16="http://schemas.microsoft.com/office/drawing/2014/main" id="{9C45132F-1AC2-81F2-6899-2B4509406B5D}"/>
              </a:ext>
            </a:extLst>
          </p:cNvPr>
          <p:cNvSpPr>
            <a:spLocks noGrp="1"/>
          </p:cNvSpPr>
          <p:nvPr>
            <p:ph idx="1"/>
          </p:nvPr>
        </p:nvSpPr>
        <p:spPr/>
        <p:txBody>
          <a:bodyPr/>
          <a:lstStyle/>
          <a:p>
            <a:r>
              <a:rPr lang="en-US" dirty="0"/>
              <a:t>Main contrast in Romans 5</a:t>
            </a:r>
          </a:p>
          <a:p>
            <a:r>
              <a:rPr lang="en-US" dirty="0"/>
              <a:t>Adam and Christ. One act of disobedience brought sin/death to all men. One act of obedience brought righteousness/life to all men.</a:t>
            </a:r>
          </a:p>
          <a:p>
            <a:r>
              <a:rPr lang="en-US" dirty="0"/>
              <a:t>Through Christ man is redeemed, reconciled and justified.</a:t>
            </a:r>
          </a:p>
          <a:p>
            <a:r>
              <a:rPr lang="en-US" b="1" dirty="0"/>
              <a:t>Rom. 5:14 </a:t>
            </a:r>
            <a:r>
              <a:rPr lang="en-US" dirty="0"/>
              <a:t>Death reigned from Adam until Moses. What changed?</a:t>
            </a:r>
          </a:p>
          <a:p>
            <a:r>
              <a:rPr lang="en-US" dirty="0"/>
              <a:t>With Moses came the Law which showed us God’s requirement for righteousness. Impossible for man. Law showed us our need for a Savior.</a:t>
            </a:r>
          </a:p>
          <a:p>
            <a:r>
              <a:rPr lang="en-US" dirty="0"/>
              <a:t>Since the Law came, transgressions increased because we now know exactly what God says is sin.</a:t>
            </a:r>
          </a:p>
        </p:txBody>
      </p:sp>
    </p:spTree>
    <p:extLst>
      <p:ext uri="{BB962C8B-B14F-4D97-AF65-F5344CB8AC3E}">
        <p14:creationId xmlns:p14="http://schemas.microsoft.com/office/powerpoint/2010/main" val="594627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A14E8-54FB-1D67-4043-120B243E6E00}"/>
              </a:ext>
            </a:extLst>
          </p:cNvPr>
          <p:cNvSpPr>
            <a:spLocks noGrp="1"/>
          </p:cNvSpPr>
          <p:nvPr>
            <p:ph type="title"/>
          </p:nvPr>
        </p:nvSpPr>
        <p:spPr/>
        <p:txBody>
          <a:bodyPr/>
          <a:lstStyle/>
          <a:p>
            <a:r>
              <a:rPr lang="en-US" dirty="0"/>
              <a:t>Evil        and         Sin</a:t>
            </a:r>
          </a:p>
        </p:txBody>
      </p:sp>
      <p:sp>
        <p:nvSpPr>
          <p:cNvPr id="3" name="Content Placeholder 2">
            <a:extLst>
              <a:ext uri="{FF2B5EF4-FFF2-40B4-BE49-F238E27FC236}">
                <a16:creationId xmlns:a16="http://schemas.microsoft.com/office/drawing/2014/main" id="{9645CF59-6676-7C2F-BF5A-B28DB8C6F4F6}"/>
              </a:ext>
            </a:extLst>
          </p:cNvPr>
          <p:cNvSpPr>
            <a:spLocks noGrp="1"/>
          </p:cNvSpPr>
          <p:nvPr>
            <p:ph idx="1"/>
          </p:nvPr>
        </p:nvSpPr>
        <p:spPr/>
        <p:txBody>
          <a:bodyPr>
            <a:normAutofit fontScale="92500"/>
          </a:bodyPr>
          <a:lstStyle/>
          <a:p>
            <a:r>
              <a:rPr lang="en-US" dirty="0"/>
              <a:t>When did </a:t>
            </a:r>
            <a:r>
              <a:rPr lang="en-US" b="1" dirty="0"/>
              <a:t>sin</a:t>
            </a:r>
            <a:r>
              <a:rPr lang="en-US" dirty="0"/>
              <a:t> enter the world?</a:t>
            </a:r>
          </a:p>
          <a:p>
            <a:r>
              <a:rPr lang="en-US" dirty="0"/>
              <a:t>In the Garden when Adam and Eve sinned.</a:t>
            </a:r>
          </a:p>
          <a:p>
            <a:r>
              <a:rPr lang="en-US" dirty="0"/>
              <a:t>When did </a:t>
            </a:r>
            <a:r>
              <a:rPr lang="en-US" b="1" dirty="0"/>
              <a:t>evil</a:t>
            </a:r>
            <a:r>
              <a:rPr lang="en-US" dirty="0"/>
              <a:t> enter the world? Before or after Adam sinned?</a:t>
            </a:r>
          </a:p>
          <a:p>
            <a:r>
              <a:rPr lang="en-US" dirty="0"/>
              <a:t>Evil is impersonal. It is the consequence of rejecting God and His goodness – which is a personal act of rebellion. It is “anything that opposes God’s will and righteousness”. </a:t>
            </a:r>
          </a:p>
          <a:p>
            <a:r>
              <a:rPr lang="en-US" dirty="0"/>
              <a:t>Satan was created in perfection. He experienced God in all His heavenly glory. He wanted to BE God – evil – he was cast out of heaven. Evil entered the world</a:t>
            </a:r>
          </a:p>
          <a:p>
            <a:r>
              <a:rPr lang="en-US" dirty="0"/>
              <a:t>Satan – Lucifer – is an angel: created by God but NOT in His image. </a:t>
            </a:r>
            <a:r>
              <a:rPr lang="en-US" b="1" dirty="0"/>
              <a:t>No </a:t>
            </a:r>
            <a:r>
              <a:rPr lang="en-US" dirty="0"/>
              <a:t>soul, but </a:t>
            </a:r>
            <a:r>
              <a:rPr lang="en-US" b="1" dirty="0"/>
              <a:t>with</a:t>
            </a:r>
            <a:r>
              <a:rPr lang="en-US" dirty="0"/>
              <a:t> a choice.</a:t>
            </a:r>
          </a:p>
          <a:p>
            <a:endParaRPr lang="en-US" dirty="0"/>
          </a:p>
        </p:txBody>
      </p:sp>
    </p:spTree>
    <p:extLst>
      <p:ext uri="{BB962C8B-B14F-4D97-AF65-F5344CB8AC3E}">
        <p14:creationId xmlns:p14="http://schemas.microsoft.com/office/powerpoint/2010/main" val="3923828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6B1A8-354A-30B3-868B-B0499666C3BE}"/>
              </a:ext>
            </a:extLst>
          </p:cNvPr>
          <p:cNvSpPr>
            <a:spLocks noGrp="1"/>
          </p:cNvSpPr>
          <p:nvPr>
            <p:ph type="title"/>
          </p:nvPr>
        </p:nvSpPr>
        <p:spPr/>
        <p:txBody>
          <a:bodyPr/>
          <a:lstStyle/>
          <a:p>
            <a:r>
              <a:rPr lang="en-US" dirty="0"/>
              <a:t>Evil       and       Sin</a:t>
            </a:r>
          </a:p>
        </p:txBody>
      </p:sp>
      <p:sp>
        <p:nvSpPr>
          <p:cNvPr id="3" name="Content Placeholder 2">
            <a:extLst>
              <a:ext uri="{FF2B5EF4-FFF2-40B4-BE49-F238E27FC236}">
                <a16:creationId xmlns:a16="http://schemas.microsoft.com/office/drawing/2014/main" id="{1496155F-7A55-1DC5-750E-AC203970E939}"/>
              </a:ext>
            </a:extLst>
          </p:cNvPr>
          <p:cNvSpPr>
            <a:spLocks noGrp="1"/>
          </p:cNvSpPr>
          <p:nvPr>
            <p:ph idx="1"/>
          </p:nvPr>
        </p:nvSpPr>
        <p:spPr/>
        <p:txBody>
          <a:bodyPr/>
          <a:lstStyle/>
          <a:p>
            <a:r>
              <a:rPr lang="en-US" b="1" dirty="0"/>
              <a:t>Can both angels and man sin?</a:t>
            </a:r>
          </a:p>
          <a:p>
            <a:r>
              <a:rPr lang="en-US" b="1" dirty="0"/>
              <a:t>Yes</a:t>
            </a:r>
            <a:r>
              <a:rPr lang="en-US" dirty="0"/>
              <a:t>, by simple definition: “missing the mark, a relational breach with God necessitating repentance and redemption .” But man is offered redemption through Christ: angels are not. They are not made in His image, but they ARE created by God; supernatural beings.</a:t>
            </a:r>
          </a:p>
          <a:p>
            <a:r>
              <a:rPr lang="en-US" dirty="0"/>
              <a:t>Did both have the very breath of God breathed into them so that they became a living soul/being, created in God’s image?</a:t>
            </a:r>
          </a:p>
          <a:p>
            <a:r>
              <a:rPr lang="en-US" b="1" dirty="0"/>
              <a:t>No. Gen. 2:8; I Cor. 15:45  </a:t>
            </a:r>
            <a:r>
              <a:rPr lang="en-US" dirty="0"/>
              <a:t>This description is only given to man.</a:t>
            </a:r>
          </a:p>
          <a:p>
            <a:r>
              <a:rPr lang="en-US" b="1" dirty="0"/>
              <a:t>Therefore, man needed salvation, which God provided through His Son.</a:t>
            </a:r>
          </a:p>
          <a:p>
            <a:endParaRPr lang="en-US" dirty="0"/>
          </a:p>
          <a:p>
            <a:endParaRPr lang="en-US" dirty="0"/>
          </a:p>
        </p:txBody>
      </p:sp>
    </p:spTree>
    <p:extLst>
      <p:ext uri="{BB962C8B-B14F-4D97-AF65-F5344CB8AC3E}">
        <p14:creationId xmlns:p14="http://schemas.microsoft.com/office/powerpoint/2010/main" val="1364376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6C817-5D4E-18B8-30C1-195E23142061}"/>
              </a:ext>
            </a:extLst>
          </p:cNvPr>
          <p:cNvSpPr>
            <a:spLocks noGrp="1"/>
          </p:cNvSpPr>
          <p:nvPr>
            <p:ph type="title"/>
          </p:nvPr>
        </p:nvSpPr>
        <p:spPr/>
        <p:txBody>
          <a:bodyPr/>
          <a:lstStyle/>
          <a:p>
            <a:r>
              <a:rPr lang="en-US" dirty="0"/>
              <a:t>Romans 6:1-7</a:t>
            </a:r>
          </a:p>
        </p:txBody>
      </p:sp>
      <p:sp>
        <p:nvSpPr>
          <p:cNvPr id="3" name="Content Placeholder 2">
            <a:extLst>
              <a:ext uri="{FF2B5EF4-FFF2-40B4-BE49-F238E27FC236}">
                <a16:creationId xmlns:a16="http://schemas.microsoft.com/office/drawing/2014/main" id="{4F7F1791-EADD-F79F-8A47-5B6B4313D4E5}"/>
              </a:ext>
            </a:extLst>
          </p:cNvPr>
          <p:cNvSpPr>
            <a:spLocks noGrp="1"/>
          </p:cNvSpPr>
          <p:nvPr>
            <p:ph idx="1"/>
          </p:nvPr>
        </p:nvSpPr>
        <p:spPr/>
        <p:txBody>
          <a:bodyPr>
            <a:normAutofit lnSpcReduction="10000"/>
          </a:bodyPr>
          <a:lstStyle/>
          <a:p>
            <a:r>
              <a:rPr lang="en-US" dirty="0"/>
              <a:t>The righteous died to sin with Christ.</a:t>
            </a:r>
          </a:p>
          <a:p>
            <a:r>
              <a:rPr lang="en-US" dirty="0"/>
              <a:t>IF you </a:t>
            </a:r>
            <a:r>
              <a:rPr lang="en-US" b="1" dirty="0"/>
              <a:t>died </a:t>
            </a:r>
            <a:r>
              <a:rPr lang="en-US" dirty="0"/>
              <a:t>to sin, how can you </a:t>
            </a:r>
            <a:r>
              <a:rPr lang="en-US" b="1" dirty="0"/>
              <a:t>live</a:t>
            </a:r>
            <a:r>
              <a:rPr lang="en-US" dirty="0"/>
              <a:t> in sin….even though there is grace from God?</a:t>
            </a:r>
          </a:p>
          <a:p>
            <a:r>
              <a:rPr lang="en-US" b="1" dirty="0"/>
              <a:t>6:3-4</a:t>
            </a:r>
            <a:r>
              <a:rPr lang="en-US" dirty="0"/>
              <a:t> You were baptized into His death; buried with Him; raised to new life.</a:t>
            </a:r>
          </a:p>
          <a:p>
            <a:r>
              <a:rPr lang="en-US" dirty="0"/>
              <a:t>Baptize: “</a:t>
            </a:r>
            <a:r>
              <a:rPr lang="en-US" dirty="0" err="1"/>
              <a:t>baptizo</a:t>
            </a:r>
            <a:r>
              <a:rPr lang="en-US" dirty="0"/>
              <a:t>” – to be immersed or submerged, cleanse by dipping, wash. An </a:t>
            </a:r>
            <a:r>
              <a:rPr lang="en-US" b="1" dirty="0"/>
              <a:t>outward</a:t>
            </a:r>
            <a:r>
              <a:rPr lang="en-US" dirty="0"/>
              <a:t> expression of an </a:t>
            </a:r>
            <a:r>
              <a:rPr lang="en-US" b="1" dirty="0"/>
              <a:t>inward</a:t>
            </a:r>
            <a:r>
              <a:rPr lang="en-US" dirty="0"/>
              <a:t> faith and commitment to follow Christ.</a:t>
            </a:r>
          </a:p>
          <a:p>
            <a:r>
              <a:rPr lang="en-US" dirty="0"/>
              <a:t>Does baptism save you?</a:t>
            </a:r>
          </a:p>
          <a:p>
            <a:r>
              <a:rPr lang="en-US" dirty="0"/>
              <a:t>“If justification is the result of both faith in Christ and the act of water baptism, </a:t>
            </a:r>
            <a:r>
              <a:rPr lang="en-US" b="1" dirty="0"/>
              <a:t>Romans 5:1 </a:t>
            </a:r>
            <a:r>
              <a:rPr lang="en-US" dirty="0"/>
              <a:t>cannot be true.” No. Baptism does not save you.</a:t>
            </a:r>
          </a:p>
        </p:txBody>
      </p:sp>
    </p:spTree>
    <p:extLst>
      <p:ext uri="{BB962C8B-B14F-4D97-AF65-F5344CB8AC3E}">
        <p14:creationId xmlns:p14="http://schemas.microsoft.com/office/powerpoint/2010/main" val="1348564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A77A8-99A8-EDBD-CAF6-1D8CFFAB41AE}"/>
              </a:ext>
            </a:extLst>
          </p:cNvPr>
          <p:cNvSpPr>
            <a:spLocks noGrp="1"/>
          </p:cNvSpPr>
          <p:nvPr>
            <p:ph type="title"/>
          </p:nvPr>
        </p:nvSpPr>
        <p:spPr/>
        <p:txBody>
          <a:bodyPr/>
          <a:lstStyle/>
          <a:p>
            <a:r>
              <a:rPr lang="en-US" dirty="0"/>
              <a:t>Romans 6:3-5</a:t>
            </a:r>
          </a:p>
        </p:txBody>
      </p:sp>
      <p:sp>
        <p:nvSpPr>
          <p:cNvPr id="3" name="Content Placeholder 2">
            <a:extLst>
              <a:ext uri="{FF2B5EF4-FFF2-40B4-BE49-F238E27FC236}">
                <a16:creationId xmlns:a16="http://schemas.microsoft.com/office/drawing/2014/main" id="{12562F50-EF99-7AA5-B4C2-AA3DB7DA5A79}"/>
              </a:ext>
            </a:extLst>
          </p:cNvPr>
          <p:cNvSpPr>
            <a:spLocks noGrp="1"/>
          </p:cNvSpPr>
          <p:nvPr>
            <p:ph idx="1"/>
          </p:nvPr>
        </p:nvSpPr>
        <p:spPr/>
        <p:txBody>
          <a:bodyPr/>
          <a:lstStyle/>
          <a:p>
            <a:r>
              <a:rPr lang="en-US" b="1" dirty="0"/>
              <a:t>We have been:</a:t>
            </a:r>
          </a:p>
          <a:p>
            <a:r>
              <a:rPr lang="en-US" dirty="0"/>
              <a:t>Baptized into Christ Jesus</a:t>
            </a:r>
          </a:p>
          <a:p>
            <a:r>
              <a:rPr lang="en-US" dirty="0"/>
              <a:t>Baptized into His death</a:t>
            </a:r>
          </a:p>
          <a:p>
            <a:r>
              <a:rPr lang="en-US" dirty="0"/>
              <a:t>Buried with Him through baptism</a:t>
            </a:r>
          </a:p>
          <a:p>
            <a:r>
              <a:rPr lang="en-US" dirty="0"/>
              <a:t>United with Him in the likeness of His death and resurrection</a:t>
            </a:r>
          </a:p>
          <a:p>
            <a:r>
              <a:rPr lang="en-US" dirty="0"/>
              <a:t>Therefore, baptism is a spiritual identification with Christ</a:t>
            </a:r>
          </a:p>
          <a:p>
            <a:r>
              <a:rPr lang="en-US" dirty="0"/>
              <a:t>It pictures the spiritual truth of our old self dying, being buried and our new self being raised to walk in newness of life.</a:t>
            </a:r>
          </a:p>
        </p:txBody>
      </p:sp>
    </p:spTree>
    <p:extLst>
      <p:ext uri="{BB962C8B-B14F-4D97-AF65-F5344CB8AC3E}">
        <p14:creationId xmlns:p14="http://schemas.microsoft.com/office/powerpoint/2010/main" val="659686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DA9FD-07E0-9D96-22DE-061B0B71E39E}"/>
              </a:ext>
            </a:extLst>
          </p:cNvPr>
          <p:cNvSpPr>
            <a:spLocks noGrp="1"/>
          </p:cNvSpPr>
          <p:nvPr>
            <p:ph type="title"/>
          </p:nvPr>
        </p:nvSpPr>
        <p:spPr/>
        <p:txBody>
          <a:bodyPr/>
          <a:lstStyle/>
          <a:p>
            <a:r>
              <a:rPr lang="en-US" dirty="0"/>
              <a:t>Cross-references – What happens when one dies with Christ?</a:t>
            </a:r>
          </a:p>
        </p:txBody>
      </p:sp>
      <p:sp>
        <p:nvSpPr>
          <p:cNvPr id="3" name="Content Placeholder 2">
            <a:extLst>
              <a:ext uri="{FF2B5EF4-FFF2-40B4-BE49-F238E27FC236}">
                <a16:creationId xmlns:a16="http://schemas.microsoft.com/office/drawing/2014/main" id="{644DC29D-9D4F-D688-9B2B-C570E29E11AA}"/>
              </a:ext>
            </a:extLst>
          </p:cNvPr>
          <p:cNvSpPr>
            <a:spLocks noGrp="1"/>
          </p:cNvSpPr>
          <p:nvPr>
            <p:ph idx="1"/>
          </p:nvPr>
        </p:nvSpPr>
        <p:spPr/>
        <p:txBody>
          <a:bodyPr/>
          <a:lstStyle/>
          <a:p>
            <a:r>
              <a:rPr lang="en-US" dirty="0"/>
              <a:t>What </a:t>
            </a:r>
            <a:r>
              <a:rPr lang="en-US" b="1" dirty="0"/>
              <a:t>causes</a:t>
            </a:r>
            <a:r>
              <a:rPr lang="en-US" dirty="0"/>
              <a:t> us to be able to walk in newness of life?</a:t>
            </a:r>
          </a:p>
          <a:p>
            <a:r>
              <a:rPr lang="en-US" b="1" dirty="0"/>
              <a:t>Rom. 7:4-6 </a:t>
            </a:r>
            <a:r>
              <a:rPr lang="en-US" dirty="0"/>
              <a:t>Being united with Christ in His death frees me from the Law, to serve in newness of the Spirit.</a:t>
            </a:r>
          </a:p>
          <a:p>
            <a:r>
              <a:rPr lang="en-US" b="1" dirty="0"/>
              <a:t>2 Cor. 5:14-15 </a:t>
            </a:r>
            <a:r>
              <a:rPr lang="en-US" dirty="0"/>
              <a:t>Believers no longer live for themselves but for Christ</a:t>
            </a:r>
          </a:p>
          <a:p>
            <a:r>
              <a:rPr lang="en-US" b="1" dirty="0"/>
              <a:t>Gal. 2:19-20 </a:t>
            </a:r>
            <a:r>
              <a:rPr lang="en-US" dirty="0"/>
              <a:t>Believers died to the Law and live by faith</a:t>
            </a:r>
          </a:p>
          <a:p>
            <a:r>
              <a:rPr lang="en-US" b="1" dirty="0"/>
              <a:t>Col. 2:20-21 </a:t>
            </a:r>
            <a:r>
              <a:rPr lang="en-US" dirty="0"/>
              <a:t>Believers died to keeping a set of rules and regulations</a:t>
            </a:r>
          </a:p>
          <a:p>
            <a:r>
              <a:rPr lang="en-US" b="1" dirty="0"/>
              <a:t>Col. 3:3 </a:t>
            </a:r>
            <a:r>
              <a:rPr lang="en-US" dirty="0"/>
              <a:t>Believer’s lives are hidden in Christ; identified with Him now</a:t>
            </a:r>
          </a:p>
          <a:p>
            <a:r>
              <a:rPr lang="en-US" b="1" dirty="0"/>
              <a:t>2 Tim. 2:11; 1 Pet. 2:24 </a:t>
            </a:r>
            <a:r>
              <a:rPr lang="en-US" dirty="0"/>
              <a:t>Believers die to sin and live to righteousness because His wounds heal me. Death no longer has power over me.</a:t>
            </a:r>
          </a:p>
        </p:txBody>
      </p:sp>
    </p:spTree>
    <p:extLst>
      <p:ext uri="{BB962C8B-B14F-4D97-AF65-F5344CB8AC3E}">
        <p14:creationId xmlns:p14="http://schemas.microsoft.com/office/powerpoint/2010/main" val="755122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88D54-F253-332D-74C0-D81FFAF6F5D3}"/>
              </a:ext>
            </a:extLst>
          </p:cNvPr>
          <p:cNvSpPr>
            <a:spLocks noGrp="1"/>
          </p:cNvSpPr>
          <p:nvPr>
            <p:ph type="title"/>
          </p:nvPr>
        </p:nvSpPr>
        <p:spPr/>
        <p:txBody>
          <a:bodyPr/>
          <a:lstStyle/>
          <a:p>
            <a:r>
              <a:rPr lang="en-US" dirty="0"/>
              <a:t>“Old Self” was crucified with Christ</a:t>
            </a:r>
          </a:p>
        </p:txBody>
      </p:sp>
      <p:sp>
        <p:nvSpPr>
          <p:cNvPr id="3" name="Content Placeholder 2">
            <a:extLst>
              <a:ext uri="{FF2B5EF4-FFF2-40B4-BE49-F238E27FC236}">
                <a16:creationId xmlns:a16="http://schemas.microsoft.com/office/drawing/2014/main" id="{DD7FC177-C0BA-3405-A8EB-2CF7C620A0D2}"/>
              </a:ext>
            </a:extLst>
          </p:cNvPr>
          <p:cNvSpPr>
            <a:spLocks noGrp="1"/>
          </p:cNvSpPr>
          <p:nvPr>
            <p:ph idx="1"/>
          </p:nvPr>
        </p:nvSpPr>
        <p:spPr/>
        <p:txBody>
          <a:bodyPr/>
          <a:lstStyle/>
          <a:p>
            <a:r>
              <a:rPr lang="en-US" dirty="0"/>
              <a:t>Old self/man: former, ancient, not new or recent. It is frequently used metaphorically to refer to the former way of life or the old self that is to be </a:t>
            </a:r>
            <a:r>
              <a:rPr lang="en-US" b="1" dirty="0"/>
              <a:t>put off </a:t>
            </a:r>
            <a:r>
              <a:rPr lang="en-US" dirty="0"/>
              <a:t>in favor of the new life in Christ. “Old” represented what was outdated or inferior. “New” symbolized improvement or transformation. </a:t>
            </a:r>
          </a:p>
          <a:p>
            <a:r>
              <a:rPr lang="en-US" b="1" dirty="0"/>
              <a:t>Zod.</a:t>
            </a:r>
            <a:r>
              <a:rPr lang="en-US" dirty="0"/>
              <a:t> The sinful and unregenerate self, previous to salvation, standing in contrast to the “</a:t>
            </a:r>
            <a:r>
              <a:rPr lang="en-US" dirty="0" err="1"/>
              <a:t>kainos</a:t>
            </a:r>
            <a:r>
              <a:rPr lang="en-US" dirty="0"/>
              <a:t>” qualitatively new, regenerate man that has a disposition or attitude which is created and cherished by the new nature Jesus gives to the believer. </a:t>
            </a:r>
          </a:p>
          <a:p>
            <a:r>
              <a:rPr lang="en-US" dirty="0"/>
              <a:t>It truly means, our former way of life – therefore, there must be a change.</a:t>
            </a:r>
          </a:p>
        </p:txBody>
      </p:sp>
    </p:spTree>
    <p:extLst>
      <p:ext uri="{BB962C8B-B14F-4D97-AF65-F5344CB8AC3E}">
        <p14:creationId xmlns:p14="http://schemas.microsoft.com/office/powerpoint/2010/main" val="3273223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A7E1A-B534-EF81-10F4-DE99FC94AA3E}"/>
              </a:ext>
            </a:extLst>
          </p:cNvPr>
          <p:cNvSpPr>
            <a:spLocks noGrp="1"/>
          </p:cNvSpPr>
          <p:nvPr>
            <p:ph type="title"/>
          </p:nvPr>
        </p:nvSpPr>
        <p:spPr/>
        <p:txBody>
          <a:bodyPr/>
          <a:lstStyle/>
          <a:p>
            <a:r>
              <a:rPr lang="en-US" dirty="0"/>
              <a:t>Cross References to “old self”</a:t>
            </a:r>
          </a:p>
        </p:txBody>
      </p:sp>
      <p:sp>
        <p:nvSpPr>
          <p:cNvPr id="3" name="Content Placeholder 2">
            <a:extLst>
              <a:ext uri="{FF2B5EF4-FFF2-40B4-BE49-F238E27FC236}">
                <a16:creationId xmlns:a16="http://schemas.microsoft.com/office/drawing/2014/main" id="{4D84880B-8EE1-7619-C122-4287FD12A043}"/>
              </a:ext>
            </a:extLst>
          </p:cNvPr>
          <p:cNvSpPr>
            <a:spLocks noGrp="1"/>
          </p:cNvSpPr>
          <p:nvPr>
            <p:ph idx="1"/>
          </p:nvPr>
        </p:nvSpPr>
        <p:spPr/>
        <p:txBody>
          <a:bodyPr/>
          <a:lstStyle/>
          <a:p>
            <a:r>
              <a:rPr lang="en-US" b="1" dirty="0"/>
              <a:t>Eph. 4:20-24 </a:t>
            </a:r>
            <a:r>
              <a:rPr lang="en-US" dirty="0"/>
              <a:t>The former manner of life. Who believers WERE and how they lived BEFORE being saved.  The old, corrupted self is laid aside and the new is put on. We are being renewed in mind = sanctification.</a:t>
            </a:r>
          </a:p>
          <a:p>
            <a:r>
              <a:rPr lang="en-US" b="1" dirty="0"/>
              <a:t>Col. 3:5-11 </a:t>
            </a:r>
            <a:r>
              <a:rPr lang="en-US" dirty="0"/>
              <a:t>Believers laid aside the old self with its evil practices – at salvation.</a:t>
            </a:r>
          </a:p>
          <a:p>
            <a:r>
              <a:rPr lang="en-US" b="1" dirty="0"/>
              <a:t>“Laid aside”: </a:t>
            </a:r>
            <a:r>
              <a:rPr lang="en-US" dirty="0"/>
              <a:t>term used to describe the act of Christ disarming the powers and authorities. </a:t>
            </a:r>
          </a:p>
          <a:p>
            <a:r>
              <a:rPr lang="en-US" b="1" dirty="0"/>
              <a:t>“Put on”: </a:t>
            </a:r>
            <a:r>
              <a:rPr lang="en-US" dirty="0"/>
              <a:t>means to sink into a garment. From “</a:t>
            </a:r>
            <a:r>
              <a:rPr lang="en-US" dirty="0" err="1"/>
              <a:t>duno</a:t>
            </a:r>
            <a:r>
              <a:rPr lang="en-US" dirty="0"/>
              <a:t>” – end of an era.</a:t>
            </a:r>
            <a:endParaRPr lang="en-US" b="1" dirty="0"/>
          </a:p>
        </p:txBody>
      </p:sp>
    </p:spTree>
    <p:extLst>
      <p:ext uri="{BB962C8B-B14F-4D97-AF65-F5344CB8AC3E}">
        <p14:creationId xmlns:p14="http://schemas.microsoft.com/office/powerpoint/2010/main" val="3202139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d7b7d77e-c03c-45ed-8ef4-1af40855be3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861BE5FC039441B89397697901553F" ma:contentTypeVersion="11" ma:contentTypeDescription="Create a new document." ma:contentTypeScope="" ma:versionID="a80af4dd1b2cf03d624abe7b06aeca78">
  <xsd:schema xmlns:xsd="http://www.w3.org/2001/XMLSchema" xmlns:xs="http://www.w3.org/2001/XMLSchema" xmlns:p="http://schemas.microsoft.com/office/2006/metadata/properties" xmlns:ns3="d7b7d77e-c03c-45ed-8ef4-1af40855be3b" targetNamespace="http://schemas.microsoft.com/office/2006/metadata/properties" ma:root="true" ma:fieldsID="7e21205bcdcaf45109d0b2553a2521d1" ns3:_="">
    <xsd:import namespace="d7b7d77e-c03c-45ed-8ef4-1af40855be3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_activity"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b7d77e-c03c-45ed-8ef4-1af40855be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_activity" ma:index="16" nillable="true" ma:displayName="_activity" ma:hidden="true" ma:internalName="_activity">
      <xsd:simpleType>
        <xsd:restriction base="dms:Note"/>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8B62F2E-8F3C-49F3-90A5-FC7066E41780}">
  <ds:schemaRefs>
    <ds:schemaRef ds:uri="http://schemas.microsoft.com/sharepoint/v3/contenttype/forms"/>
  </ds:schemaRefs>
</ds:datastoreItem>
</file>

<file path=customXml/itemProps2.xml><?xml version="1.0" encoding="utf-8"?>
<ds:datastoreItem xmlns:ds="http://schemas.openxmlformats.org/officeDocument/2006/customXml" ds:itemID="{C58BA1F0-8BA7-4CBA-AAD8-1622DD24F696}">
  <ds:schemaRefs>
    <ds:schemaRef ds:uri="http://purl.org/dc/terms/"/>
    <ds:schemaRef ds:uri="http://purl.org/dc/elements/1.1/"/>
    <ds:schemaRef ds:uri="http://schemas.microsoft.com/office/2006/documentManagement/types"/>
    <ds:schemaRef ds:uri="http://www.w3.org/XML/1998/namespace"/>
    <ds:schemaRef ds:uri="http://purl.org/dc/dcmitype/"/>
    <ds:schemaRef ds:uri="http://schemas.microsoft.com/office/infopath/2007/PartnerControls"/>
    <ds:schemaRef ds:uri="http://schemas.openxmlformats.org/package/2006/metadata/core-properties"/>
    <ds:schemaRef ds:uri="d7b7d77e-c03c-45ed-8ef4-1af40855be3b"/>
    <ds:schemaRef ds:uri="http://schemas.microsoft.com/office/2006/metadata/properties"/>
  </ds:schemaRefs>
</ds:datastoreItem>
</file>

<file path=customXml/itemProps3.xml><?xml version="1.0" encoding="utf-8"?>
<ds:datastoreItem xmlns:ds="http://schemas.openxmlformats.org/officeDocument/2006/customXml" ds:itemID="{A6AE8544-5C6E-46AF-ADA9-A358B8BCB0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7b7d77e-c03c-45ed-8ef4-1af40855be3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Ion Boardroom</Template>
  <TotalTime>95</TotalTime>
  <Words>1365</Words>
  <Application>Microsoft Office PowerPoint</Application>
  <PresentationFormat>Widescreen</PresentationFormat>
  <Paragraphs>93</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 3</vt:lpstr>
      <vt:lpstr>Ion Boardroom</vt:lpstr>
      <vt:lpstr>Romans Part 2</vt:lpstr>
      <vt:lpstr>Review</vt:lpstr>
      <vt:lpstr>Evil        and         Sin</vt:lpstr>
      <vt:lpstr>Evil       and       Sin</vt:lpstr>
      <vt:lpstr>Romans 6:1-7</vt:lpstr>
      <vt:lpstr>Romans 6:3-5</vt:lpstr>
      <vt:lpstr>Cross-references – What happens when one dies with Christ?</vt:lpstr>
      <vt:lpstr>“Old Self” was crucified with Christ</vt:lpstr>
      <vt:lpstr>Cross References to “old self”</vt:lpstr>
      <vt:lpstr>Romans 6:6 Body of sin – done away with</vt:lpstr>
      <vt:lpstr>What have believers “taken on”</vt:lpstr>
      <vt:lpstr>Questions you wrote down on pg. 36</vt:lpstr>
      <vt:lpstr>Romans 6:8-23   Commands</vt:lpstr>
      <vt:lpstr>Results of present yourself as a slave to righteousness    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2</cp:revision>
  <dcterms:created xsi:type="dcterms:W3CDTF">2025-02-04T22:57:52Z</dcterms:created>
  <dcterms:modified xsi:type="dcterms:W3CDTF">2025-02-12T00:51:33Z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0x0101002E861BE5FC039441B89397697901553F</vt:lpwstr>
  </property>
</Properties>
</file>