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3" d="100"/>
          <a:sy n="83" d="100"/>
        </p:scale>
        <p:origin x="85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CA029D37-EC78-4E96-9027-30DFD87C878E}" type="datetimeFigureOut">
              <a:rPr lang="en-US" smtClean="0"/>
              <a:t>1/28/2025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1826046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A029D37-EC78-4E96-9027-30DFD87C878E}"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456163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A029D37-EC78-4E96-9027-30DFD87C878E}"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30413979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A029D37-EC78-4E96-9027-30DFD87C878E}"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4216401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029D37-EC78-4E96-9027-30DFD87C878E}"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32519084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A029D37-EC78-4E96-9027-30DFD87C878E}" type="datetimeFigureOut">
              <a:rPr lang="en-US" smtClean="0"/>
              <a:t>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4140889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A029D37-EC78-4E96-9027-30DFD87C878E}" type="datetimeFigureOut">
              <a:rPr lang="en-US" smtClean="0"/>
              <a:t>1/28/2025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940269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CA029D37-EC78-4E96-9027-30DFD87C878E}"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39609140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A029D37-EC78-4E96-9027-30DFD87C878E}"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3541210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029D37-EC78-4E96-9027-30DFD87C878E}"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1051542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029D37-EC78-4E96-9027-30DFD87C878E}"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1577478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029D37-EC78-4E96-9027-30DFD87C878E}"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3054931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029D37-EC78-4E96-9027-30DFD87C878E}" type="datetimeFigureOut">
              <a:rPr lang="en-US" smtClean="0"/>
              <a:t>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3482340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029D37-EC78-4E96-9027-30DFD87C878E}" type="datetimeFigureOut">
              <a:rPr lang="en-US" smtClean="0"/>
              <a:t>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1830608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029D37-EC78-4E96-9027-30DFD87C878E}" type="datetimeFigureOut">
              <a:rPr lang="en-US" smtClean="0"/>
              <a:t>1/28/2025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1353882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A029D37-EC78-4E96-9027-30DFD87C878E}"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215146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A029D37-EC78-4E96-9027-30DFD87C878E}"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71934C-9088-4BEE-8D3D-CE50B4A2184B}" type="slidenum">
              <a:rPr lang="en-US" smtClean="0"/>
              <a:t>‹#›</a:t>
            </a:fld>
            <a:endParaRPr lang="en-US"/>
          </a:p>
        </p:txBody>
      </p:sp>
    </p:spTree>
    <p:extLst>
      <p:ext uri="{BB962C8B-B14F-4D97-AF65-F5344CB8AC3E}">
        <p14:creationId xmlns:p14="http://schemas.microsoft.com/office/powerpoint/2010/main" val="2463653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CA029D37-EC78-4E96-9027-30DFD87C878E}" type="datetimeFigureOut">
              <a:rPr lang="en-US" smtClean="0"/>
              <a:t>1/28/2025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D71934C-9088-4BEE-8D3D-CE50B4A2184B}" type="slidenum">
              <a:rPr lang="en-US" smtClean="0"/>
              <a:t>‹#›</a:t>
            </a:fld>
            <a:endParaRPr lang="en-US"/>
          </a:p>
        </p:txBody>
      </p:sp>
    </p:spTree>
    <p:extLst>
      <p:ext uri="{BB962C8B-B14F-4D97-AF65-F5344CB8AC3E}">
        <p14:creationId xmlns:p14="http://schemas.microsoft.com/office/powerpoint/2010/main" val="14941520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A58D2-401B-E586-EBA8-1269E84B93EF}"/>
              </a:ext>
            </a:extLst>
          </p:cNvPr>
          <p:cNvSpPr>
            <a:spLocks noGrp="1"/>
          </p:cNvSpPr>
          <p:nvPr>
            <p:ph type="ctrTitle"/>
          </p:nvPr>
        </p:nvSpPr>
        <p:spPr/>
        <p:txBody>
          <a:bodyPr/>
          <a:lstStyle/>
          <a:p>
            <a:r>
              <a:rPr lang="en-US" dirty="0"/>
              <a:t>Romans Part 2</a:t>
            </a:r>
          </a:p>
        </p:txBody>
      </p:sp>
      <p:sp>
        <p:nvSpPr>
          <p:cNvPr id="3" name="Subtitle 2">
            <a:extLst>
              <a:ext uri="{FF2B5EF4-FFF2-40B4-BE49-F238E27FC236}">
                <a16:creationId xmlns:a16="http://schemas.microsoft.com/office/drawing/2014/main" id="{3F342F63-71F3-77BB-0F1B-F912CB1F43E7}"/>
              </a:ext>
            </a:extLst>
          </p:cNvPr>
          <p:cNvSpPr>
            <a:spLocks noGrp="1"/>
          </p:cNvSpPr>
          <p:nvPr>
            <p:ph type="subTitle" idx="1"/>
          </p:nvPr>
        </p:nvSpPr>
        <p:spPr/>
        <p:txBody>
          <a:bodyPr/>
          <a:lstStyle/>
          <a:p>
            <a:r>
              <a:rPr lang="en-US"/>
              <a:t>Lesson </a:t>
            </a:r>
            <a:r>
              <a:rPr lang="en-US" dirty="0"/>
              <a:t>3</a:t>
            </a:r>
          </a:p>
        </p:txBody>
      </p:sp>
    </p:spTree>
    <p:extLst>
      <p:ext uri="{BB962C8B-B14F-4D97-AF65-F5344CB8AC3E}">
        <p14:creationId xmlns:p14="http://schemas.microsoft.com/office/powerpoint/2010/main" val="3341843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AD7BF-E5E3-EADC-E805-C47AE0453CBC}"/>
              </a:ext>
            </a:extLst>
          </p:cNvPr>
          <p:cNvSpPr>
            <a:spLocks noGrp="1"/>
          </p:cNvSpPr>
          <p:nvPr>
            <p:ph type="title"/>
          </p:nvPr>
        </p:nvSpPr>
        <p:spPr/>
        <p:txBody>
          <a:bodyPr/>
          <a:lstStyle/>
          <a:p>
            <a:r>
              <a:rPr lang="en-US" dirty="0"/>
              <a:t>“That form of teaching”  6:17</a:t>
            </a:r>
          </a:p>
        </p:txBody>
      </p:sp>
      <p:sp>
        <p:nvSpPr>
          <p:cNvPr id="3" name="Content Placeholder 2">
            <a:extLst>
              <a:ext uri="{FF2B5EF4-FFF2-40B4-BE49-F238E27FC236}">
                <a16:creationId xmlns:a16="http://schemas.microsoft.com/office/drawing/2014/main" id="{29B3C8BF-AA47-0C8F-F38B-D1961F73CDED}"/>
              </a:ext>
            </a:extLst>
          </p:cNvPr>
          <p:cNvSpPr>
            <a:spLocks noGrp="1"/>
          </p:cNvSpPr>
          <p:nvPr>
            <p:ph idx="1"/>
          </p:nvPr>
        </p:nvSpPr>
        <p:spPr/>
        <p:txBody>
          <a:bodyPr>
            <a:normAutofit fontScale="92500"/>
          </a:bodyPr>
          <a:lstStyle/>
          <a:p>
            <a:r>
              <a:rPr lang="en-US" b="1" dirty="0"/>
              <a:t>Rom. 6:16 </a:t>
            </a:r>
            <a:r>
              <a:rPr lang="en-US" dirty="0"/>
              <a:t> When you “Present” yourselves to someone as slaves for obedience. (you don’t present yourself to someone for disobedience)</a:t>
            </a:r>
          </a:p>
          <a:p>
            <a:r>
              <a:rPr lang="en-US" dirty="0"/>
              <a:t>Obey sin you get death.</a:t>
            </a:r>
          </a:p>
          <a:p>
            <a:r>
              <a:rPr lang="en-US" dirty="0"/>
              <a:t>Obey righteousness you get life.</a:t>
            </a:r>
          </a:p>
          <a:p>
            <a:r>
              <a:rPr lang="en-US" b="1" dirty="0"/>
              <a:t>Rom. 6:17 </a:t>
            </a:r>
            <a:r>
              <a:rPr lang="en-US" dirty="0"/>
              <a:t>“That form of teaching to which you were committed”</a:t>
            </a:r>
          </a:p>
          <a:p>
            <a:r>
              <a:rPr lang="en-US" dirty="0"/>
              <a:t>To what “form of teaching” were they committed? When did they do that?</a:t>
            </a:r>
          </a:p>
          <a:p>
            <a:r>
              <a:rPr lang="en-US" b="1" dirty="0"/>
              <a:t>“Doctrine” </a:t>
            </a:r>
            <a:r>
              <a:rPr lang="en-US" dirty="0"/>
              <a:t>taught with authority. Paul is doing that in his letter to them.</a:t>
            </a:r>
          </a:p>
          <a:p>
            <a:r>
              <a:rPr lang="en-US" b="1" dirty="0"/>
              <a:t>“Committed”: </a:t>
            </a:r>
            <a:r>
              <a:rPr lang="en-US" dirty="0"/>
              <a:t>to deliver over to be taught or molded. Now there is life change</a:t>
            </a:r>
          </a:p>
          <a:p>
            <a:r>
              <a:rPr lang="en-US" dirty="0"/>
              <a:t>When did they do that?    When they got saved/believed.</a:t>
            </a:r>
          </a:p>
          <a:p>
            <a:endParaRPr lang="en-US" dirty="0"/>
          </a:p>
        </p:txBody>
      </p:sp>
    </p:spTree>
    <p:extLst>
      <p:ext uri="{BB962C8B-B14F-4D97-AF65-F5344CB8AC3E}">
        <p14:creationId xmlns:p14="http://schemas.microsoft.com/office/powerpoint/2010/main" val="4207926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1597F-DA8C-E7F0-DC1E-5D6BE41DC37E}"/>
              </a:ext>
            </a:extLst>
          </p:cNvPr>
          <p:cNvSpPr>
            <a:spLocks noGrp="1"/>
          </p:cNvSpPr>
          <p:nvPr>
            <p:ph type="title"/>
          </p:nvPr>
        </p:nvSpPr>
        <p:spPr/>
        <p:txBody>
          <a:bodyPr/>
          <a:lstStyle/>
          <a:p>
            <a:r>
              <a:rPr lang="en-US" dirty="0"/>
              <a:t>Romans 6:20-23</a:t>
            </a:r>
          </a:p>
        </p:txBody>
      </p:sp>
      <p:sp>
        <p:nvSpPr>
          <p:cNvPr id="3" name="Content Placeholder 2">
            <a:extLst>
              <a:ext uri="{FF2B5EF4-FFF2-40B4-BE49-F238E27FC236}">
                <a16:creationId xmlns:a16="http://schemas.microsoft.com/office/drawing/2014/main" id="{7F7DC7A8-6926-6D9D-5EBC-BCC34A402456}"/>
              </a:ext>
            </a:extLst>
          </p:cNvPr>
          <p:cNvSpPr>
            <a:spLocks noGrp="1"/>
          </p:cNvSpPr>
          <p:nvPr>
            <p:ph idx="1"/>
          </p:nvPr>
        </p:nvSpPr>
        <p:spPr/>
        <p:txBody>
          <a:bodyPr/>
          <a:lstStyle/>
          <a:p>
            <a:r>
              <a:rPr lang="en-US" dirty="0"/>
              <a:t>Slaves of sin, things you are now ashamed of: outcome is death</a:t>
            </a:r>
          </a:p>
          <a:p>
            <a:r>
              <a:rPr lang="en-US" dirty="0"/>
              <a:t>Having BEEN freed from sin – outcome: sanctification, eternal life.</a:t>
            </a:r>
          </a:p>
          <a:p>
            <a:r>
              <a:rPr lang="en-US" dirty="0"/>
              <a:t>NO benefit in living in sin – Antinomians.</a:t>
            </a:r>
          </a:p>
          <a:p>
            <a:r>
              <a:rPr lang="en-US" dirty="0"/>
              <a:t>Having been freed from sin – The Law is a constant reminder of our sin – Judaizers.   That’s the past. This is the present.</a:t>
            </a:r>
          </a:p>
          <a:p>
            <a:r>
              <a:rPr lang="en-US" dirty="0"/>
              <a:t>Free gift of God is eternal life in Christ Jesus our Lord. He fulfilled the Law.</a:t>
            </a:r>
          </a:p>
          <a:p>
            <a:r>
              <a:rPr lang="en-US" dirty="0"/>
              <a:t>No work of the Law. No unchanged life by continuing in sin. Sanctification brings about a changed life. One that walks in newness of life. </a:t>
            </a:r>
          </a:p>
          <a:p>
            <a:endParaRPr lang="en-US" dirty="0"/>
          </a:p>
        </p:txBody>
      </p:sp>
    </p:spTree>
    <p:extLst>
      <p:ext uri="{BB962C8B-B14F-4D97-AF65-F5344CB8AC3E}">
        <p14:creationId xmlns:p14="http://schemas.microsoft.com/office/powerpoint/2010/main" val="422674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84AF5-0DF9-AACB-E940-F5AB65CA0AB5}"/>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E5AC9EC0-5BE6-5E99-A731-17E6EE856664}"/>
              </a:ext>
            </a:extLst>
          </p:cNvPr>
          <p:cNvSpPr>
            <a:spLocks noGrp="1"/>
          </p:cNvSpPr>
          <p:nvPr>
            <p:ph idx="1"/>
          </p:nvPr>
        </p:nvSpPr>
        <p:spPr/>
        <p:txBody>
          <a:bodyPr>
            <a:normAutofit lnSpcReduction="10000"/>
          </a:bodyPr>
          <a:lstStyle/>
          <a:p>
            <a:r>
              <a:rPr lang="en-US" b="1" dirty="0"/>
              <a:t>Quotes from Gary Hamrick</a:t>
            </a:r>
          </a:p>
          <a:p>
            <a:r>
              <a:rPr lang="en-US" dirty="0"/>
              <a:t>“Who’s your daddy?” “Who’s in charge?”   Jesus.  So live like it.</a:t>
            </a:r>
          </a:p>
          <a:p>
            <a:r>
              <a:rPr lang="en-US" dirty="0"/>
              <a:t>“Living a Christian life is a constant battle of </a:t>
            </a:r>
            <a:r>
              <a:rPr lang="en-US" dirty="0" err="1"/>
              <a:t>Whac</a:t>
            </a:r>
            <a:r>
              <a:rPr lang="en-US" dirty="0"/>
              <a:t>-A-Mole. Don’t give up the fight. Live by what you KNOW not by what you FEEL.”</a:t>
            </a:r>
          </a:p>
          <a:p>
            <a:r>
              <a:rPr lang="en-US" dirty="0"/>
              <a:t>“The Law is an </a:t>
            </a:r>
            <a:r>
              <a:rPr lang="en-US" b="1" dirty="0"/>
              <a:t>external</a:t>
            </a:r>
            <a:r>
              <a:rPr lang="en-US" dirty="0"/>
              <a:t> motivator by the rules.”</a:t>
            </a:r>
          </a:p>
          <a:p>
            <a:r>
              <a:rPr lang="en-US" dirty="0"/>
              <a:t>“Grace is an </a:t>
            </a:r>
            <a:r>
              <a:rPr lang="en-US" b="1" dirty="0"/>
              <a:t>internal</a:t>
            </a:r>
            <a:r>
              <a:rPr lang="en-US" dirty="0"/>
              <a:t> motivator by a relationship with Jesus Christ.”</a:t>
            </a:r>
          </a:p>
          <a:p>
            <a:r>
              <a:rPr lang="en-US" dirty="0"/>
              <a:t>Josh McDowell: “Rules without relationship leads to rebellion.”</a:t>
            </a:r>
          </a:p>
          <a:p>
            <a:r>
              <a:rPr lang="en-US" dirty="0"/>
              <a:t>We are dead to sin. When we sin, it is now our choice. We have weapons and Holy Spirit inside. We must USE them.</a:t>
            </a:r>
            <a:br>
              <a:rPr lang="en-US" dirty="0"/>
            </a:br>
            <a:endParaRPr lang="en-US" dirty="0"/>
          </a:p>
        </p:txBody>
      </p:sp>
    </p:spTree>
    <p:extLst>
      <p:ext uri="{BB962C8B-B14F-4D97-AF65-F5344CB8AC3E}">
        <p14:creationId xmlns:p14="http://schemas.microsoft.com/office/powerpoint/2010/main" val="72241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04D16-130E-C04C-4FE1-F7817C75BE08}"/>
              </a:ext>
            </a:extLst>
          </p:cNvPr>
          <p:cNvSpPr>
            <a:spLocks noGrp="1"/>
          </p:cNvSpPr>
          <p:nvPr>
            <p:ph type="title"/>
          </p:nvPr>
        </p:nvSpPr>
        <p:spPr/>
        <p:txBody>
          <a:bodyPr/>
          <a:lstStyle/>
          <a:p>
            <a:r>
              <a:rPr lang="en-US" dirty="0"/>
              <a:t>Two opposing groups in Rome</a:t>
            </a:r>
          </a:p>
        </p:txBody>
      </p:sp>
      <p:sp>
        <p:nvSpPr>
          <p:cNvPr id="3" name="Content Placeholder 2">
            <a:extLst>
              <a:ext uri="{FF2B5EF4-FFF2-40B4-BE49-F238E27FC236}">
                <a16:creationId xmlns:a16="http://schemas.microsoft.com/office/drawing/2014/main" id="{EB1083E6-4300-D720-C0C5-185550658998}"/>
              </a:ext>
            </a:extLst>
          </p:cNvPr>
          <p:cNvSpPr>
            <a:spLocks noGrp="1"/>
          </p:cNvSpPr>
          <p:nvPr>
            <p:ph idx="1"/>
          </p:nvPr>
        </p:nvSpPr>
        <p:spPr/>
        <p:txBody>
          <a:bodyPr/>
          <a:lstStyle/>
          <a:p>
            <a:r>
              <a:rPr lang="en-US" b="1" dirty="0"/>
              <a:t>Antinomians: </a:t>
            </a:r>
            <a:r>
              <a:rPr lang="en-US" dirty="0"/>
              <a:t>Anti-against  </a:t>
            </a:r>
            <a:r>
              <a:rPr lang="en-US" dirty="0" err="1"/>
              <a:t>Nomians</a:t>
            </a:r>
            <a:r>
              <a:rPr lang="en-US" dirty="0"/>
              <a:t>:  The Law  So they were against the Law and said that sin does not matter. The more one sins, the more grace abounds, They thought that God’s grace was demonstrated in forgiving their sin.</a:t>
            </a:r>
          </a:p>
          <a:p>
            <a:r>
              <a:rPr lang="en-US" b="1" dirty="0"/>
              <a:t>Judaizers:</a:t>
            </a:r>
            <a:r>
              <a:rPr lang="en-US" dirty="0"/>
              <a:t>  They believed in salvation by faith PLUS the Law and all its requirements including circumcision to make you righteous.</a:t>
            </a:r>
          </a:p>
        </p:txBody>
      </p:sp>
    </p:spTree>
    <p:extLst>
      <p:ext uri="{BB962C8B-B14F-4D97-AF65-F5344CB8AC3E}">
        <p14:creationId xmlns:p14="http://schemas.microsoft.com/office/powerpoint/2010/main" val="3559568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37440-D6F2-2BC0-E4EC-410340371D77}"/>
              </a:ext>
            </a:extLst>
          </p:cNvPr>
          <p:cNvSpPr>
            <a:spLocks noGrp="1"/>
          </p:cNvSpPr>
          <p:nvPr>
            <p:ph type="title"/>
          </p:nvPr>
        </p:nvSpPr>
        <p:spPr/>
        <p:txBody>
          <a:bodyPr/>
          <a:lstStyle/>
          <a:p>
            <a:r>
              <a:rPr lang="en-US" dirty="0"/>
              <a:t>Romans 6</a:t>
            </a:r>
          </a:p>
        </p:txBody>
      </p:sp>
      <p:sp>
        <p:nvSpPr>
          <p:cNvPr id="3" name="Content Placeholder 2">
            <a:extLst>
              <a:ext uri="{FF2B5EF4-FFF2-40B4-BE49-F238E27FC236}">
                <a16:creationId xmlns:a16="http://schemas.microsoft.com/office/drawing/2014/main" id="{EA82512D-B652-0B19-68E9-6AD20D3FEC99}"/>
              </a:ext>
            </a:extLst>
          </p:cNvPr>
          <p:cNvSpPr>
            <a:spLocks noGrp="1"/>
          </p:cNvSpPr>
          <p:nvPr>
            <p:ph idx="1"/>
          </p:nvPr>
        </p:nvSpPr>
        <p:spPr/>
        <p:txBody>
          <a:bodyPr/>
          <a:lstStyle/>
          <a:p>
            <a:r>
              <a:rPr lang="en-US" dirty="0"/>
              <a:t>Connection between Romans 5:20-21 and Romans 6</a:t>
            </a:r>
          </a:p>
          <a:p>
            <a:r>
              <a:rPr lang="en-US" dirty="0"/>
              <a:t>“Where sin increased, grace abounded all the more, so that, as sin reigned in death, grace would reign through righteousness to eternal life through Jesus Christ our Lord.”</a:t>
            </a:r>
          </a:p>
          <a:p>
            <a:r>
              <a:rPr lang="en-US" dirty="0"/>
              <a:t>Natural progression would be to ask, “Are we to continue in sin so that grace may abound/increase?”</a:t>
            </a:r>
          </a:p>
          <a:p>
            <a:r>
              <a:rPr lang="en-US" dirty="0"/>
              <a:t>The Antinomians would say, “Yes!!”</a:t>
            </a:r>
          </a:p>
          <a:p>
            <a:r>
              <a:rPr lang="en-US" dirty="0"/>
              <a:t>So Paul says, “May it NEVER be!”</a:t>
            </a:r>
          </a:p>
          <a:p>
            <a:r>
              <a:rPr lang="en-US" dirty="0"/>
              <a:t>He then MUST explain his answer. </a:t>
            </a:r>
          </a:p>
        </p:txBody>
      </p:sp>
    </p:spTree>
    <p:extLst>
      <p:ext uri="{BB962C8B-B14F-4D97-AF65-F5344CB8AC3E}">
        <p14:creationId xmlns:p14="http://schemas.microsoft.com/office/powerpoint/2010/main" val="2529927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E8837-6315-BBB4-5EAE-A4C0CF9A5BF0}"/>
              </a:ext>
            </a:extLst>
          </p:cNvPr>
          <p:cNvSpPr>
            <a:spLocks noGrp="1"/>
          </p:cNvSpPr>
          <p:nvPr>
            <p:ph type="title"/>
          </p:nvPr>
        </p:nvSpPr>
        <p:spPr/>
        <p:txBody>
          <a:bodyPr/>
          <a:lstStyle/>
          <a:p>
            <a:r>
              <a:rPr lang="en-US" dirty="0"/>
              <a:t>Romans 6</a:t>
            </a:r>
          </a:p>
        </p:txBody>
      </p:sp>
      <p:sp>
        <p:nvSpPr>
          <p:cNvPr id="3" name="Content Placeholder 2">
            <a:extLst>
              <a:ext uri="{FF2B5EF4-FFF2-40B4-BE49-F238E27FC236}">
                <a16:creationId xmlns:a16="http://schemas.microsoft.com/office/drawing/2014/main" id="{FFCC009D-2B48-6D51-1E1E-2C93D60C90A5}"/>
              </a:ext>
            </a:extLst>
          </p:cNvPr>
          <p:cNvSpPr>
            <a:spLocks noGrp="1"/>
          </p:cNvSpPr>
          <p:nvPr>
            <p:ph idx="1"/>
          </p:nvPr>
        </p:nvSpPr>
        <p:spPr/>
        <p:txBody>
          <a:bodyPr/>
          <a:lstStyle/>
          <a:p>
            <a:r>
              <a:rPr lang="en-US" b="1" dirty="0"/>
              <a:t>Verses 1-14    </a:t>
            </a:r>
            <a:r>
              <a:rPr lang="en-US" dirty="0"/>
              <a:t>Those who died with Christ are free from sin</a:t>
            </a:r>
          </a:p>
          <a:p>
            <a:r>
              <a:rPr lang="en-US" b="1" dirty="0"/>
              <a:t>Verses 15-23  </a:t>
            </a:r>
            <a:r>
              <a:rPr lang="en-US" dirty="0"/>
              <a:t>That means we are no longer slaves to sin, but slaves to righteousness.</a:t>
            </a:r>
          </a:p>
          <a:p>
            <a:r>
              <a:rPr lang="en-US" dirty="0"/>
              <a:t>How are we made righteous?</a:t>
            </a:r>
          </a:p>
          <a:p>
            <a:r>
              <a:rPr lang="en-US" dirty="0"/>
              <a:t>The Judaizers would say by keeping the Law.</a:t>
            </a:r>
          </a:p>
          <a:p>
            <a:r>
              <a:rPr lang="en-US" dirty="0"/>
              <a:t>The Antinomians would say by sinning so that everyone can see the grace of God in His forgiveness over and over.</a:t>
            </a:r>
          </a:p>
          <a:p>
            <a:r>
              <a:rPr lang="en-US" dirty="0"/>
              <a:t>Paul says, “YOU ARE DEAD TO SIN!” “He who has died is freed from sin.”</a:t>
            </a:r>
          </a:p>
        </p:txBody>
      </p:sp>
    </p:spTree>
    <p:extLst>
      <p:ext uri="{BB962C8B-B14F-4D97-AF65-F5344CB8AC3E}">
        <p14:creationId xmlns:p14="http://schemas.microsoft.com/office/powerpoint/2010/main" val="3279875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70252-D3A1-75A6-EF27-1A9E1F884D99}"/>
              </a:ext>
            </a:extLst>
          </p:cNvPr>
          <p:cNvSpPr>
            <a:spLocks noGrp="1"/>
          </p:cNvSpPr>
          <p:nvPr>
            <p:ph type="title"/>
          </p:nvPr>
        </p:nvSpPr>
        <p:spPr/>
        <p:txBody>
          <a:bodyPr/>
          <a:lstStyle/>
          <a:p>
            <a:r>
              <a:rPr lang="en-US" dirty="0"/>
              <a:t>Romans 6:1-7</a:t>
            </a:r>
          </a:p>
        </p:txBody>
      </p:sp>
      <p:sp>
        <p:nvSpPr>
          <p:cNvPr id="3" name="Content Placeholder 2">
            <a:extLst>
              <a:ext uri="{FF2B5EF4-FFF2-40B4-BE49-F238E27FC236}">
                <a16:creationId xmlns:a16="http://schemas.microsoft.com/office/drawing/2014/main" id="{D12C268F-4315-DDFA-E841-4276A3F6294D}"/>
              </a:ext>
            </a:extLst>
          </p:cNvPr>
          <p:cNvSpPr>
            <a:spLocks noGrp="1"/>
          </p:cNvSpPr>
          <p:nvPr>
            <p:ph idx="1"/>
          </p:nvPr>
        </p:nvSpPr>
        <p:spPr/>
        <p:txBody>
          <a:bodyPr>
            <a:normAutofit fontScale="92500" lnSpcReduction="20000"/>
          </a:bodyPr>
          <a:lstStyle/>
          <a:p>
            <a:r>
              <a:rPr lang="en-US" dirty="0"/>
              <a:t>When were we baptized into Christ Jesus and His death?</a:t>
            </a:r>
          </a:p>
          <a:p>
            <a:r>
              <a:rPr lang="en-US" dirty="0"/>
              <a:t>At salvation. What is true of Christ is true of me because I have believed</a:t>
            </a:r>
          </a:p>
          <a:p>
            <a:r>
              <a:rPr lang="en-US" dirty="0"/>
              <a:t>Since we died with Him, we were buried but we also were resurrected with Him. But for what purpose?  To sin? To show God’s grace in how much and how often He will forgive?</a:t>
            </a:r>
          </a:p>
          <a:p>
            <a:r>
              <a:rPr lang="en-US" dirty="0"/>
              <a:t>NO!!! We are raised so that we might walk in newness of life.  6:4</a:t>
            </a:r>
          </a:p>
          <a:p>
            <a:r>
              <a:rPr lang="en-US" b="1" dirty="0"/>
              <a:t>Judaizers:</a:t>
            </a:r>
            <a:r>
              <a:rPr lang="en-US" dirty="0"/>
              <a:t> No Law, PLUS        </a:t>
            </a:r>
            <a:r>
              <a:rPr lang="en-US" b="1" dirty="0"/>
              <a:t>Antinomians:</a:t>
            </a:r>
            <a:r>
              <a:rPr lang="en-US" dirty="0"/>
              <a:t> No walking in sin</a:t>
            </a:r>
          </a:p>
          <a:p>
            <a:r>
              <a:rPr lang="en-US" dirty="0"/>
              <a:t>Our body of sin is “done away with” – reckoned inoperable, rendered ineffective. </a:t>
            </a:r>
          </a:p>
          <a:p>
            <a:r>
              <a:rPr lang="en-US" dirty="0"/>
              <a:t>“Don’t give it CPR.”    Gary Hamrick</a:t>
            </a:r>
            <a:br>
              <a:rPr lang="en-US" dirty="0"/>
            </a:br>
            <a:endParaRPr lang="en-US" dirty="0"/>
          </a:p>
        </p:txBody>
      </p:sp>
    </p:spTree>
    <p:extLst>
      <p:ext uri="{BB962C8B-B14F-4D97-AF65-F5344CB8AC3E}">
        <p14:creationId xmlns:p14="http://schemas.microsoft.com/office/powerpoint/2010/main" val="4083315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C605-702F-9641-253F-782696B2A9C8}"/>
              </a:ext>
            </a:extLst>
          </p:cNvPr>
          <p:cNvSpPr>
            <a:spLocks noGrp="1"/>
          </p:cNvSpPr>
          <p:nvPr>
            <p:ph type="title"/>
          </p:nvPr>
        </p:nvSpPr>
        <p:spPr/>
        <p:txBody>
          <a:bodyPr/>
          <a:lstStyle/>
          <a:p>
            <a:r>
              <a:rPr lang="en-US" dirty="0"/>
              <a:t>Romans 6:8-11</a:t>
            </a:r>
          </a:p>
        </p:txBody>
      </p:sp>
      <p:sp>
        <p:nvSpPr>
          <p:cNvPr id="3" name="Content Placeholder 2">
            <a:extLst>
              <a:ext uri="{FF2B5EF4-FFF2-40B4-BE49-F238E27FC236}">
                <a16:creationId xmlns:a16="http://schemas.microsoft.com/office/drawing/2014/main" id="{9D37E804-D3AB-915A-C31C-166F5D514918}"/>
              </a:ext>
            </a:extLst>
          </p:cNvPr>
          <p:cNvSpPr>
            <a:spLocks noGrp="1"/>
          </p:cNvSpPr>
          <p:nvPr>
            <p:ph idx="1"/>
          </p:nvPr>
        </p:nvSpPr>
        <p:spPr/>
        <p:txBody>
          <a:bodyPr/>
          <a:lstStyle/>
          <a:p>
            <a:r>
              <a:rPr lang="en-US" b="1" dirty="0"/>
              <a:t>Now:</a:t>
            </a:r>
            <a:r>
              <a:rPr lang="en-US" dirty="0"/>
              <a:t> We know Christ died, never to die again. Death is no longer master.</a:t>
            </a:r>
          </a:p>
          <a:p>
            <a:r>
              <a:rPr lang="en-US" dirty="0"/>
              <a:t>We know that Christ lives and the life He lives He lives to God.</a:t>
            </a:r>
          </a:p>
          <a:p>
            <a:r>
              <a:rPr lang="en-US" dirty="0"/>
              <a:t>Consider yourselves to be dead to sin and alive to God in Christ Jesus.</a:t>
            </a:r>
          </a:p>
          <a:p>
            <a:r>
              <a:rPr lang="en-US" dirty="0"/>
              <a:t>“Consider”: </a:t>
            </a:r>
            <a:r>
              <a:rPr lang="en-US" b="1" dirty="0"/>
              <a:t>2:3,26; 3:28; 4:3,4,5,6,8-11,22-24</a:t>
            </a:r>
          </a:p>
          <a:p>
            <a:r>
              <a:rPr lang="en-US" dirty="0"/>
              <a:t>Consider is the same word for “reckon”.  Reason to a logical conclusion, believe. </a:t>
            </a:r>
          </a:p>
          <a:p>
            <a:r>
              <a:rPr lang="en-US" dirty="0"/>
              <a:t>Imputed is “reckon”: credited to one’s account.</a:t>
            </a:r>
          </a:p>
          <a:p>
            <a:r>
              <a:rPr lang="en-US" dirty="0"/>
              <a:t>“Even so, reckon, credit to your account that you are dead to sin, BUT alive to God in Christ Jesus.”  So, you walk differently. </a:t>
            </a:r>
          </a:p>
        </p:txBody>
      </p:sp>
    </p:spTree>
    <p:extLst>
      <p:ext uri="{BB962C8B-B14F-4D97-AF65-F5344CB8AC3E}">
        <p14:creationId xmlns:p14="http://schemas.microsoft.com/office/powerpoint/2010/main" val="2195575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ABA64-389A-C974-CA4F-BCC75617A494}"/>
              </a:ext>
            </a:extLst>
          </p:cNvPr>
          <p:cNvSpPr>
            <a:spLocks noGrp="1"/>
          </p:cNvSpPr>
          <p:nvPr>
            <p:ph type="title"/>
          </p:nvPr>
        </p:nvSpPr>
        <p:spPr/>
        <p:txBody>
          <a:bodyPr/>
          <a:lstStyle/>
          <a:p>
            <a:r>
              <a:rPr lang="en-US" dirty="0"/>
              <a:t>Romans 6:12-14</a:t>
            </a:r>
          </a:p>
        </p:txBody>
      </p:sp>
      <p:sp>
        <p:nvSpPr>
          <p:cNvPr id="3" name="Content Placeholder 2">
            <a:extLst>
              <a:ext uri="{FF2B5EF4-FFF2-40B4-BE49-F238E27FC236}">
                <a16:creationId xmlns:a16="http://schemas.microsoft.com/office/drawing/2014/main" id="{391F43D4-A793-EC65-59E6-35D0AD05DE8B}"/>
              </a:ext>
            </a:extLst>
          </p:cNvPr>
          <p:cNvSpPr>
            <a:spLocks noGrp="1"/>
          </p:cNvSpPr>
          <p:nvPr>
            <p:ph idx="1"/>
          </p:nvPr>
        </p:nvSpPr>
        <p:spPr/>
        <p:txBody>
          <a:bodyPr/>
          <a:lstStyle/>
          <a:p>
            <a:r>
              <a:rPr lang="en-US" b="1" dirty="0"/>
              <a:t>Therefore: </a:t>
            </a:r>
            <a:r>
              <a:rPr lang="en-US" dirty="0"/>
              <a:t>since you KNOW Christ died. You know Christ rose. You know Christ lives to God and death has no power over Him…</a:t>
            </a:r>
          </a:p>
          <a:p>
            <a:r>
              <a:rPr lang="en-US" b="1" dirty="0"/>
              <a:t>Imperatives:</a:t>
            </a:r>
            <a:r>
              <a:rPr lang="en-US" dirty="0"/>
              <a:t> </a:t>
            </a:r>
            <a:r>
              <a:rPr lang="en-US" b="1" dirty="0"/>
              <a:t>Do not </a:t>
            </a:r>
            <a:r>
              <a:rPr lang="en-US" dirty="0"/>
              <a:t>let sin reign in your mortal body.</a:t>
            </a:r>
          </a:p>
          <a:p>
            <a:r>
              <a:rPr lang="en-US" b="1" dirty="0"/>
              <a:t>Do not </a:t>
            </a:r>
            <a:r>
              <a:rPr lang="en-US" dirty="0"/>
              <a:t>obey its lusts</a:t>
            </a:r>
          </a:p>
          <a:p>
            <a:r>
              <a:rPr lang="en-US" b="1" dirty="0"/>
              <a:t>Do not </a:t>
            </a:r>
            <a:r>
              <a:rPr lang="en-US" dirty="0"/>
              <a:t>go on presenting the members of your body to sin as instruments of unrighteousness.</a:t>
            </a:r>
          </a:p>
          <a:p>
            <a:r>
              <a:rPr lang="en-US" b="1" dirty="0"/>
              <a:t>Present</a:t>
            </a:r>
            <a:r>
              <a:rPr lang="en-US" dirty="0"/>
              <a:t> yourselves to God as those alive from the dead.</a:t>
            </a:r>
          </a:p>
          <a:p>
            <a:r>
              <a:rPr lang="en-US" b="1" dirty="0"/>
              <a:t>Present</a:t>
            </a:r>
            <a:r>
              <a:rPr lang="en-US" dirty="0"/>
              <a:t> yourselves to God as instruments of righteousness to God.</a:t>
            </a:r>
          </a:p>
          <a:p>
            <a:r>
              <a:rPr lang="en-US" b="1" dirty="0"/>
              <a:t>Why? How? </a:t>
            </a:r>
            <a:r>
              <a:rPr lang="en-US" dirty="0"/>
              <a:t>You are not under law but under grace. New Master: Jesus</a:t>
            </a:r>
          </a:p>
        </p:txBody>
      </p:sp>
    </p:spTree>
    <p:extLst>
      <p:ext uri="{BB962C8B-B14F-4D97-AF65-F5344CB8AC3E}">
        <p14:creationId xmlns:p14="http://schemas.microsoft.com/office/powerpoint/2010/main" val="993572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E814-88AE-22DD-5363-009451EBCC55}"/>
              </a:ext>
            </a:extLst>
          </p:cNvPr>
          <p:cNvSpPr>
            <a:spLocks noGrp="1"/>
          </p:cNvSpPr>
          <p:nvPr>
            <p:ph type="title"/>
          </p:nvPr>
        </p:nvSpPr>
        <p:spPr/>
        <p:txBody>
          <a:bodyPr/>
          <a:lstStyle/>
          <a:p>
            <a:r>
              <a:rPr lang="en-US" dirty="0"/>
              <a:t>Present         Instruments</a:t>
            </a:r>
          </a:p>
        </p:txBody>
      </p:sp>
      <p:sp>
        <p:nvSpPr>
          <p:cNvPr id="3" name="Content Placeholder 2">
            <a:extLst>
              <a:ext uri="{FF2B5EF4-FFF2-40B4-BE49-F238E27FC236}">
                <a16:creationId xmlns:a16="http://schemas.microsoft.com/office/drawing/2014/main" id="{8443BA72-23B6-531D-86E5-C0B0A30E8B08}"/>
              </a:ext>
            </a:extLst>
          </p:cNvPr>
          <p:cNvSpPr>
            <a:spLocks noGrp="1"/>
          </p:cNvSpPr>
          <p:nvPr>
            <p:ph idx="1"/>
          </p:nvPr>
        </p:nvSpPr>
        <p:spPr/>
        <p:txBody>
          <a:bodyPr>
            <a:normAutofit fontScale="92500"/>
          </a:bodyPr>
          <a:lstStyle/>
          <a:p>
            <a:r>
              <a:rPr lang="en-US" b="1" dirty="0"/>
              <a:t>Present:</a:t>
            </a:r>
            <a:r>
              <a:rPr lang="en-US" dirty="0"/>
              <a:t> to come up, to stand by offering oneself for a specific purpose.</a:t>
            </a:r>
          </a:p>
          <a:p>
            <a:r>
              <a:rPr lang="en-US" dirty="0"/>
              <a:t>I come up to God and stand before Him, offering myself to Him for HIS specific purpose.  “That’s the Jesus way”</a:t>
            </a:r>
          </a:p>
          <a:p>
            <a:r>
              <a:rPr lang="en-US" b="1" dirty="0"/>
              <a:t>Instruments:</a:t>
            </a:r>
            <a:r>
              <a:rPr lang="en-US" dirty="0"/>
              <a:t> weapons used in warfare, spiritual tools or virtues that believers are to employ in their spiritual battles. Equipment of a heavily armed foot soldier. </a:t>
            </a:r>
          </a:p>
          <a:p>
            <a:r>
              <a:rPr lang="en-US" dirty="0"/>
              <a:t>So now I, me personally with my members that are set apart, I have spiritual tools, weapons, equipment, that I am to employ in spiritual battles in my life.</a:t>
            </a:r>
          </a:p>
          <a:p>
            <a:r>
              <a:rPr lang="en-US" dirty="0"/>
              <a:t>Sin, and its lusts, are a spiritual battle every day, that I have weapons for, given to me because of what Christ did on the cross.  I CAN defeat this flesh.</a:t>
            </a:r>
          </a:p>
        </p:txBody>
      </p:sp>
    </p:spTree>
    <p:extLst>
      <p:ext uri="{BB962C8B-B14F-4D97-AF65-F5344CB8AC3E}">
        <p14:creationId xmlns:p14="http://schemas.microsoft.com/office/powerpoint/2010/main" val="683590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3B6A6-5D06-F642-BD70-C600DFD0FDFF}"/>
              </a:ext>
            </a:extLst>
          </p:cNvPr>
          <p:cNvSpPr>
            <a:spLocks noGrp="1"/>
          </p:cNvSpPr>
          <p:nvPr>
            <p:ph type="title"/>
          </p:nvPr>
        </p:nvSpPr>
        <p:spPr/>
        <p:txBody>
          <a:bodyPr/>
          <a:lstStyle/>
          <a:p>
            <a:r>
              <a:rPr lang="en-US" dirty="0"/>
              <a:t>Romans 6:15-19</a:t>
            </a:r>
          </a:p>
        </p:txBody>
      </p:sp>
      <p:sp>
        <p:nvSpPr>
          <p:cNvPr id="3" name="Content Placeholder 2">
            <a:extLst>
              <a:ext uri="{FF2B5EF4-FFF2-40B4-BE49-F238E27FC236}">
                <a16:creationId xmlns:a16="http://schemas.microsoft.com/office/drawing/2014/main" id="{95202B51-9F0D-B25D-63E8-4B3EABAF4BBE}"/>
              </a:ext>
            </a:extLst>
          </p:cNvPr>
          <p:cNvSpPr>
            <a:spLocks noGrp="1"/>
          </p:cNvSpPr>
          <p:nvPr>
            <p:ph idx="1"/>
          </p:nvPr>
        </p:nvSpPr>
        <p:spPr/>
        <p:txBody>
          <a:bodyPr/>
          <a:lstStyle/>
          <a:p>
            <a:r>
              <a:rPr lang="en-US" dirty="0"/>
              <a:t>Shall we sin because we are under grace and not the Law? (Antinomians)</a:t>
            </a:r>
          </a:p>
          <a:p>
            <a:r>
              <a:rPr lang="en-US" dirty="0"/>
              <a:t>Not under the Law??????  (Judaizers)</a:t>
            </a:r>
          </a:p>
          <a:p>
            <a:r>
              <a:rPr lang="en-US" dirty="0"/>
              <a:t>No to both groups. Never, no not ever.</a:t>
            </a:r>
          </a:p>
          <a:p>
            <a:r>
              <a:rPr lang="en-US" b="1" dirty="0"/>
              <a:t>Judaizers:</a:t>
            </a:r>
            <a:r>
              <a:rPr lang="en-US" dirty="0"/>
              <a:t> Is the Law by faith? Does </a:t>
            </a:r>
            <a:r>
              <a:rPr lang="en-US" b="1" dirty="0"/>
              <a:t>IT</a:t>
            </a:r>
            <a:r>
              <a:rPr lang="en-US" dirty="0"/>
              <a:t> make you righteous?</a:t>
            </a:r>
          </a:p>
          <a:p>
            <a:r>
              <a:rPr lang="en-US" b="1" dirty="0"/>
              <a:t>Antinomians:</a:t>
            </a:r>
            <a:r>
              <a:rPr lang="en-US" dirty="0"/>
              <a:t> Does sinning, as a habit of life, make you righteous?</a:t>
            </a:r>
          </a:p>
          <a:p>
            <a:r>
              <a:rPr lang="en-US" dirty="0"/>
              <a:t>No to both groups. Never, no not ever.</a:t>
            </a:r>
          </a:p>
          <a:p>
            <a:r>
              <a:rPr lang="en-US" dirty="0"/>
              <a:t>Present your members as slaves to righteousness, resulting in sanctification</a:t>
            </a:r>
          </a:p>
          <a:p>
            <a:r>
              <a:rPr lang="en-US" dirty="0"/>
              <a:t>The righteous shall LIVE by faith. </a:t>
            </a:r>
            <a:r>
              <a:rPr lang="en-US" b="1" dirty="0"/>
              <a:t>Sanctification:</a:t>
            </a:r>
            <a:r>
              <a:rPr lang="en-US" dirty="0"/>
              <a:t> Set apart for holiness</a:t>
            </a:r>
          </a:p>
        </p:txBody>
      </p:sp>
    </p:spTree>
    <p:extLst>
      <p:ext uri="{BB962C8B-B14F-4D97-AF65-F5344CB8AC3E}">
        <p14:creationId xmlns:p14="http://schemas.microsoft.com/office/powerpoint/2010/main" val="3628845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97</TotalTime>
  <Words>1188</Words>
  <Application>Microsoft Office PowerPoint</Application>
  <PresentationFormat>Widescreen</PresentationFormat>
  <Paragraphs>82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Century Gothic</vt:lpstr>
      <vt:lpstr>Wingdings 3</vt:lpstr>
      <vt:lpstr>Ion Boardroom</vt:lpstr>
      <vt:lpstr>Romans Part 2</vt:lpstr>
      <vt:lpstr>Two opposing groups in Rome</vt:lpstr>
      <vt:lpstr>Romans 6</vt:lpstr>
      <vt:lpstr>Romans 6</vt:lpstr>
      <vt:lpstr>Romans 6:1-7</vt:lpstr>
      <vt:lpstr>Romans 6:8-11</vt:lpstr>
      <vt:lpstr>Romans 6:12-14</vt:lpstr>
      <vt:lpstr>Present         Instruments</vt:lpstr>
      <vt:lpstr>Romans 6:15-19</vt:lpstr>
      <vt:lpstr>“That form of teaching”  6:17</vt:lpstr>
      <vt:lpstr>Romans 6:20-23</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26</cp:revision>
  <dcterms:created xsi:type="dcterms:W3CDTF">2025-01-28T13:30:03Z</dcterms:created>
  <dcterms:modified xsi:type="dcterms:W3CDTF">2025-01-28T15:07:52Z</dcterms:modified>
</cp:coreProperties>
</file>