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9" r:id="rId10"/>
    <p:sldId id="264" r:id="rId11"/>
    <p:sldId id="265" r:id="rId12"/>
    <p:sldId id="268"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1" autoAdjust="0"/>
    <p:restoredTop sz="94660"/>
  </p:normalViewPr>
  <p:slideViewPr>
    <p:cSldViewPr snapToGrid="0">
      <p:cViewPr varScale="1">
        <p:scale>
          <a:sx n="83" d="100"/>
          <a:sy n="8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156049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250E7-6CF8-4D35-8233-2F31238A990E}"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84195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3548419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9914925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864604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3F250E7-6CF8-4D35-8233-2F31238A990E}"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3041015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3F250E7-6CF8-4D35-8233-2F31238A990E}" type="datetimeFigureOut">
              <a:rPr lang="en-US" smtClean="0"/>
              <a:t>1/23/2025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38103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558542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406450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644670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F250E7-6CF8-4D35-8233-2F31238A990E}"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4349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F250E7-6CF8-4D35-8233-2F31238A990E}"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473552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F250E7-6CF8-4D35-8233-2F31238A990E}"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339243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F250E7-6CF8-4D35-8233-2F31238A990E}"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17783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250E7-6CF8-4D35-8233-2F31238A990E}"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34764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250E7-6CF8-4D35-8233-2F31238A990E}"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936446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F250E7-6CF8-4D35-8233-2F31238A990E}"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1AEFC8-4FD3-40BA-A01D-49E6F9A8FA82}" type="slidenum">
              <a:rPr lang="en-US" smtClean="0"/>
              <a:t>‹#›</a:t>
            </a:fld>
            <a:endParaRPr lang="en-US"/>
          </a:p>
        </p:txBody>
      </p:sp>
    </p:spTree>
    <p:extLst>
      <p:ext uri="{BB962C8B-B14F-4D97-AF65-F5344CB8AC3E}">
        <p14:creationId xmlns:p14="http://schemas.microsoft.com/office/powerpoint/2010/main" val="248807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3F250E7-6CF8-4D35-8233-2F31238A990E}" type="datetimeFigureOut">
              <a:rPr lang="en-US" smtClean="0"/>
              <a:t>1/23/2025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1AEFC8-4FD3-40BA-A01D-49E6F9A8FA82}" type="slidenum">
              <a:rPr lang="en-US" smtClean="0"/>
              <a:t>‹#›</a:t>
            </a:fld>
            <a:endParaRPr lang="en-US"/>
          </a:p>
        </p:txBody>
      </p:sp>
    </p:spTree>
    <p:extLst>
      <p:ext uri="{BB962C8B-B14F-4D97-AF65-F5344CB8AC3E}">
        <p14:creationId xmlns:p14="http://schemas.microsoft.com/office/powerpoint/2010/main" val="9193796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FC1E7-ECFF-7B79-564E-2D1D82901C67}"/>
              </a:ext>
            </a:extLst>
          </p:cNvPr>
          <p:cNvSpPr>
            <a:spLocks noGrp="1"/>
          </p:cNvSpPr>
          <p:nvPr>
            <p:ph type="ctrTitle"/>
          </p:nvPr>
        </p:nvSpPr>
        <p:spPr/>
        <p:txBody>
          <a:bodyPr/>
          <a:lstStyle/>
          <a:p>
            <a:r>
              <a:rPr lang="en-US" dirty="0"/>
              <a:t>Romans Part 2</a:t>
            </a:r>
          </a:p>
        </p:txBody>
      </p:sp>
      <p:sp>
        <p:nvSpPr>
          <p:cNvPr id="3" name="Subtitle 2">
            <a:extLst>
              <a:ext uri="{FF2B5EF4-FFF2-40B4-BE49-F238E27FC236}">
                <a16:creationId xmlns:a16="http://schemas.microsoft.com/office/drawing/2014/main" id="{DA9E35B9-0EB3-0873-D87A-13A017E11413}"/>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2220340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0CD84-F6BE-5CEA-9F40-0F35061E6837}"/>
              </a:ext>
            </a:extLst>
          </p:cNvPr>
          <p:cNvSpPr>
            <a:spLocks noGrp="1"/>
          </p:cNvSpPr>
          <p:nvPr>
            <p:ph type="title"/>
          </p:nvPr>
        </p:nvSpPr>
        <p:spPr/>
        <p:txBody>
          <a:bodyPr/>
          <a:lstStyle/>
          <a:p>
            <a:r>
              <a:rPr lang="en-US" dirty="0"/>
              <a:t>Results of The Fall</a:t>
            </a:r>
          </a:p>
        </p:txBody>
      </p:sp>
      <p:sp>
        <p:nvSpPr>
          <p:cNvPr id="3" name="Content Placeholder 2">
            <a:extLst>
              <a:ext uri="{FF2B5EF4-FFF2-40B4-BE49-F238E27FC236}">
                <a16:creationId xmlns:a16="http://schemas.microsoft.com/office/drawing/2014/main" id="{77922534-D312-7E1E-B5D8-274695A4A0EC}"/>
              </a:ext>
            </a:extLst>
          </p:cNvPr>
          <p:cNvSpPr>
            <a:spLocks noGrp="1"/>
          </p:cNvSpPr>
          <p:nvPr>
            <p:ph idx="1"/>
          </p:nvPr>
        </p:nvSpPr>
        <p:spPr/>
        <p:txBody>
          <a:bodyPr/>
          <a:lstStyle/>
          <a:p>
            <a:r>
              <a:rPr lang="en-US" dirty="0"/>
              <a:t>Even those who are now righteous by faith </a:t>
            </a:r>
            <a:r>
              <a:rPr lang="en-US" b="1" dirty="0"/>
              <a:t>formerly</a:t>
            </a:r>
            <a:r>
              <a:rPr lang="en-US" dirty="0"/>
              <a:t> lived that way.</a:t>
            </a:r>
          </a:p>
          <a:p>
            <a:r>
              <a:rPr lang="en-US" b="1" dirty="0"/>
              <a:t>2 Thess. 1:8-9 </a:t>
            </a:r>
            <a:r>
              <a:rPr lang="en-US" dirty="0"/>
              <a:t>Unbelievers are described as those who do not know God and do not obey the gospel of our Lord Jesus.</a:t>
            </a:r>
          </a:p>
          <a:p>
            <a:r>
              <a:rPr lang="en-US" dirty="0"/>
              <a:t>Man will suffer eternal destruction away from the presence of the Lord and the glory of His power. They face wrath and judgment. </a:t>
            </a:r>
          </a:p>
          <a:p>
            <a:r>
              <a:rPr lang="en-US" b="1" dirty="0"/>
              <a:t>Titus 1:15 </a:t>
            </a:r>
            <a:r>
              <a:rPr lang="en-US" dirty="0"/>
              <a:t>Even the unbeliever’s mind and conscience are defiled.</a:t>
            </a:r>
          </a:p>
          <a:p>
            <a:r>
              <a:rPr lang="en-US" dirty="0"/>
              <a:t>Only hope is reconciliation: to believe in Jesus Christ’s death and resurrection…….the gospel! (</a:t>
            </a:r>
            <a:r>
              <a:rPr lang="en-US" b="1" dirty="0"/>
              <a:t>Rom. 1:16-17</a:t>
            </a:r>
            <a:r>
              <a:rPr lang="en-US" dirty="0"/>
              <a:t>)</a:t>
            </a:r>
          </a:p>
        </p:txBody>
      </p:sp>
    </p:spTree>
    <p:extLst>
      <p:ext uri="{BB962C8B-B14F-4D97-AF65-F5344CB8AC3E}">
        <p14:creationId xmlns:p14="http://schemas.microsoft.com/office/powerpoint/2010/main" val="349604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4F73B-878C-701D-B524-D571B9DF8699}"/>
              </a:ext>
            </a:extLst>
          </p:cNvPr>
          <p:cNvSpPr>
            <a:spLocks noGrp="1"/>
          </p:cNvSpPr>
          <p:nvPr>
            <p:ph type="title"/>
          </p:nvPr>
        </p:nvSpPr>
        <p:spPr/>
        <p:txBody>
          <a:bodyPr/>
          <a:lstStyle/>
          <a:p>
            <a:r>
              <a:rPr lang="en-US" dirty="0"/>
              <a:t>Reconciliation</a:t>
            </a:r>
          </a:p>
        </p:txBody>
      </p:sp>
      <p:sp>
        <p:nvSpPr>
          <p:cNvPr id="3" name="Content Placeholder 2">
            <a:extLst>
              <a:ext uri="{FF2B5EF4-FFF2-40B4-BE49-F238E27FC236}">
                <a16:creationId xmlns:a16="http://schemas.microsoft.com/office/drawing/2014/main" id="{C7D012AA-3D7A-D45D-4791-C227EA3619BA}"/>
              </a:ext>
            </a:extLst>
          </p:cNvPr>
          <p:cNvSpPr>
            <a:spLocks noGrp="1"/>
          </p:cNvSpPr>
          <p:nvPr>
            <p:ph idx="1"/>
          </p:nvPr>
        </p:nvSpPr>
        <p:spPr/>
        <p:txBody>
          <a:bodyPr/>
          <a:lstStyle/>
          <a:p>
            <a:r>
              <a:rPr lang="en-US" b="1" dirty="0"/>
              <a:t>Rom. 5:1, 8-11 </a:t>
            </a:r>
            <a:r>
              <a:rPr lang="en-US" dirty="0"/>
              <a:t>We exchanged the wrath of God for the Peace of God through the blood of Jesus Christ, our Peace.</a:t>
            </a:r>
          </a:p>
          <a:p>
            <a:r>
              <a:rPr lang="en-US" b="1" dirty="0"/>
              <a:t>Eph. 2:14 </a:t>
            </a:r>
            <a:r>
              <a:rPr lang="en-US" dirty="0"/>
              <a:t>Jesus IS our peace.</a:t>
            </a:r>
          </a:p>
          <a:p>
            <a:r>
              <a:rPr lang="en-US" dirty="0"/>
              <a:t>Reconciliation is an exchange, to change from one condition to another.</a:t>
            </a:r>
          </a:p>
          <a:p>
            <a:r>
              <a:rPr lang="en-US" dirty="0"/>
              <a:t>We are </a:t>
            </a:r>
            <a:r>
              <a:rPr lang="en-US" b="1" dirty="0"/>
              <a:t>justified</a:t>
            </a:r>
            <a:r>
              <a:rPr lang="en-US" dirty="0"/>
              <a:t> by His blood and now </a:t>
            </a:r>
            <a:r>
              <a:rPr lang="en-US" b="1" dirty="0"/>
              <a:t>saved</a:t>
            </a:r>
            <a:r>
              <a:rPr lang="en-US" dirty="0"/>
              <a:t> from God’s wrath. I have exchanged wrath for justification. I exchanged being an </a:t>
            </a:r>
            <a:r>
              <a:rPr lang="en-US" b="1" dirty="0"/>
              <a:t>Enemy</a:t>
            </a:r>
            <a:r>
              <a:rPr lang="en-US" dirty="0"/>
              <a:t> of God to having </a:t>
            </a:r>
            <a:r>
              <a:rPr lang="en-US" b="1" dirty="0"/>
              <a:t>Peace</a:t>
            </a:r>
            <a:r>
              <a:rPr lang="en-US" dirty="0"/>
              <a:t> with God.</a:t>
            </a:r>
          </a:p>
          <a:p>
            <a:r>
              <a:rPr lang="en-US" dirty="0"/>
              <a:t>Satan brought enmity upon himself and man, when he deceived Eve.</a:t>
            </a:r>
          </a:p>
        </p:txBody>
      </p:sp>
    </p:spTree>
    <p:extLst>
      <p:ext uri="{BB962C8B-B14F-4D97-AF65-F5344CB8AC3E}">
        <p14:creationId xmlns:p14="http://schemas.microsoft.com/office/powerpoint/2010/main" val="253796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5E4CF-32CC-ED5E-CE99-11AA8097F9AE}"/>
              </a:ext>
            </a:extLst>
          </p:cNvPr>
          <p:cNvSpPr>
            <a:spLocks noGrp="1"/>
          </p:cNvSpPr>
          <p:nvPr>
            <p:ph type="title"/>
          </p:nvPr>
        </p:nvSpPr>
        <p:spPr/>
        <p:txBody>
          <a:bodyPr/>
          <a:lstStyle/>
          <a:p>
            <a:r>
              <a:rPr lang="en-US" dirty="0"/>
              <a:t>2 Cor. 5:18-21</a:t>
            </a:r>
          </a:p>
        </p:txBody>
      </p:sp>
      <p:sp>
        <p:nvSpPr>
          <p:cNvPr id="3" name="Content Placeholder 2">
            <a:extLst>
              <a:ext uri="{FF2B5EF4-FFF2-40B4-BE49-F238E27FC236}">
                <a16:creationId xmlns:a16="http://schemas.microsoft.com/office/drawing/2014/main" id="{7E0C17C3-FF78-0E45-D4E3-7F863CB25261}"/>
              </a:ext>
            </a:extLst>
          </p:cNvPr>
          <p:cNvSpPr>
            <a:spLocks noGrp="1"/>
          </p:cNvSpPr>
          <p:nvPr>
            <p:ph idx="1"/>
          </p:nvPr>
        </p:nvSpPr>
        <p:spPr/>
        <p:txBody>
          <a:bodyPr/>
          <a:lstStyle/>
          <a:p>
            <a:r>
              <a:rPr lang="en-US" b="1" dirty="0"/>
              <a:t>Ministry of reconciliation: </a:t>
            </a:r>
            <a:r>
              <a:rPr lang="en-US" dirty="0"/>
              <a:t>Act of serving others. It emphasizes the role of serving within the Christian community, highlighting the importance of humility and dedication in fulfilling God’s work. The ministry whose work it is to induce men to embrace the offered reconciliation of God. </a:t>
            </a:r>
          </a:p>
          <a:p>
            <a:r>
              <a:rPr lang="en-US" b="1" dirty="0"/>
              <a:t>Word of reconciliation: </a:t>
            </a:r>
            <a:r>
              <a:rPr lang="en-US" dirty="0"/>
              <a:t>Divine utterance, the message of the Gospel most profoundly, as a title for Jesus Christ, emphasizing His role as the divine WORD of God incarnate. </a:t>
            </a:r>
          </a:p>
          <a:p>
            <a:r>
              <a:rPr lang="en-US" b="1" dirty="0"/>
              <a:t>Ambassador for Christ: </a:t>
            </a:r>
            <a:r>
              <a:rPr lang="en-US" dirty="0"/>
              <a:t>To act as a representative of Christ and His message. Acting with the authority and responsibility of a divine envoy. Definition of an elder. </a:t>
            </a:r>
          </a:p>
        </p:txBody>
      </p:sp>
    </p:spTree>
    <p:extLst>
      <p:ext uri="{BB962C8B-B14F-4D97-AF65-F5344CB8AC3E}">
        <p14:creationId xmlns:p14="http://schemas.microsoft.com/office/powerpoint/2010/main" val="3994781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F5AEE-664C-1B00-145F-B564C22671D5}"/>
              </a:ext>
            </a:extLst>
          </p:cNvPr>
          <p:cNvSpPr>
            <a:spLocks noGrp="1"/>
          </p:cNvSpPr>
          <p:nvPr>
            <p:ph type="title"/>
          </p:nvPr>
        </p:nvSpPr>
        <p:spPr/>
        <p:txBody>
          <a:bodyPr/>
          <a:lstStyle/>
          <a:p>
            <a:r>
              <a:rPr lang="en-US" dirty="0"/>
              <a:t>The Finished Work of Christ</a:t>
            </a:r>
          </a:p>
        </p:txBody>
      </p:sp>
      <p:sp>
        <p:nvSpPr>
          <p:cNvPr id="3" name="Content Placeholder 2">
            <a:extLst>
              <a:ext uri="{FF2B5EF4-FFF2-40B4-BE49-F238E27FC236}">
                <a16:creationId xmlns:a16="http://schemas.microsoft.com/office/drawing/2014/main" id="{8B0324CD-DD2B-FB2C-CCF1-795905ABB73F}"/>
              </a:ext>
            </a:extLst>
          </p:cNvPr>
          <p:cNvSpPr>
            <a:spLocks noGrp="1"/>
          </p:cNvSpPr>
          <p:nvPr>
            <p:ph idx="1"/>
          </p:nvPr>
        </p:nvSpPr>
        <p:spPr/>
        <p:txBody>
          <a:bodyPr>
            <a:normAutofit fontScale="92500"/>
          </a:bodyPr>
          <a:lstStyle/>
          <a:p>
            <a:r>
              <a:rPr lang="en-US" b="1" dirty="0"/>
              <a:t>2 Cor. 5:18-21 </a:t>
            </a:r>
            <a:r>
              <a:rPr lang="en-US" dirty="0"/>
              <a:t>Jesus exchanged His righteousness for man’s sin, providing justification for man. “He who knew no sin became sin for us”.</a:t>
            </a:r>
          </a:p>
          <a:p>
            <a:r>
              <a:rPr lang="en-US" b="1" dirty="0"/>
              <a:t>Now THE BELIEVER is given the ministry of reconciliation.</a:t>
            </a:r>
          </a:p>
          <a:p>
            <a:r>
              <a:rPr lang="en-US" dirty="0"/>
              <a:t>We who have believed, must share the gospel with the unsaved so that THEY might also be reconciled to God and have peace instead of wrath.</a:t>
            </a:r>
          </a:p>
          <a:p>
            <a:r>
              <a:rPr lang="en-US" b="1" dirty="0"/>
              <a:t>Col. 1:19-20 </a:t>
            </a:r>
            <a:r>
              <a:rPr lang="en-US" dirty="0"/>
              <a:t>It PLEASED the Father to reconcile all things to Himself, through the blood of Jesus.</a:t>
            </a:r>
          </a:p>
          <a:p>
            <a:r>
              <a:rPr lang="en-US" dirty="0"/>
              <a:t>Why? Because only perfect blood, sinless blood, could satisfy.</a:t>
            </a:r>
          </a:p>
          <a:p>
            <a:r>
              <a:rPr lang="en-US" b="1" dirty="0"/>
              <a:t>Eph. 2:11-22 </a:t>
            </a:r>
            <a:r>
              <a:rPr lang="en-US" dirty="0"/>
              <a:t>Jew and Gentile brought together. What was lost in Adam was regained through the blood of Christ. TWO become one, no more wall.</a:t>
            </a:r>
          </a:p>
          <a:p>
            <a:endParaRPr lang="en-US" dirty="0"/>
          </a:p>
        </p:txBody>
      </p:sp>
    </p:spTree>
    <p:extLst>
      <p:ext uri="{BB962C8B-B14F-4D97-AF65-F5344CB8AC3E}">
        <p14:creationId xmlns:p14="http://schemas.microsoft.com/office/powerpoint/2010/main" val="2622943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C2787-03F9-5B92-6F8B-95595F02F207}"/>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A6ED7CA9-3082-499D-3C1D-7F100D9EC8A5}"/>
              </a:ext>
            </a:extLst>
          </p:cNvPr>
          <p:cNvSpPr>
            <a:spLocks noGrp="1"/>
          </p:cNvSpPr>
          <p:nvPr>
            <p:ph idx="1"/>
          </p:nvPr>
        </p:nvSpPr>
        <p:spPr/>
        <p:txBody>
          <a:bodyPr/>
          <a:lstStyle/>
          <a:p>
            <a:r>
              <a:rPr lang="en-US" dirty="0"/>
              <a:t>How am I living out the ministry of reconciliation? </a:t>
            </a:r>
          </a:p>
          <a:p>
            <a:r>
              <a:rPr lang="en-US" dirty="0"/>
              <a:t>Am I promoting peace or stirring up conflict? </a:t>
            </a:r>
          </a:p>
          <a:p>
            <a:r>
              <a:rPr lang="en-US" dirty="0"/>
              <a:t>Am I actively sharing my faith with others, thereby enabling them to have peace with God, instead of wrath?</a:t>
            </a:r>
          </a:p>
          <a:p>
            <a:r>
              <a:rPr lang="en-US" dirty="0"/>
              <a:t>Jesus IS our Peace, that carries us into eternity. </a:t>
            </a:r>
          </a:p>
        </p:txBody>
      </p:sp>
    </p:spTree>
    <p:extLst>
      <p:ext uri="{BB962C8B-B14F-4D97-AF65-F5344CB8AC3E}">
        <p14:creationId xmlns:p14="http://schemas.microsoft.com/office/powerpoint/2010/main" val="403654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FF24F-FF8A-BFAC-1859-89096B9F598F}"/>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FB6196D9-72BE-0399-887A-B059A1DF70B0}"/>
              </a:ext>
            </a:extLst>
          </p:cNvPr>
          <p:cNvSpPr>
            <a:spLocks noGrp="1"/>
          </p:cNvSpPr>
          <p:nvPr>
            <p:ph idx="1"/>
          </p:nvPr>
        </p:nvSpPr>
        <p:spPr/>
        <p:txBody>
          <a:bodyPr/>
          <a:lstStyle/>
          <a:p>
            <a:r>
              <a:rPr lang="en-US" b="1" dirty="0"/>
              <a:t>Theme of Romans: </a:t>
            </a:r>
            <a:r>
              <a:rPr lang="en-US" dirty="0"/>
              <a:t>The righteous shall live by faith</a:t>
            </a:r>
          </a:p>
          <a:p>
            <a:r>
              <a:rPr lang="en-US" dirty="0"/>
              <a:t>Paul wrote to the Romans to </a:t>
            </a:r>
            <a:r>
              <a:rPr lang="en-US" b="1" dirty="0"/>
              <a:t>warn</a:t>
            </a:r>
            <a:r>
              <a:rPr lang="en-US" dirty="0"/>
              <a:t> them about those trying to cause dissensions.  (16:17) Jew against Gentile</a:t>
            </a:r>
          </a:p>
          <a:p>
            <a:r>
              <a:rPr lang="en-US" b="1" dirty="0"/>
              <a:t>Rom. 1:1-17    </a:t>
            </a:r>
            <a:r>
              <a:rPr lang="en-US" dirty="0"/>
              <a:t>The gospel reveals God’s righteousness</a:t>
            </a:r>
          </a:p>
          <a:p>
            <a:r>
              <a:rPr lang="en-US" b="1" dirty="0"/>
              <a:t>Rom. 1:18-32 </a:t>
            </a:r>
            <a:r>
              <a:rPr lang="en-US" dirty="0"/>
              <a:t>Unrighteous men suppress the truth they know about God. Man is without excuse</a:t>
            </a:r>
          </a:p>
          <a:p>
            <a:r>
              <a:rPr lang="en-US" b="1" dirty="0"/>
              <a:t>Rom. 2</a:t>
            </a:r>
            <a:r>
              <a:rPr lang="en-US" dirty="0"/>
              <a:t> Only the doers of the Law are just. ALL will be judged.</a:t>
            </a:r>
          </a:p>
          <a:p>
            <a:r>
              <a:rPr lang="en-US" b="1" dirty="0"/>
              <a:t>Rom. 3 </a:t>
            </a:r>
            <a:r>
              <a:rPr lang="en-US" dirty="0"/>
              <a:t>All have sinned. None righteous. No partiality with God</a:t>
            </a:r>
          </a:p>
          <a:p>
            <a:r>
              <a:rPr lang="en-US" b="1" dirty="0"/>
              <a:t>Rom. 4 </a:t>
            </a:r>
            <a:r>
              <a:rPr lang="en-US" dirty="0"/>
              <a:t>Abraham believed God and it was credited as righteousness.</a:t>
            </a:r>
          </a:p>
        </p:txBody>
      </p:sp>
    </p:spTree>
    <p:extLst>
      <p:ext uri="{BB962C8B-B14F-4D97-AF65-F5344CB8AC3E}">
        <p14:creationId xmlns:p14="http://schemas.microsoft.com/office/powerpoint/2010/main" val="336650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730A-FC78-8263-80A9-4CB1AF1EBAD6}"/>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8D285482-94C5-C1F1-16F1-D7C1592DCD9D}"/>
              </a:ext>
            </a:extLst>
          </p:cNvPr>
          <p:cNvSpPr>
            <a:spLocks noGrp="1"/>
          </p:cNvSpPr>
          <p:nvPr>
            <p:ph idx="1"/>
          </p:nvPr>
        </p:nvSpPr>
        <p:spPr/>
        <p:txBody>
          <a:bodyPr/>
          <a:lstStyle/>
          <a:p>
            <a:r>
              <a:rPr lang="en-US" b="1" dirty="0"/>
              <a:t>Rom. 5 </a:t>
            </a:r>
            <a:r>
              <a:rPr lang="en-US" dirty="0"/>
              <a:t>“Since” we have been justified by faith, we have peace with God.</a:t>
            </a:r>
          </a:p>
          <a:p>
            <a:r>
              <a:rPr lang="en-US" b="1" dirty="0"/>
              <a:t>Justification: </a:t>
            </a:r>
            <a:r>
              <a:rPr lang="en-US" dirty="0"/>
              <a:t>An act, done by God. Not a process. Never changes. It is to declare righteous. It is a gift: without repayment, expresses the beneficent desire of the giver. Christ died because of man’s transgressions, and He was raised to make us righteous.</a:t>
            </a:r>
          </a:p>
          <a:p>
            <a:r>
              <a:rPr lang="en-US" b="1" dirty="0"/>
              <a:t>Redemption: </a:t>
            </a:r>
            <a:r>
              <a:rPr lang="en-US" dirty="0"/>
              <a:t>purchase, as ownership transfers from seller to buyer. Believers are released by the payment of Christ’s blood from the futile life before salvation.  To buy back. Jesus bought us back, out of the slave market of sin and set man free.</a:t>
            </a:r>
            <a:endParaRPr lang="en-US" b="1" dirty="0"/>
          </a:p>
        </p:txBody>
      </p:sp>
    </p:spTree>
    <p:extLst>
      <p:ext uri="{BB962C8B-B14F-4D97-AF65-F5344CB8AC3E}">
        <p14:creationId xmlns:p14="http://schemas.microsoft.com/office/powerpoint/2010/main" val="3938290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168B8-2CC4-5ED3-7762-70D258F5EB2E}"/>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15A9D9FA-F36B-A51A-F112-26871F39F81E}"/>
              </a:ext>
            </a:extLst>
          </p:cNvPr>
          <p:cNvSpPr>
            <a:spLocks noGrp="1"/>
          </p:cNvSpPr>
          <p:nvPr>
            <p:ph idx="1"/>
          </p:nvPr>
        </p:nvSpPr>
        <p:spPr/>
        <p:txBody>
          <a:bodyPr/>
          <a:lstStyle/>
          <a:p>
            <a:r>
              <a:rPr lang="en-US" b="1" dirty="0"/>
              <a:t>Propitiation:</a:t>
            </a:r>
            <a:r>
              <a:rPr lang="en-US" dirty="0"/>
              <a:t> Satisfied. Jesus’ blood satisfied God’s wrath against man’s sin and transgressions. Now we CAN have peace with God through Jesus.</a:t>
            </a:r>
          </a:p>
          <a:p>
            <a:r>
              <a:rPr lang="en-US" b="1" dirty="0"/>
              <a:t>Imputation: </a:t>
            </a:r>
            <a:r>
              <a:rPr lang="en-US" dirty="0"/>
              <a:t>To put to one’s account. It is an accounting term. </a:t>
            </a:r>
          </a:p>
          <a:p>
            <a:r>
              <a:rPr lang="en-US" b="1" dirty="0"/>
              <a:t>God bought (redeemed) man with the blood of the Lamb which satisfied (propitiated)  His wrath for sin. Therefore, He declared the one who believes as righteous (justified). Jesus died, so the payment for sin was finished and put to the believer’s account (imputed) WHEN he believes. </a:t>
            </a:r>
          </a:p>
        </p:txBody>
      </p:sp>
    </p:spTree>
    <p:extLst>
      <p:ext uri="{BB962C8B-B14F-4D97-AF65-F5344CB8AC3E}">
        <p14:creationId xmlns:p14="http://schemas.microsoft.com/office/powerpoint/2010/main" val="98008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63EE-73F5-59D0-BB81-0322B6C45F16}"/>
              </a:ext>
            </a:extLst>
          </p:cNvPr>
          <p:cNvSpPr>
            <a:spLocks noGrp="1"/>
          </p:cNvSpPr>
          <p:nvPr>
            <p:ph type="title"/>
          </p:nvPr>
        </p:nvSpPr>
        <p:spPr/>
        <p:txBody>
          <a:bodyPr/>
          <a:lstStyle/>
          <a:p>
            <a:r>
              <a:rPr lang="en-US" dirty="0"/>
              <a:t>Man’s Depravity</a:t>
            </a:r>
          </a:p>
        </p:txBody>
      </p:sp>
      <p:sp>
        <p:nvSpPr>
          <p:cNvPr id="3" name="Content Placeholder 2">
            <a:extLst>
              <a:ext uri="{FF2B5EF4-FFF2-40B4-BE49-F238E27FC236}">
                <a16:creationId xmlns:a16="http://schemas.microsoft.com/office/drawing/2014/main" id="{F499EABC-E7EC-5C53-3A98-0A9D74362B9E}"/>
              </a:ext>
            </a:extLst>
          </p:cNvPr>
          <p:cNvSpPr>
            <a:spLocks noGrp="1"/>
          </p:cNvSpPr>
          <p:nvPr>
            <p:ph idx="1"/>
          </p:nvPr>
        </p:nvSpPr>
        <p:spPr/>
        <p:txBody>
          <a:bodyPr>
            <a:normAutofit lnSpcReduction="10000"/>
          </a:bodyPr>
          <a:lstStyle/>
          <a:p>
            <a:r>
              <a:rPr lang="en-US" dirty="0"/>
              <a:t>“Man is as lost, without hope, condemned, totally unable to save himself as he can be. He is at enmity with God.”</a:t>
            </a:r>
          </a:p>
          <a:p>
            <a:r>
              <a:rPr lang="en-US" b="1" dirty="0"/>
              <a:t>Rom. 1 </a:t>
            </a:r>
            <a:r>
              <a:rPr lang="en-US" dirty="0"/>
              <a:t>Tells us men know the truth about God but suppress it. </a:t>
            </a:r>
          </a:p>
          <a:p>
            <a:r>
              <a:rPr lang="en-US" b="1" dirty="0"/>
              <a:t>Rom. 2 </a:t>
            </a:r>
            <a:r>
              <a:rPr lang="en-US" dirty="0"/>
              <a:t>Even the self-righteous face God’s wrath.</a:t>
            </a:r>
          </a:p>
          <a:p>
            <a:r>
              <a:rPr lang="en-US" b="1" dirty="0"/>
              <a:t>Gen. 1:24-31; 2:4-8, 15-17 </a:t>
            </a:r>
            <a:r>
              <a:rPr lang="en-US" dirty="0"/>
              <a:t>Man was NOT created a sinner. He was made in the image of God Who breathed into him the breath of life.</a:t>
            </a:r>
          </a:p>
          <a:p>
            <a:r>
              <a:rPr lang="en-US" dirty="0"/>
              <a:t>He was placed in the perfect environment and told to cultivate and keep it. </a:t>
            </a:r>
          </a:p>
          <a:p>
            <a:r>
              <a:rPr lang="en-US" dirty="0"/>
              <a:t>Only ONE command: Do not eat of the fruit of the knowledge of good and evil. </a:t>
            </a:r>
          </a:p>
        </p:txBody>
      </p:sp>
    </p:spTree>
    <p:extLst>
      <p:ext uri="{BB962C8B-B14F-4D97-AF65-F5344CB8AC3E}">
        <p14:creationId xmlns:p14="http://schemas.microsoft.com/office/powerpoint/2010/main" val="3252584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8F8B2-331F-21E0-0B4F-76AB8C339441}"/>
              </a:ext>
            </a:extLst>
          </p:cNvPr>
          <p:cNvSpPr>
            <a:spLocks noGrp="1"/>
          </p:cNvSpPr>
          <p:nvPr>
            <p:ph type="title"/>
          </p:nvPr>
        </p:nvSpPr>
        <p:spPr/>
        <p:txBody>
          <a:bodyPr/>
          <a:lstStyle/>
          <a:p>
            <a:r>
              <a:rPr lang="en-US" dirty="0"/>
              <a:t>Genesis 3</a:t>
            </a:r>
          </a:p>
        </p:txBody>
      </p:sp>
      <p:sp>
        <p:nvSpPr>
          <p:cNvPr id="3" name="Content Placeholder 2">
            <a:extLst>
              <a:ext uri="{FF2B5EF4-FFF2-40B4-BE49-F238E27FC236}">
                <a16:creationId xmlns:a16="http://schemas.microsoft.com/office/drawing/2014/main" id="{811A24D7-BC5D-AB45-C0B6-552DCBE4A7F6}"/>
              </a:ext>
            </a:extLst>
          </p:cNvPr>
          <p:cNvSpPr>
            <a:spLocks noGrp="1"/>
          </p:cNvSpPr>
          <p:nvPr>
            <p:ph idx="1"/>
          </p:nvPr>
        </p:nvSpPr>
        <p:spPr/>
        <p:txBody>
          <a:bodyPr/>
          <a:lstStyle/>
          <a:p>
            <a:r>
              <a:rPr lang="en-US" dirty="0"/>
              <a:t>Enter the serpent. He deceived the woman, questioned what God said, called God a liar and gave his own truth. “You will NOT die but become </a:t>
            </a:r>
            <a:r>
              <a:rPr lang="en-US" b="1" dirty="0"/>
              <a:t>like</a:t>
            </a:r>
            <a:r>
              <a:rPr lang="en-US" dirty="0"/>
              <a:t> God knowing good from evil.”</a:t>
            </a:r>
          </a:p>
          <a:p>
            <a:r>
              <a:rPr lang="en-US" dirty="0"/>
              <a:t>Eve ate and gave to her husband WITH her. God’s breath of life exited.</a:t>
            </a:r>
          </a:p>
          <a:p>
            <a:r>
              <a:rPr lang="en-US" dirty="0"/>
              <a:t>Why did Satan speak to Eve and not Adam?</a:t>
            </a:r>
          </a:p>
          <a:p>
            <a:r>
              <a:rPr lang="en-US" b="1" dirty="0"/>
              <a:t>Possible reasons: </a:t>
            </a:r>
            <a:r>
              <a:rPr lang="en-US" dirty="0"/>
              <a:t>Eve was the “weaker” vessel, maybe she was less established in her faith compared to Adam. She could influence Adam and then all of humanity would fall. Maybe in his “garden” state, he was beautiful and very desired and therefore Eve thought he was wise?</a:t>
            </a:r>
          </a:p>
        </p:txBody>
      </p:sp>
    </p:spTree>
    <p:extLst>
      <p:ext uri="{BB962C8B-B14F-4D97-AF65-F5344CB8AC3E}">
        <p14:creationId xmlns:p14="http://schemas.microsoft.com/office/powerpoint/2010/main" val="295301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87903-DD26-22FB-465F-72F9E9E3EC7E}"/>
              </a:ext>
            </a:extLst>
          </p:cNvPr>
          <p:cNvSpPr>
            <a:spLocks noGrp="1"/>
          </p:cNvSpPr>
          <p:nvPr>
            <p:ph type="title"/>
          </p:nvPr>
        </p:nvSpPr>
        <p:spPr/>
        <p:txBody>
          <a:bodyPr/>
          <a:lstStyle/>
          <a:p>
            <a:r>
              <a:rPr lang="en-US" dirty="0"/>
              <a:t>Result of the Fall in Genesis 3</a:t>
            </a:r>
          </a:p>
        </p:txBody>
      </p:sp>
      <p:sp>
        <p:nvSpPr>
          <p:cNvPr id="3" name="Content Placeholder 2">
            <a:extLst>
              <a:ext uri="{FF2B5EF4-FFF2-40B4-BE49-F238E27FC236}">
                <a16:creationId xmlns:a16="http://schemas.microsoft.com/office/drawing/2014/main" id="{791207DD-6C62-4586-2BD0-1726519BA455}"/>
              </a:ext>
            </a:extLst>
          </p:cNvPr>
          <p:cNvSpPr>
            <a:spLocks noGrp="1"/>
          </p:cNvSpPr>
          <p:nvPr>
            <p:ph idx="1"/>
          </p:nvPr>
        </p:nvSpPr>
        <p:spPr/>
        <p:txBody>
          <a:bodyPr/>
          <a:lstStyle/>
          <a:p>
            <a:r>
              <a:rPr lang="en-US" dirty="0"/>
              <a:t>The </a:t>
            </a:r>
            <a:r>
              <a:rPr lang="en-US" b="1" dirty="0"/>
              <a:t>serpent</a:t>
            </a:r>
            <a:r>
              <a:rPr lang="en-US" dirty="0"/>
              <a:t> was cursed. He would now crawl on his belly and eat dust.</a:t>
            </a:r>
          </a:p>
          <a:p>
            <a:r>
              <a:rPr lang="en-US" dirty="0"/>
              <a:t>Enmity was put between the woman’s seed and his seed. </a:t>
            </a:r>
            <a:r>
              <a:rPr lang="en-US" b="1" dirty="0"/>
              <a:t>Gen 3:15</a:t>
            </a:r>
          </a:p>
          <a:p>
            <a:r>
              <a:rPr lang="en-US" dirty="0"/>
              <a:t>The </a:t>
            </a:r>
            <a:r>
              <a:rPr lang="en-US" b="1" dirty="0"/>
              <a:t>ground</a:t>
            </a:r>
            <a:r>
              <a:rPr lang="en-US" dirty="0"/>
              <a:t> was cursed. Man was made from its dust and now to dust man would return. Thorns and thistles now grow making it hard for man to get food from the ground. The Garden is now forever off limits to man.</a:t>
            </a:r>
          </a:p>
          <a:p>
            <a:r>
              <a:rPr lang="en-US" b="1" dirty="0"/>
              <a:t>Eve:</a:t>
            </a:r>
            <a:r>
              <a:rPr lang="en-US" dirty="0"/>
              <a:t> pain in childbirth, her husband would now rule over her. </a:t>
            </a:r>
          </a:p>
          <a:p>
            <a:r>
              <a:rPr lang="en-US" dirty="0"/>
              <a:t>At least one animal had to die for God to make skins for the man and woman’s clothing, for now their nakedness brought them shame.</a:t>
            </a:r>
          </a:p>
        </p:txBody>
      </p:sp>
    </p:spTree>
    <p:extLst>
      <p:ext uri="{BB962C8B-B14F-4D97-AF65-F5344CB8AC3E}">
        <p14:creationId xmlns:p14="http://schemas.microsoft.com/office/powerpoint/2010/main" val="34401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51825-CDFD-3AB5-46BB-668370404FAB}"/>
              </a:ext>
            </a:extLst>
          </p:cNvPr>
          <p:cNvSpPr>
            <a:spLocks noGrp="1"/>
          </p:cNvSpPr>
          <p:nvPr>
            <p:ph type="title"/>
          </p:nvPr>
        </p:nvSpPr>
        <p:spPr/>
        <p:txBody>
          <a:bodyPr/>
          <a:lstStyle/>
          <a:p>
            <a:r>
              <a:rPr lang="en-US" dirty="0"/>
              <a:t>Results of The Fall</a:t>
            </a:r>
          </a:p>
        </p:txBody>
      </p:sp>
      <p:sp>
        <p:nvSpPr>
          <p:cNvPr id="3" name="Content Placeholder 2">
            <a:extLst>
              <a:ext uri="{FF2B5EF4-FFF2-40B4-BE49-F238E27FC236}">
                <a16:creationId xmlns:a16="http://schemas.microsoft.com/office/drawing/2014/main" id="{C89E6246-A50C-15FB-64A0-E189112BFDDF}"/>
              </a:ext>
            </a:extLst>
          </p:cNvPr>
          <p:cNvSpPr>
            <a:spLocks noGrp="1"/>
          </p:cNvSpPr>
          <p:nvPr>
            <p:ph idx="1"/>
          </p:nvPr>
        </p:nvSpPr>
        <p:spPr/>
        <p:txBody>
          <a:bodyPr/>
          <a:lstStyle/>
          <a:p>
            <a:r>
              <a:rPr lang="en-US" b="1" dirty="0"/>
              <a:t>Rom. 5:12; I Cor. 15:21-22 </a:t>
            </a:r>
            <a:r>
              <a:rPr lang="en-US" dirty="0"/>
              <a:t>ALL mankind became sinners and now die.</a:t>
            </a:r>
          </a:p>
          <a:p>
            <a:r>
              <a:rPr lang="en-US" b="1" dirty="0"/>
              <a:t>John 3:18 </a:t>
            </a:r>
            <a:r>
              <a:rPr lang="en-US" dirty="0"/>
              <a:t>Judgment for the unbeliever</a:t>
            </a:r>
          </a:p>
          <a:p>
            <a:r>
              <a:rPr lang="en-US" b="1" dirty="0"/>
              <a:t>Acts 26:18 </a:t>
            </a:r>
            <a:r>
              <a:rPr lang="en-US" dirty="0"/>
              <a:t>Man must turn from darkness to light and be forgiven of his sin as a result of faith.</a:t>
            </a:r>
          </a:p>
          <a:p>
            <a:r>
              <a:rPr lang="en-US" b="1" dirty="0"/>
              <a:t>Rom. 7:25 </a:t>
            </a:r>
            <a:r>
              <a:rPr lang="en-US" dirty="0"/>
              <a:t>The flesh now serves the law of sin, instead of righteousness.</a:t>
            </a:r>
          </a:p>
          <a:p>
            <a:r>
              <a:rPr lang="en-US" b="1" dirty="0"/>
              <a:t>Gal. 3:22 </a:t>
            </a:r>
            <a:r>
              <a:rPr lang="en-US" dirty="0"/>
              <a:t>All men are under sin. Their only hope is faith in Jesus.</a:t>
            </a:r>
          </a:p>
          <a:p>
            <a:r>
              <a:rPr lang="en-US" b="1" dirty="0"/>
              <a:t>Eph. 2:1-3 </a:t>
            </a:r>
            <a:r>
              <a:rPr lang="en-US" dirty="0"/>
              <a:t>Man is dead in his trespasses and sin because he rebelled against God’s law. Men are now sons of disobedience, children of wrath and live according to the prince of the power of the air.</a:t>
            </a:r>
          </a:p>
        </p:txBody>
      </p:sp>
    </p:spTree>
    <p:extLst>
      <p:ext uri="{BB962C8B-B14F-4D97-AF65-F5344CB8AC3E}">
        <p14:creationId xmlns:p14="http://schemas.microsoft.com/office/powerpoint/2010/main" val="322833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C7DC1-15B5-721F-ECA1-C14CCA56D74E}"/>
              </a:ext>
            </a:extLst>
          </p:cNvPr>
          <p:cNvSpPr>
            <a:spLocks noGrp="1"/>
          </p:cNvSpPr>
          <p:nvPr>
            <p:ph type="title"/>
          </p:nvPr>
        </p:nvSpPr>
        <p:spPr/>
        <p:txBody>
          <a:bodyPr/>
          <a:lstStyle/>
          <a:p>
            <a:r>
              <a:rPr lang="en-US" dirty="0"/>
              <a:t>Prince of the power of the air</a:t>
            </a:r>
          </a:p>
        </p:txBody>
      </p:sp>
      <p:sp>
        <p:nvSpPr>
          <p:cNvPr id="3" name="Content Placeholder 2">
            <a:extLst>
              <a:ext uri="{FF2B5EF4-FFF2-40B4-BE49-F238E27FC236}">
                <a16:creationId xmlns:a16="http://schemas.microsoft.com/office/drawing/2014/main" id="{C4B02248-1692-6217-9077-10E033264A42}"/>
              </a:ext>
            </a:extLst>
          </p:cNvPr>
          <p:cNvSpPr>
            <a:spLocks noGrp="1"/>
          </p:cNvSpPr>
          <p:nvPr>
            <p:ph idx="1"/>
          </p:nvPr>
        </p:nvSpPr>
        <p:spPr/>
        <p:txBody>
          <a:bodyPr/>
          <a:lstStyle/>
          <a:p>
            <a:r>
              <a:rPr lang="en-US" b="1" dirty="0"/>
              <a:t>Prince:</a:t>
            </a:r>
            <a:r>
              <a:rPr lang="en-US" dirty="0"/>
              <a:t> First rank of power</a:t>
            </a:r>
          </a:p>
          <a:p>
            <a:r>
              <a:rPr lang="en-US" b="1" dirty="0"/>
              <a:t>Power:</a:t>
            </a:r>
            <a:r>
              <a:rPr lang="en-US" dirty="0"/>
              <a:t> Spiritual power and hence earthly power, operating in a designated jurisdiction. Delegated power. Used of demons.</a:t>
            </a:r>
          </a:p>
          <a:p>
            <a:r>
              <a:rPr lang="en-US" b="1" dirty="0"/>
              <a:t>Air:</a:t>
            </a:r>
            <a:r>
              <a:rPr lang="en-US" dirty="0"/>
              <a:t> The lower air we breathe. The invisible force of life. The realm of spiritual forces or the domain of influence. The spiritual realm where unseen forces operate. The devil, the prince of demons,</a:t>
            </a:r>
          </a:p>
        </p:txBody>
      </p:sp>
    </p:spTree>
    <p:extLst>
      <p:ext uri="{BB962C8B-B14F-4D97-AF65-F5344CB8AC3E}">
        <p14:creationId xmlns:p14="http://schemas.microsoft.com/office/powerpoint/2010/main" val="22271630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113</TotalTime>
  <Words>1388</Words>
  <Application>Microsoft Office PowerPoint</Application>
  <PresentationFormat>Widescreen</PresentationFormat>
  <Paragraphs>75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Romans Part 2</vt:lpstr>
      <vt:lpstr>Review</vt:lpstr>
      <vt:lpstr>Review</vt:lpstr>
      <vt:lpstr>Review</vt:lpstr>
      <vt:lpstr>Man’s Depravity</vt:lpstr>
      <vt:lpstr>Genesis 3</vt:lpstr>
      <vt:lpstr>Result of the Fall in Genesis 3</vt:lpstr>
      <vt:lpstr>Results of The Fall</vt:lpstr>
      <vt:lpstr>Prince of the power of the air</vt:lpstr>
      <vt:lpstr>Results of The Fall</vt:lpstr>
      <vt:lpstr>Reconciliation</vt:lpstr>
      <vt:lpstr>2 Cor. 5:18-21</vt:lpstr>
      <vt:lpstr>The Finished Work of Christ</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33</cp:revision>
  <dcterms:created xsi:type="dcterms:W3CDTF">2025-01-21T15:40:15Z</dcterms:created>
  <dcterms:modified xsi:type="dcterms:W3CDTF">2025-01-23T13:15:12Z</dcterms:modified>
</cp:coreProperties>
</file>