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D48B9D6-512A-4C10-BE19-F9DD409A4A6F}" type="datetimeFigureOut">
              <a:rPr lang="en-US" smtClean="0"/>
              <a:t>1/15/2025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3693147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48B9D6-512A-4C10-BE19-F9DD409A4A6F}"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2078523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D48B9D6-512A-4C10-BE19-F9DD409A4A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15022803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D48B9D6-512A-4C10-BE19-F9DD409A4A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23432105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48B9D6-512A-4C10-BE19-F9DD409A4A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316909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D48B9D6-512A-4C10-BE19-F9DD409A4A6F}"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2473197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D48B9D6-512A-4C10-BE19-F9DD409A4A6F}" type="datetimeFigureOut">
              <a:rPr lang="en-US" smtClean="0"/>
              <a:t>1/15/2025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32474855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D48B9D6-512A-4C10-BE19-F9DD409A4A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16957048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5D48B9D6-512A-4C10-BE19-F9DD409A4A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353837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48B9D6-512A-4C10-BE19-F9DD409A4A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2655505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48B9D6-512A-4C10-BE19-F9DD409A4A6F}"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1953136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48B9D6-512A-4C10-BE19-F9DD409A4A6F}"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243764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48B9D6-512A-4C10-BE19-F9DD409A4A6F}"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3580410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48B9D6-512A-4C10-BE19-F9DD409A4A6F}"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685209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48B9D6-512A-4C10-BE19-F9DD409A4A6F}"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3925892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48B9D6-512A-4C10-BE19-F9DD409A4A6F}"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2952641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48B9D6-512A-4C10-BE19-F9DD409A4A6F}"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B79A95-D1C1-40DC-94C9-0F5782FF760D}" type="slidenum">
              <a:rPr lang="en-US" smtClean="0"/>
              <a:t>‹#›</a:t>
            </a:fld>
            <a:endParaRPr lang="en-US"/>
          </a:p>
        </p:txBody>
      </p:sp>
    </p:spTree>
    <p:extLst>
      <p:ext uri="{BB962C8B-B14F-4D97-AF65-F5344CB8AC3E}">
        <p14:creationId xmlns:p14="http://schemas.microsoft.com/office/powerpoint/2010/main" val="1942235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D48B9D6-512A-4C10-BE19-F9DD409A4A6F}" type="datetimeFigureOut">
              <a:rPr lang="en-US" smtClean="0"/>
              <a:t>1/15/2025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6B79A95-D1C1-40DC-94C9-0F5782FF760D}" type="slidenum">
              <a:rPr lang="en-US" smtClean="0"/>
              <a:t>‹#›</a:t>
            </a:fld>
            <a:endParaRPr lang="en-US"/>
          </a:p>
        </p:txBody>
      </p:sp>
    </p:spTree>
    <p:extLst>
      <p:ext uri="{BB962C8B-B14F-4D97-AF65-F5344CB8AC3E}">
        <p14:creationId xmlns:p14="http://schemas.microsoft.com/office/powerpoint/2010/main" val="180751567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5175C-FF07-9FD1-F97A-82D8F65F6BDB}"/>
              </a:ext>
            </a:extLst>
          </p:cNvPr>
          <p:cNvSpPr>
            <a:spLocks noGrp="1"/>
          </p:cNvSpPr>
          <p:nvPr>
            <p:ph type="ctrTitle"/>
          </p:nvPr>
        </p:nvSpPr>
        <p:spPr/>
        <p:txBody>
          <a:bodyPr/>
          <a:lstStyle/>
          <a:p>
            <a:r>
              <a:rPr lang="en-US" dirty="0"/>
              <a:t>Romans Part 2</a:t>
            </a:r>
          </a:p>
        </p:txBody>
      </p:sp>
      <p:sp>
        <p:nvSpPr>
          <p:cNvPr id="3" name="Subtitle 2">
            <a:extLst>
              <a:ext uri="{FF2B5EF4-FFF2-40B4-BE49-F238E27FC236}">
                <a16:creationId xmlns:a16="http://schemas.microsoft.com/office/drawing/2014/main" id="{BFCC9421-28F1-72CD-B80A-60FAE489BA86}"/>
              </a:ext>
            </a:extLst>
          </p:cNvPr>
          <p:cNvSpPr>
            <a:spLocks noGrp="1"/>
          </p:cNvSpPr>
          <p:nvPr>
            <p:ph type="subTitle" idx="1"/>
          </p:nvPr>
        </p:nvSpPr>
        <p:spPr/>
        <p:txBody>
          <a:bodyPr/>
          <a:lstStyle/>
          <a:p>
            <a:r>
              <a:rPr lang="en-US" dirty="0"/>
              <a:t>Lesson 1</a:t>
            </a:r>
          </a:p>
        </p:txBody>
      </p:sp>
    </p:spTree>
    <p:extLst>
      <p:ext uri="{BB962C8B-B14F-4D97-AF65-F5344CB8AC3E}">
        <p14:creationId xmlns:p14="http://schemas.microsoft.com/office/powerpoint/2010/main" val="4217041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9BDB5-7015-8ACA-1FA2-BE603F7ACDCA}"/>
              </a:ext>
            </a:extLst>
          </p:cNvPr>
          <p:cNvSpPr>
            <a:spLocks noGrp="1"/>
          </p:cNvSpPr>
          <p:nvPr>
            <p:ph type="title"/>
          </p:nvPr>
        </p:nvSpPr>
        <p:spPr/>
        <p:txBody>
          <a:bodyPr/>
          <a:lstStyle/>
          <a:p>
            <a:r>
              <a:rPr lang="en-US" dirty="0"/>
              <a:t>Romans 2</a:t>
            </a:r>
          </a:p>
        </p:txBody>
      </p:sp>
      <p:sp>
        <p:nvSpPr>
          <p:cNvPr id="3" name="Content Placeholder 2">
            <a:extLst>
              <a:ext uri="{FF2B5EF4-FFF2-40B4-BE49-F238E27FC236}">
                <a16:creationId xmlns:a16="http://schemas.microsoft.com/office/drawing/2014/main" id="{DAD34E1F-8633-3DAB-38A7-F36CA2F02AA9}"/>
              </a:ext>
            </a:extLst>
          </p:cNvPr>
          <p:cNvSpPr>
            <a:spLocks noGrp="1"/>
          </p:cNvSpPr>
          <p:nvPr>
            <p:ph idx="1"/>
          </p:nvPr>
        </p:nvSpPr>
        <p:spPr/>
        <p:txBody>
          <a:bodyPr>
            <a:normAutofit fontScale="92500" lnSpcReduction="10000"/>
          </a:bodyPr>
          <a:lstStyle/>
          <a:p>
            <a:r>
              <a:rPr lang="en-US" dirty="0"/>
              <a:t>Context, within the book, within the whole context of the Bible, is king.</a:t>
            </a:r>
          </a:p>
          <a:p>
            <a:r>
              <a:rPr lang="en-US" dirty="0"/>
              <a:t>Chapter 2 is about judgment from the Jew, condemnation for either DOING the Law, or not KEEPING the Law. </a:t>
            </a:r>
          </a:p>
          <a:p>
            <a:r>
              <a:rPr lang="en-US" dirty="0"/>
              <a:t>The Law’s job was to show us our sin and our need for a Savior,</a:t>
            </a:r>
          </a:p>
          <a:p>
            <a:r>
              <a:rPr lang="en-US" dirty="0"/>
              <a:t>Salvation is shown by our obedience of faith. Our works, lives, SHOW our salvation but don’t provide it. Salvation is only by faith.</a:t>
            </a:r>
          </a:p>
          <a:p>
            <a:r>
              <a:rPr lang="en-US" dirty="0"/>
              <a:t>We are “doers of the Law” only because Holy Spirit indwells us and God sees Jesus in us, who kept every “jot and tittle” of the Law, and we are righteous because of Him and what He did for us.</a:t>
            </a:r>
          </a:p>
          <a:p>
            <a:r>
              <a:rPr lang="en-US" dirty="0"/>
              <a:t>“It is not enough that we cease to do evil, but we must learn to do well.” Matthew Henry     This is evidence of salvation.</a:t>
            </a:r>
          </a:p>
        </p:txBody>
      </p:sp>
    </p:spTree>
    <p:extLst>
      <p:ext uri="{BB962C8B-B14F-4D97-AF65-F5344CB8AC3E}">
        <p14:creationId xmlns:p14="http://schemas.microsoft.com/office/powerpoint/2010/main" val="730610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DE998-745D-F18A-E585-62E6C20433AF}"/>
              </a:ext>
            </a:extLst>
          </p:cNvPr>
          <p:cNvSpPr>
            <a:spLocks noGrp="1"/>
          </p:cNvSpPr>
          <p:nvPr>
            <p:ph type="title"/>
          </p:nvPr>
        </p:nvSpPr>
        <p:spPr/>
        <p:txBody>
          <a:bodyPr/>
          <a:lstStyle/>
          <a:p>
            <a:r>
              <a:rPr lang="en-US" dirty="0"/>
              <a:t>Romans 3:19</a:t>
            </a:r>
          </a:p>
        </p:txBody>
      </p:sp>
      <p:sp>
        <p:nvSpPr>
          <p:cNvPr id="3" name="Content Placeholder 2">
            <a:extLst>
              <a:ext uri="{FF2B5EF4-FFF2-40B4-BE49-F238E27FC236}">
                <a16:creationId xmlns:a16="http://schemas.microsoft.com/office/drawing/2014/main" id="{7BC50711-C04D-9000-2A2E-69F610744F8C}"/>
              </a:ext>
            </a:extLst>
          </p:cNvPr>
          <p:cNvSpPr>
            <a:spLocks noGrp="1"/>
          </p:cNvSpPr>
          <p:nvPr>
            <p:ph idx="1"/>
          </p:nvPr>
        </p:nvSpPr>
        <p:spPr/>
        <p:txBody>
          <a:bodyPr/>
          <a:lstStyle/>
          <a:p>
            <a:r>
              <a:rPr lang="en-US" dirty="0"/>
              <a:t>What advantage has the Jew then? Or does he?</a:t>
            </a:r>
          </a:p>
          <a:p>
            <a:r>
              <a:rPr lang="en-US" dirty="0"/>
              <a:t>Is circumcision their “advantage”, as the Jewish believers were trying to impose on the Gentile believers? Is it necessary in order to be saved?</a:t>
            </a:r>
          </a:p>
          <a:p>
            <a:r>
              <a:rPr lang="en-US" dirty="0"/>
              <a:t>Not circumcision, but that they were entrusted with the very oracles of God! (1:32 which is how they knew the ordinances of God)</a:t>
            </a:r>
          </a:p>
          <a:p>
            <a:r>
              <a:rPr lang="en-US" b="1" dirty="0"/>
              <a:t>3:8 </a:t>
            </a:r>
            <a:r>
              <a:rPr lang="en-US" dirty="0"/>
              <a:t>Who is being addressed in this verse?</a:t>
            </a:r>
          </a:p>
          <a:p>
            <a:r>
              <a:rPr lang="en-US" b="1" dirty="0"/>
              <a:t>Antinomians:</a:t>
            </a:r>
            <a:r>
              <a:rPr lang="en-US" dirty="0"/>
              <a:t> Grace, grace, grace so we can live however we want.</a:t>
            </a:r>
          </a:p>
          <a:p>
            <a:r>
              <a:rPr lang="en-US" b="1" dirty="0"/>
              <a:t>3:19</a:t>
            </a:r>
            <a:r>
              <a:rPr lang="en-US" dirty="0"/>
              <a:t> The Law shows the whole world its guilt before God because the Law is God’s standard for righteousness, but it does not MAKE me righteous.</a:t>
            </a:r>
          </a:p>
        </p:txBody>
      </p:sp>
    </p:spTree>
    <p:extLst>
      <p:ext uri="{BB962C8B-B14F-4D97-AF65-F5344CB8AC3E}">
        <p14:creationId xmlns:p14="http://schemas.microsoft.com/office/powerpoint/2010/main" val="3893551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14A8C-8862-8987-4949-5CC056753768}"/>
              </a:ext>
            </a:extLst>
          </p:cNvPr>
          <p:cNvSpPr>
            <a:spLocks noGrp="1"/>
          </p:cNvSpPr>
          <p:nvPr>
            <p:ph type="title"/>
          </p:nvPr>
        </p:nvSpPr>
        <p:spPr/>
        <p:txBody>
          <a:bodyPr/>
          <a:lstStyle/>
          <a:p>
            <a:r>
              <a:rPr lang="en-US" dirty="0"/>
              <a:t>Romans 3:20-31</a:t>
            </a:r>
          </a:p>
        </p:txBody>
      </p:sp>
      <p:sp>
        <p:nvSpPr>
          <p:cNvPr id="3" name="Content Placeholder 2">
            <a:extLst>
              <a:ext uri="{FF2B5EF4-FFF2-40B4-BE49-F238E27FC236}">
                <a16:creationId xmlns:a16="http://schemas.microsoft.com/office/drawing/2014/main" id="{F3139277-76A6-9D36-0EBE-5319E545B072}"/>
              </a:ext>
            </a:extLst>
          </p:cNvPr>
          <p:cNvSpPr>
            <a:spLocks noGrp="1"/>
          </p:cNvSpPr>
          <p:nvPr>
            <p:ph idx="1"/>
          </p:nvPr>
        </p:nvSpPr>
        <p:spPr/>
        <p:txBody>
          <a:bodyPr>
            <a:normAutofit lnSpcReduction="10000"/>
          </a:bodyPr>
          <a:lstStyle/>
          <a:p>
            <a:r>
              <a:rPr lang="en-US" b="1" dirty="0"/>
              <a:t>3:24</a:t>
            </a:r>
            <a:r>
              <a:rPr lang="en-US" dirty="0"/>
              <a:t> What does justified mean?</a:t>
            </a:r>
          </a:p>
          <a:p>
            <a:r>
              <a:rPr lang="en-US" b="1" dirty="0"/>
              <a:t>3:24</a:t>
            </a:r>
            <a:r>
              <a:rPr lang="en-US" dirty="0"/>
              <a:t> What does redeemed/redemption mean?</a:t>
            </a:r>
          </a:p>
          <a:p>
            <a:r>
              <a:rPr lang="en-US" b="1" dirty="0"/>
              <a:t>3:25</a:t>
            </a:r>
            <a:r>
              <a:rPr lang="en-US" dirty="0"/>
              <a:t> What does propitiation mean?</a:t>
            </a:r>
          </a:p>
          <a:p>
            <a:r>
              <a:rPr lang="en-US" b="1" dirty="0"/>
              <a:t>3:25</a:t>
            </a:r>
            <a:r>
              <a:rPr lang="en-US" dirty="0"/>
              <a:t> How and when did God “pass over” the sins previously committed?</a:t>
            </a:r>
          </a:p>
          <a:p>
            <a:r>
              <a:rPr lang="en-US" dirty="0"/>
              <a:t>What happened to “those sins”?</a:t>
            </a:r>
          </a:p>
          <a:p>
            <a:r>
              <a:rPr lang="en-US" dirty="0"/>
              <a:t>“Without the shedding of blood there is no REMISSION of sins”. </a:t>
            </a:r>
            <a:r>
              <a:rPr lang="en-US" b="1" dirty="0"/>
              <a:t>Lev. 17:11;</a:t>
            </a:r>
            <a:r>
              <a:rPr lang="en-US" dirty="0"/>
              <a:t> </a:t>
            </a:r>
            <a:r>
              <a:rPr lang="en-US" b="1" dirty="0"/>
              <a:t>Heb. 9:22    </a:t>
            </a:r>
            <a:r>
              <a:rPr lang="en-US" dirty="0"/>
              <a:t>Sins were forgiven in the Old Testament but not taken away.</a:t>
            </a:r>
          </a:p>
          <a:p>
            <a:r>
              <a:rPr lang="en-US" dirty="0"/>
              <a:t>Jesus PAID for all sin when He died on the cross, shedding His perfect blood.</a:t>
            </a:r>
            <a:br>
              <a:rPr lang="en-US" dirty="0"/>
            </a:br>
            <a:endParaRPr lang="en-US" dirty="0"/>
          </a:p>
        </p:txBody>
      </p:sp>
    </p:spTree>
    <p:extLst>
      <p:ext uri="{BB962C8B-B14F-4D97-AF65-F5344CB8AC3E}">
        <p14:creationId xmlns:p14="http://schemas.microsoft.com/office/powerpoint/2010/main" val="9982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7F85D-8086-496B-3786-32E912F1F092}"/>
              </a:ext>
            </a:extLst>
          </p:cNvPr>
          <p:cNvSpPr>
            <a:spLocks noGrp="1"/>
          </p:cNvSpPr>
          <p:nvPr>
            <p:ph type="title"/>
          </p:nvPr>
        </p:nvSpPr>
        <p:spPr/>
        <p:txBody>
          <a:bodyPr/>
          <a:lstStyle/>
          <a:p>
            <a:r>
              <a:rPr lang="en-US" dirty="0"/>
              <a:t>Romans 4:1-13</a:t>
            </a:r>
          </a:p>
        </p:txBody>
      </p:sp>
      <p:sp>
        <p:nvSpPr>
          <p:cNvPr id="3" name="Content Placeholder 2">
            <a:extLst>
              <a:ext uri="{FF2B5EF4-FFF2-40B4-BE49-F238E27FC236}">
                <a16:creationId xmlns:a16="http://schemas.microsoft.com/office/drawing/2014/main" id="{77A752DC-A736-A11D-C4A6-84E7E3396A01}"/>
              </a:ext>
            </a:extLst>
          </p:cNvPr>
          <p:cNvSpPr>
            <a:spLocks noGrp="1"/>
          </p:cNvSpPr>
          <p:nvPr>
            <p:ph idx="1"/>
          </p:nvPr>
        </p:nvSpPr>
        <p:spPr/>
        <p:txBody>
          <a:bodyPr/>
          <a:lstStyle/>
          <a:p>
            <a:r>
              <a:rPr lang="en-US" b="1" dirty="0"/>
              <a:t>4:3</a:t>
            </a:r>
            <a:r>
              <a:rPr lang="en-US" dirty="0"/>
              <a:t> “Abraham believed God, and it was credited (imputed) to him as righteousness.”     Salvation by faith in the COMING Messiah</a:t>
            </a:r>
          </a:p>
          <a:p>
            <a:r>
              <a:rPr lang="en-US" b="1" dirty="0"/>
              <a:t>4:6</a:t>
            </a:r>
            <a:r>
              <a:rPr lang="en-US" dirty="0"/>
              <a:t> David believed God for the forgiveness of his sins AFTER he murdered Uriah and committed adultery with Bathsheba.   </a:t>
            </a:r>
            <a:r>
              <a:rPr lang="en-US" b="1" dirty="0"/>
              <a:t>Ps. 32; 2 Samuel 11-12</a:t>
            </a:r>
          </a:p>
          <a:p>
            <a:r>
              <a:rPr lang="en-US" dirty="0"/>
              <a:t>Did Abraham believe God after he was circumcised, or before?</a:t>
            </a:r>
          </a:p>
          <a:p>
            <a:r>
              <a:rPr lang="en-US" b="1" dirty="0"/>
              <a:t>4:10 </a:t>
            </a:r>
            <a:r>
              <a:rPr lang="en-US" dirty="0"/>
              <a:t>BEFORE he was circumcised, so Father Abraham is not an example the Jews could use to impose circumcision on the Gentile believers.</a:t>
            </a:r>
          </a:p>
          <a:p>
            <a:r>
              <a:rPr lang="en-US" b="1" dirty="0"/>
              <a:t>4:13</a:t>
            </a:r>
            <a:r>
              <a:rPr lang="en-US" dirty="0"/>
              <a:t> What is meant by, “the promise”?</a:t>
            </a:r>
          </a:p>
          <a:p>
            <a:r>
              <a:rPr lang="en-US" dirty="0"/>
              <a:t>Messiah would come through Abraham and his descendants.</a:t>
            </a:r>
          </a:p>
          <a:p>
            <a:endParaRPr lang="en-US" dirty="0"/>
          </a:p>
        </p:txBody>
      </p:sp>
    </p:spTree>
    <p:extLst>
      <p:ext uri="{BB962C8B-B14F-4D97-AF65-F5344CB8AC3E}">
        <p14:creationId xmlns:p14="http://schemas.microsoft.com/office/powerpoint/2010/main" val="2484966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2398D-5204-AFB0-4737-DA4B963EB92F}"/>
              </a:ext>
            </a:extLst>
          </p:cNvPr>
          <p:cNvSpPr>
            <a:spLocks noGrp="1"/>
          </p:cNvSpPr>
          <p:nvPr>
            <p:ph type="title"/>
          </p:nvPr>
        </p:nvSpPr>
        <p:spPr/>
        <p:txBody>
          <a:bodyPr/>
          <a:lstStyle/>
          <a:p>
            <a:r>
              <a:rPr lang="en-US" dirty="0"/>
              <a:t>Romans 4:14-25</a:t>
            </a:r>
          </a:p>
        </p:txBody>
      </p:sp>
      <p:sp>
        <p:nvSpPr>
          <p:cNvPr id="3" name="Content Placeholder 2">
            <a:extLst>
              <a:ext uri="{FF2B5EF4-FFF2-40B4-BE49-F238E27FC236}">
                <a16:creationId xmlns:a16="http://schemas.microsoft.com/office/drawing/2014/main" id="{E0294B9C-80EC-8AC2-7963-D53C614C7DFA}"/>
              </a:ext>
            </a:extLst>
          </p:cNvPr>
          <p:cNvSpPr>
            <a:spLocks noGrp="1"/>
          </p:cNvSpPr>
          <p:nvPr>
            <p:ph idx="1"/>
          </p:nvPr>
        </p:nvSpPr>
        <p:spPr/>
        <p:txBody>
          <a:bodyPr/>
          <a:lstStyle/>
          <a:p>
            <a:r>
              <a:rPr lang="en-US" dirty="0"/>
              <a:t>In </a:t>
            </a:r>
            <a:r>
              <a:rPr lang="en-US" b="1" dirty="0"/>
              <a:t>Genesis 15  </a:t>
            </a:r>
            <a:r>
              <a:rPr lang="en-US" dirty="0"/>
              <a:t>God promised Abram a son, though he was 86 years old. This is when he has Ishmael through Haggar. (His idea, not God’s)</a:t>
            </a:r>
          </a:p>
          <a:p>
            <a:r>
              <a:rPr lang="en-US" dirty="0"/>
              <a:t>By </a:t>
            </a:r>
            <a:r>
              <a:rPr lang="en-US" b="1" dirty="0"/>
              <a:t>Genesis 17</a:t>
            </a:r>
            <a:r>
              <a:rPr lang="en-US" dirty="0"/>
              <a:t>, God changes his name to Abraham and gives him a time when the son of promise will be born, and initiates circumcision. Abraham is 99 years old, and Ishmael is 13.</a:t>
            </a:r>
          </a:p>
          <a:p>
            <a:r>
              <a:rPr lang="en-US" b="1" dirty="0"/>
              <a:t>Genesis 18 </a:t>
            </a:r>
            <a:r>
              <a:rPr lang="en-US" dirty="0"/>
              <a:t>Abraham and Sarah, 100 and 90. His seed is dead, and her womb is dead. This is exactly how it is described in </a:t>
            </a:r>
            <a:r>
              <a:rPr lang="en-US" b="1" dirty="0"/>
              <a:t>Romans 4:19</a:t>
            </a:r>
          </a:p>
          <a:p>
            <a:r>
              <a:rPr lang="en-US" dirty="0"/>
              <a:t>Zodiates defines dead as, “impotent, as an old man, worn out; of bodily members, organs, utter sluggishness. Only used here and in </a:t>
            </a:r>
            <a:r>
              <a:rPr lang="en-US" b="1" dirty="0"/>
              <a:t>2 Cor. 4:10 </a:t>
            </a:r>
            <a:r>
              <a:rPr lang="en-US" dirty="0"/>
              <a:t>of Jesus’ dead body. [lifeless condition]</a:t>
            </a:r>
          </a:p>
          <a:p>
            <a:endParaRPr lang="en-US" dirty="0"/>
          </a:p>
        </p:txBody>
      </p:sp>
    </p:spTree>
    <p:extLst>
      <p:ext uri="{BB962C8B-B14F-4D97-AF65-F5344CB8AC3E}">
        <p14:creationId xmlns:p14="http://schemas.microsoft.com/office/powerpoint/2010/main" val="3208506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B62D8-B243-3154-224C-7A924B70EDB2}"/>
              </a:ext>
            </a:extLst>
          </p:cNvPr>
          <p:cNvSpPr>
            <a:spLocks noGrp="1"/>
          </p:cNvSpPr>
          <p:nvPr>
            <p:ph type="title"/>
          </p:nvPr>
        </p:nvSpPr>
        <p:spPr/>
        <p:txBody>
          <a:bodyPr/>
          <a:lstStyle/>
          <a:p>
            <a:r>
              <a:rPr lang="en-US" dirty="0"/>
              <a:t>Romans 5:1-14</a:t>
            </a:r>
          </a:p>
        </p:txBody>
      </p:sp>
      <p:sp>
        <p:nvSpPr>
          <p:cNvPr id="3" name="Content Placeholder 2">
            <a:extLst>
              <a:ext uri="{FF2B5EF4-FFF2-40B4-BE49-F238E27FC236}">
                <a16:creationId xmlns:a16="http://schemas.microsoft.com/office/drawing/2014/main" id="{AA68F9CB-6A62-BF3C-AB33-C2600267DB39}"/>
              </a:ext>
            </a:extLst>
          </p:cNvPr>
          <p:cNvSpPr>
            <a:spLocks noGrp="1"/>
          </p:cNvSpPr>
          <p:nvPr>
            <p:ph idx="1"/>
          </p:nvPr>
        </p:nvSpPr>
        <p:spPr/>
        <p:txBody>
          <a:bodyPr/>
          <a:lstStyle/>
          <a:p>
            <a:r>
              <a:rPr lang="en-US" dirty="0"/>
              <a:t>“Therefore”: why does chapter 2 and 5 start with this word?</a:t>
            </a:r>
          </a:p>
          <a:p>
            <a:r>
              <a:rPr lang="en-US" b="1" dirty="0"/>
              <a:t>5:1,9</a:t>
            </a:r>
            <a:r>
              <a:rPr lang="en-US" dirty="0"/>
              <a:t> </a:t>
            </a:r>
            <a:r>
              <a:rPr lang="en-US" b="1" dirty="0"/>
              <a:t>Having been </a:t>
            </a:r>
            <a:r>
              <a:rPr lang="en-US" dirty="0"/>
              <a:t>justified…..shall be saved from the wrath of God</a:t>
            </a:r>
          </a:p>
          <a:p>
            <a:r>
              <a:rPr lang="en-US" b="1" dirty="0"/>
              <a:t>5:9</a:t>
            </a:r>
            <a:r>
              <a:rPr lang="en-US" dirty="0"/>
              <a:t> </a:t>
            </a:r>
            <a:r>
              <a:rPr lang="en-US" b="1" dirty="0"/>
              <a:t>Having been </a:t>
            </a:r>
            <a:r>
              <a:rPr lang="en-US" dirty="0"/>
              <a:t>reconciled thru death….shall be saved by His life</a:t>
            </a:r>
          </a:p>
          <a:p>
            <a:r>
              <a:rPr lang="en-US" b="1" dirty="0"/>
              <a:t>5:11</a:t>
            </a:r>
            <a:r>
              <a:rPr lang="en-US" dirty="0"/>
              <a:t> </a:t>
            </a:r>
            <a:r>
              <a:rPr lang="en-US" b="1" dirty="0"/>
              <a:t>Have now </a:t>
            </a:r>
            <a:r>
              <a:rPr lang="en-US" dirty="0"/>
              <a:t>received the reconciliation….we exult/boast in God</a:t>
            </a:r>
          </a:p>
          <a:p>
            <a:r>
              <a:rPr lang="en-US" dirty="0"/>
              <a:t>Paul writes this because it is a completed event. IT IS FINISHED!</a:t>
            </a:r>
          </a:p>
          <a:p>
            <a:r>
              <a:rPr lang="en-US" b="1" dirty="0"/>
              <a:t>5:12-13</a:t>
            </a:r>
            <a:r>
              <a:rPr lang="en-US" dirty="0"/>
              <a:t> All sin. All die. Spiritual death leads to physical death.</a:t>
            </a:r>
          </a:p>
          <a:p>
            <a:r>
              <a:rPr lang="en-US" b="1" dirty="0"/>
              <a:t>5:14</a:t>
            </a:r>
            <a:r>
              <a:rPr lang="en-US" dirty="0"/>
              <a:t> How is Adam a type of Christ?</a:t>
            </a:r>
          </a:p>
          <a:p>
            <a:r>
              <a:rPr lang="en-US" dirty="0"/>
              <a:t>“Type”: </a:t>
            </a:r>
            <a:r>
              <a:rPr lang="en-US" dirty="0" err="1"/>
              <a:t>tupos</a:t>
            </a:r>
            <a:r>
              <a:rPr lang="en-US" dirty="0"/>
              <a:t> – the mark of a blow, an impression, stamp</a:t>
            </a:r>
          </a:p>
        </p:txBody>
      </p:sp>
    </p:spTree>
    <p:extLst>
      <p:ext uri="{BB962C8B-B14F-4D97-AF65-F5344CB8AC3E}">
        <p14:creationId xmlns:p14="http://schemas.microsoft.com/office/powerpoint/2010/main" val="2003730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11419-E89E-8841-7C99-177FF42ABD7C}"/>
              </a:ext>
            </a:extLst>
          </p:cNvPr>
          <p:cNvSpPr>
            <a:spLocks noGrp="1"/>
          </p:cNvSpPr>
          <p:nvPr>
            <p:ph type="title"/>
          </p:nvPr>
        </p:nvSpPr>
        <p:spPr/>
        <p:txBody>
          <a:bodyPr/>
          <a:lstStyle/>
          <a:p>
            <a:r>
              <a:rPr lang="en-US" dirty="0"/>
              <a:t>Romans 5:15-21</a:t>
            </a:r>
          </a:p>
        </p:txBody>
      </p:sp>
      <p:sp>
        <p:nvSpPr>
          <p:cNvPr id="3" name="Content Placeholder 2">
            <a:extLst>
              <a:ext uri="{FF2B5EF4-FFF2-40B4-BE49-F238E27FC236}">
                <a16:creationId xmlns:a16="http://schemas.microsoft.com/office/drawing/2014/main" id="{C8AC4411-CA75-675A-DC7B-F909C5350C11}"/>
              </a:ext>
            </a:extLst>
          </p:cNvPr>
          <p:cNvSpPr>
            <a:spLocks noGrp="1"/>
          </p:cNvSpPr>
          <p:nvPr>
            <p:ph idx="1"/>
          </p:nvPr>
        </p:nvSpPr>
        <p:spPr/>
        <p:txBody>
          <a:bodyPr>
            <a:normAutofit/>
          </a:bodyPr>
          <a:lstStyle/>
          <a:p>
            <a:r>
              <a:rPr lang="en-US" dirty="0"/>
              <a:t>Remember: God made man in His own image, in the image of God He created him; male and female He created them</a:t>
            </a:r>
            <a:r>
              <a:rPr lang="en-US" b="1" dirty="0"/>
              <a:t>.  Gen. 1:27</a:t>
            </a:r>
          </a:p>
          <a:p>
            <a:r>
              <a:rPr lang="en-US" b="1" dirty="0"/>
              <a:t>5:6</a:t>
            </a:r>
            <a:r>
              <a:rPr lang="en-US" dirty="0"/>
              <a:t> “At the right time Christ died for the ungodly”.</a:t>
            </a:r>
          </a:p>
          <a:p>
            <a:r>
              <a:rPr lang="en-US" dirty="0"/>
              <a:t>Be Paul. Why couldn’t God have revealed this to him BEFORE he murdered all those Christians? How can he say, “At the right time…”?</a:t>
            </a:r>
          </a:p>
          <a:p>
            <a:r>
              <a:rPr lang="en-US" dirty="0"/>
              <a:t>“Much more”: </a:t>
            </a:r>
            <a:r>
              <a:rPr lang="en-US" b="1" dirty="0"/>
              <a:t>5:9,10,15,17 </a:t>
            </a:r>
            <a:r>
              <a:rPr lang="en-US" dirty="0"/>
              <a:t>Justified, reconciled, grace and righteousness.</a:t>
            </a:r>
          </a:p>
          <a:p>
            <a:r>
              <a:rPr lang="en-US" dirty="0"/>
              <a:t>The result of justification, is “Peace with God through our Lord Jesus Christ.”</a:t>
            </a:r>
          </a:p>
          <a:p>
            <a:r>
              <a:rPr lang="en-US" b="1" dirty="0"/>
              <a:t>We exult in hope: </a:t>
            </a:r>
            <a:r>
              <a:rPr lang="en-US" dirty="0"/>
              <a:t>a cherished desire along with the confident assurance of obtaining that which is longed for.   (Amp)</a:t>
            </a:r>
          </a:p>
          <a:p>
            <a:endParaRPr lang="en-US" dirty="0"/>
          </a:p>
        </p:txBody>
      </p:sp>
    </p:spTree>
    <p:extLst>
      <p:ext uri="{BB962C8B-B14F-4D97-AF65-F5344CB8AC3E}">
        <p14:creationId xmlns:p14="http://schemas.microsoft.com/office/powerpoint/2010/main" val="3153207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CF2B5-8B12-5F25-2CFD-38C431CE4098}"/>
              </a:ext>
            </a:extLst>
          </p:cNvPr>
          <p:cNvSpPr>
            <a:spLocks noGrp="1"/>
          </p:cNvSpPr>
          <p:nvPr>
            <p:ph type="title"/>
          </p:nvPr>
        </p:nvSpPr>
        <p:spPr/>
        <p:txBody>
          <a:bodyPr/>
          <a:lstStyle/>
          <a:p>
            <a:r>
              <a:rPr lang="en-US" dirty="0"/>
              <a:t>This coming week</a:t>
            </a:r>
          </a:p>
        </p:txBody>
      </p:sp>
      <p:sp>
        <p:nvSpPr>
          <p:cNvPr id="3" name="Content Placeholder 2">
            <a:extLst>
              <a:ext uri="{FF2B5EF4-FFF2-40B4-BE49-F238E27FC236}">
                <a16:creationId xmlns:a16="http://schemas.microsoft.com/office/drawing/2014/main" id="{1F8863F7-F44C-39A5-BF00-1F885386F506}"/>
              </a:ext>
            </a:extLst>
          </p:cNvPr>
          <p:cNvSpPr>
            <a:spLocks noGrp="1"/>
          </p:cNvSpPr>
          <p:nvPr>
            <p:ph idx="1"/>
          </p:nvPr>
        </p:nvSpPr>
        <p:spPr/>
        <p:txBody>
          <a:bodyPr/>
          <a:lstStyle/>
          <a:p>
            <a:r>
              <a:rPr lang="en-US" b="1" dirty="0"/>
              <a:t>Lesson 2 </a:t>
            </a:r>
            <a:r>
              <a:rPr lang="en-US" dirty="0"/>
              <a:t>will drill down on doctrines of our faith, which give you a worldview.</a:t>
            </a:r>
          </a:p>
          <a:p>
            <a:r>
              <a:rPr lang="en-US" dirty="0"/>
              <a:t>Pray that we will not just gain knowledge, but that this knowledge gives us wisdom and mercy as we go into our study of sin, not having power over us. We must apply God’s Word to our lives, or we have just studied for nothing but the addition of knowledge which just puffs us up. </a:t>
            </a:r>
          </a:p>
          <a:p>
            <a:r>
              <a:rPr lang="en-US" dirty="0"/>
              <a:t>Pray that God will use you to share His gospel with those whom He brings into your circle of influence, with confidence in what you believe and why.</a:t>
            </a:r>
          </a:p>
        </p:txBody>
      </p:sp>
    </p:spTree>
    <p:extLst>
      <p:ext uri="{BB962C8B-B14F-4D97-AF65-F5344CB8AC3E}">
        <p14:creationId xmlns:p14="http://schemas.microsoft.com/office/powerpoint/2010/main" val="1368809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6E921-5BF6-637B-5018-56675E7D743D}"/>
              </a:ext>
            </a:extLst>
          </p:cNvPr>
          <p:cNvSpPr>
            <a:spLocks noGrp="1"/>
          </p:cNvSpPr>
          <p:nvPr>
            <p:ph type="title"/>
          </p:nvPr>
        </p:nvSpPr>
        <p:spPr/>
        <p:txBody>
          <a:bodyPr/>
          <a:lstStyle/>
          <a:p>
            <a:r>
              <a:rPr lang="en-US" dirty="0"/>
              <a:t>Paul the author</a:t>
            </a:r>
          </a:p>
        </p:txBody>
      </p:sp>
      <p:sp>
        <p:nvSpPr>
          <p:cNvPr id="3" name="Content Placeholder 2">
            <a:extLst>
              <a:ext uri="{FF2B5EF4-FFF2-40B4-BE49-F238E27FC236}">
                <a16:creationId xmlns:a16="http://schemas.microsoft.com/office/drawing/2014/main" id="{30091DEF-3264-FB23-0BA3-53D6460B8100}"/>
              </a:ext>
            </a:extLst>
          </p:cNvPr>
          <p:cNvSpPr>
            <a:spLocks noGrp="1"/>
          </p:cNvSpPr>
          <p:nvPr>
            <p:ph idx="1"/>
          </p:nvPr>
        </p:nvSpPr>
        <p:spPr/>
        <p:txBody>
          <a:bodyPr/>
          <a:lstStyle/>
          <a:p>
            <a:r>
              <a:rPr lang="en-US" dirty="0"/>
              <a:t>Bond Servant</a:t>
            </a:r>
          </a:p>
          <a:p>
            <a:r>
              <a:rPr lang="en-US" dirty="0"/>
              <a:t>Called as an apostle</a:t>
            </a:r>
          </a:p>
          <a:p>
            <a:r>
              <a:rPr lang="en-US" dirty="0"/>
              <a:t>Set apart for the gospel of God</a:t>
            </a:r>
          </a:p>
          <a:p>
            <a:r>
              <a:rPr lang="en-US" dirty="0"/>
              <a:t>Received grace and apostleship to bring about obedience of faith among the Gentiles</a:t>
            </a:r>
          </a:p>
          <a:p>
            <a:r>
              <a:rPr lang="en-US" dirty="0"/>
              <a:t>When did he receive his apostleship?</a:t>
            </a:r>
          </a:p>
          <a:p>
            <a:r>
              <a:rPr lang="en-US" dirty="0"/>
              <a:t>Who was Saul/Paul before his conversion?</a:t>
            </a:r>
          </a:p>
        </p:txBody>
      </p:sp>
    </p:spTree>
    <p:extLst>
      <p:ext uri="{BB962C8B-B14F-4D97-AF65-F5344CB8AC3E}">
        <p14:creationId xmlns:p14="http://schemas.microsoft.com/office/powerpoint/2010/main" val="173339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C96D9-1027-8326-F338-2F9CB5724D51}"/>
              </a:ext>
            </a:extLst>
          </p:cNvPr>
          <p:cNvSpPr>
            <a:spLocks noGrp="1"/>
          </p:cNvSpPr>
          <p:nvPr>
            <p:ph type="title"/>
          </p:nvPr>
        </p:nvSpPr>
        <p:spPr/>
        <p:txBody>
          <a:bodyPr/>
          <a:lstStyle/>
          <a:p>
            <a:r>
              <a:rPr lang="en-US" dirty="0"/>
              <a:t>Saul the Pharisee of Pharisees</a:t>
            </a:r>
          </a:p>
        </p:txBody>
      </p:sp>
      <p:sp>
        <p:nvSpPr>
          <p:cNvPr id="3" name="Content Placeholder 2">
            <a:extLst>
              <a:ext uri="{FF2B5EF4-FFF2-40B4-BE49-F238E27FC236}">
                <a16:creationId xmlns:a16="http://schemas.microsoft.com/office/drawing/2014/main" id="{0EFFE89A-EBF4-F989-6EA4-6129F029C524}"/>
              </a:ext>
            </a:extLst>
          </p:cNvPr>
          <p:cNvSpPr>
            <a:spLocks noGrp="1"/>
          </p:cNvSpPr>
          <p:nvPr>
            <p:ph idx="1"/>
          </p:nvPr>
        </p:nvSpPr>
        <p:spPr/>
        <p:txBody>
          <a:bodyPr>
            <a:normAutofit lnSpcReduction="10000"/>
          </a:bodyPr>
          <a:lstStyle/>
          <a:p>
            <a:r>
              <a:rPr lang="en-US" dirty="0"/>
              <a:t>Parents were Pharisees and Roman citizens, born in Tarsus of Cilicia </a:t>
            </a:r>
            <a:r>
              <a:rPr lang="en-US" b="1" dirty="0"/>
              <a:t>Acts 22:25-28</a:t>
            </a:r>
          </a:p>
          <a:p>
            <a:r>
              <a:rPr lang="en-US" dirty="0"/>
              <a:t>Bar </a:t>
            </a:r>
            <a:r>
              <a:rPr lang="en-US" dirty="0" err="1"/>
              <a:t>mitzvahed</a:t>
            </a:r>
            <a:r>
              <a:rPr lang="en-US" dirty="0"/>
              <a:t> at age 13</a:t>
            </a:r>
          </a:p>
          <a:p>
            <a:r>
              <a:rPr lang="en-US" dirty="0"/>
              <a:t>Sat at the feet of Gamaliel, a supreme Jewish rabbi/teacher in Jerusalem</a:t>
            </a:r>
          </a:p>
          <a:p>
            <a:r>
              <a:rPr lang="en-US" dirty="0"/>
              <a:t>Headed for a place in the Sanhedrin because of his superior intelligence and skill at debate because now he was a lawyer as well as a zealot.</a:t>
            </a:r>
          </a:p>
          <a:p>
            <a:r>
              <a:rPr lang="en-US" dirty="0"/>
              <a:t>Held the robes of those who stoned Stephen, the first martyr    </a:t>
            </a:r>
            <a:r>
              <a:rPr lang="en-US" b="1" dirty="0"/>
              <a:t>Acts 7</a:t>
            </a:r>
          </a:p>
          <a:p>
            <a:r>
              <a:rPr lang="en-US" dirty="0"/>
              <a:t>Part of those persecuting the apostles and putting them in prison  </a:t>
            </a:r>
            <a:r>
              <a:rPr lang="en-US" b="1" dirty="0"/>
              <a:t>Acts 5</a:t>
            </a:r>
          </a:p>
          <a:p>
            <a:r>
              <a:rPr lang="en-US" dirty="0"/>
              <a:t>Part of the religious leaders who listened to Peter give his speech in </a:t>
            </a:r>
            <a:r>
              <a:rPr lang="en-US" b="1" dirty="0"/>
              <a:t>Acts 5 </a:t>
            </a:r>
            <a:r>
              <a:rPr lang="en-US" dirty="0"/>
              <a:t>regarding Jesus, the Messiah, that THEY had killed, rising from the dead.</a:t>
            </a:r>
          </a:p>
          <a:p>
            <a:endParaRPr lang="en-US" dirty="0"/>
          </a:p>
        </p:txBody>
      </p:sp>
    </p:spTree>
    <p:extLst>
      <p:ext uri="{BB962C8B-B14F-4D97-AF65-F5344CB8AC3E}">
        <p14:creationId xmlns:p14="http://schemas.microsoft.com/office/powerpoint/2010/main" val="2060619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51576-87DF-4C15-A266-5B75A47F2345}"/>
              </a:ext>
            </a:extLst>
          </p:cNvPr>
          <p:cNvSpPr>
            <a:spLocks noGrp="1"/>
          </p:cNvSpPr>
          <p:nvPr>
            <p:ph type="title"/>
          </p:nvPr>
        </p:nvSpPr>
        <p:spPr/>
        <p:txBody>
          <a:bodyPr/>
          <a:lstStyle/>
          <a:p>
            <a:r>
              <a:rPr lang="en-US" dirty="0"/>
              <a:t>Saul’s conversion</a:t>
            </a:r>
          </a:p>
        </p:txBody>
      </p:sp>
      <p:sp>
        <p:nvSpPr>
          <p:cNvPr id="3" name="Content Placeholder 2">
            <a:extLst>
              <a:ext uri="{FF2B5EF4-FFF2-40B4-BE49-F238E27FC236}">
                <a16:creationId xmlns:a16="http://schemas.microsoft.com/office/drawing/2014/main" id="{73186D74-4B26-62F0-2B8E-780040C25E43}"/>
              </a:ext>
            </a:extLst>
          </p:cNvPr>
          <p:cNvSpPr>
            <a:spLocks noGrp="1"/>
          </p:cNvSpPr>
          <p:nvPr>
            <p:ph idx="1"/>
          </p:nvPr>
        </p:nvSpPr>
        <p:spPr/>
        <p:txBody>
          <a:bodyPr>
            <a:normAutofit lnSpcReduction="10000"/>
          </a:bodyPr>
          <a:lstStyle/>
          <a:p>
            <a:r>
              <a:rPr lang="en-US" dirty="0"/>
              <a:t>Before he could persecute the apostles anymore, God intervened</a:t>
            </a:r>
          </a:p>
          <a:p>
            <a:r>
              <a:rPr lang="en-US" dirty="0"/>
              <a:t>On the road to Damascus, to kill Christians, Jesus Himself met Saul</a:t>
            </a:r>
          </a:p>
          <a:p>
            <a:r>
              <a:rPr lang="en-US" dirty="0"/>
              <a:t>“Why are you persecuting ME?”   </a:t>
            </a:r>
            <a:r>
              <a:rPr lang="en-US" b="1" dirty="0"/>
              <a:t>Acts 9</a:t>
            </a:r>
          </a:p>
          <a:p>
            <a:r>
              <a:rPr lang="en-US" dirty="0"/>
              <a:t>Saul, the zealot, is blinded and must be led into Damascus to the house of Judas. How humiliating.</a:t>
            </a:r>
          </a:p>
          <a:p>
            <a:r>
              <a:rPr lang="en-US" dirty="0"/>
              <a:t>He is blind for three days, but during those three days he has a vision in which he sees a man named Ananias come in and lay hands on him, so that he regains his sight. (Be Ananias with Paul being like Hitler)</a:t>
            </a:r>
          </a:p>
          <a:p>
            <a:r>
              <a:rPr lang="en-US" dirty="0"/>
              <a:t>He also is shown how much he must suffer for Christ’s Name; the very Name he hates, despises and persecutes.</a:t>
            </a:r>
          </a:p>
        </p:txBody>
      </p:sp>
    </p:spTree>
    <p:extLst>
      <p:ext uri="{BB962C8B-B14F-4D97-AF65-F5344CB8AC3E}">
        <p14:creationId xmlns:p14="http://schemas.microsoft.com/office/powerpoint/2010/main" val="2847690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76C4C-1772-1F11-61AB-A70F6E5C549C}"/>
              </a:ext>
            </a:extLst>
          </p:cNvPr>
          <p:cNvSpPr>
            <a:spLocks noGrp="1"/>
          </p:cNvSpPr>
          <p:nvPr>
            <p:ph type="title"/>
          </p:nvPr>
        </p:nvSpPr>
        <p:spPr/>
        <p:txBody>
          <a:bodyPr/>
          <a:lstStyle/>
          <a:p>
            <a:r>
              <a:rPr lang="en-US" dirty="0"/>
              <a:t>Paul’s Accreditation</a:t>
            </a:r>
          </a:p>
        </p:txBody>
      </p:sp>
      <p:sp>
        <p:nvSpPr>
          <p:cNvPr id="3" name="Content Placeholder 2">
            <a:extLst>
              <a:ext uri="{FF2B5EF4-FFF2-40B4-BE49-F238E27FC236}">
                <a16:creationId xmlns:a16="http://schemas.microsoft.com/office/drawing/2014/main" id="{1E172FC3-CF19-EB6A-B3D8-73A757B18D39}"/>
              </a:ext>
            </a:extLst>
          </p:cNvPr>
          <p:cNvSpPr>
            <a:spLocks noGrp="1"/>
          </p:cNvSpPr>
          <p:nvPr>
            <p:ph idx="1"/>
          </p:nvPr>
        </p:nvSpPr>
        <p:spPr/>
        <p:txBody>
          <a:bodyPr/>
          <a:lstStyle/>
          <a:p>
            <a:r>
              <a:rPr lang="en-US" dirty="0"/>
              <a:t>According to </a:t>
            </a:r>
            <a:r>
              <a:rPr lang="en-US" b="1" dirty="0"/>
              <a:t>Galatians 1</a:t>
            </a:r>
            <a:r>
              <a:rPr lang="en-US" dirty="0"/>
              <a:t>, written before Romans, Paul did not go up to Jerusalem to any man, nor apostle, but went away to Arabia for 3 years and was taught by God Himself.</a:t>
            </a:r>
          </a:p>
          <a:p>
            <a:r>
              <a:rPr lang="en-US" dirty="0"/>
              <a:t>How could Paul be taught by God Himself?</a:t>
            </a:r>
          </a:p>
          <a:p>
            <a:r>
              <a:rPr lang="en-US" dirty="0"/>
              <a:t>Holy Spirit indwelt him now and revealed the gospel to him through all the Old Testament that he was so violently defending, albeit in error.</a:t>
            </a:r>
          </a:p>
          <a:p>
            <a:r>
              <a:rPr lang="en-US" dirty="0"/>
              <a:t>Remember, he only HAD the Old Testament. He would later write most of the New Testament himself.</a:t>
            </a:r>
          </a:p>
          <a:p>
            <a:r>
              <a:rPr lang="en-US" dirty="0"/>
              <a:t>Paul is NOT an “ignorant” fisherman, but a highly educated Pharisee. </a:t>
            </a:r>
          </a:p>
          <a:p>
            <a:endParaRPr lang="en-US" dirty="0"/>
          </a:p>
        </p:txBody>
      </p:sp>
    </p:spTree>
    <p:extLst>
      <p:ext uri="{BB962C8B-B14F-4D97-AF65-F5344CB8AC3E}">
        <p14:creationId xmlns:p14="http://schemas.microsoft.com/office/powerpoint/2010/main" val="2247845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6F23B-EE57-22D6-BDA4-FFCB6B6D2AC9}"/>
              </a:ext>
            </a:extLst>
          </p:cNvPr>
          <p:cNvSpPr>
            <a:spLocks noGrp="1"/>
          </p:cNvSpPr>
          <p:nvPr>
            <p:ph type="title"/>
          </p:nvPr>
        </p:nvSpPr>
        <p:spPr/>
        <p:txBody>
          <a:bodyPr/>
          <a:lstStyle/>
          <a:p>
            <a:r>
              <a:rPr lang="en-US" dirty="0"/>
              <a:t>Paul’s Unique Qualifications</a:t>
            </a:r>
          </a:p>
        </p:txBody>
      </p:sp>
      <p:sp>
        <p:nvSpPr>
          <p:cNvPr id="3" name="Content Placeholder 2">
            <a:extLst>
              <a:ext uri="{FF2B5EF4-FFF2-40B4-BE49-F238E27FC236}">
                <a16:creationId xmlns:a16="http://schemas.microsoft.com/office/drawing/2014/main" id="{9C3590FC-EBEA-E048-B3F2-9A0848CCE15C}"/>
              </a:ext>
            </a:extLst>
          </p:cNvPr>
          <p:cNvSpPr>
            <a:spLocks noGrp="1"/>
          </p:cNvSpPr>
          <p:nvPr>
            <p:ph idx="1"/>
          </p:nvPr>
        </p:nvSpPr>
        <p:spPr/>
        <p:txBody>
          <a:bodyPr>
            <a:normAutofit fontScale="92500" lnSpcReduction="10000"/>
          </a:bodyPr>
          <a:lstStyle/>
          <a:p>
            <a:r>
              <a:rPr lang="en-US" dirty="0"/>
              <a:t>Paul has been educated just like the very Pharisees that will eventually persecute HIM, for the very reasons HE was persecuting those of The Way</a:t>
            </a:r>
          </a:p>
          <a:p>
            <a:r>
              <a:rPr lang="en-US" dirty="0"/>
              <a:t>Paul can reason with any </a:t>
            </a:r>
            <a:r>
              <a:rPr lang="en-US" b="1" dirty="0"/>
              <a:t>Jew</a:t>
            </a:r>
            <a:r>
              <a:rPr lang="en-US" dirty="0"/>
              <a:t> through the Old Testament, that Jesus IS the Messiah because he knows and has studied it all.</a:t>
            </a:r>
          </a:p>
          <a:p>
            <a:r>
              <a:rPr lang="en-US" dirty="0"/>
              <a:t>Paul can reason with any </a:t>
            </a:r>
            <a:r>
              <a:rPr lang="en-US" b="1" dirty="0"/>
              <a:t>Gentile</a:t>
            </a:r>
            <a:r>
              <a:rPr lang="en-US" dirty="0"/>
              <a:t>, who God called him to, that Jesus is the Christ because </a:t>
            </a:r>
            <a:r>
              <a:rPr lang="en-US"/>
              <a:t>he had </a:t>
            </a:r>
            <a:r>
              <a:rPr lang="en-US" dirty="0"/>
              <a:t>SEEN Messiah, had his life </a:t>
            </a:r>
            <a:r>
              <a:rPr lang="en-US"/>
              <a:t>changed drastically, </a:t>
            </a:r>
            <a:r>
              <a:rPr lang="en-US" dirty="0"/>
              <a:t>and because he is totally convinced and surrendered to the Lord Jesus Christ.</a:t>
            </a:r>
          </a:p>
          <a:p>
            <a:r>
              <a:rPr lang="en-US" dirty="0"/>
              <a:t>His zeal is now FOR the Messiah, instead of against Him. (Think of the faces of all those he murdered, flashing in his mind and the horror of that.) </a:t>
            </a:r>
          </a:p>
          <a:p>
            <a:r>
              <a:rPr lang="en-US" dirty="0"/>
              <a:t>Our lives should be no different. Fully persuaded so as to be totally surrendered. THIS is what Romans teaches us. THIS is salvation.</a:t>
            </a:r>
          </a:p>
        </p:txBody>
      </p:sp>
    </p:spTree>
    <p:extLst>
      <p:ext uri="{BB962C8B-B14F-4D97-AF65-F5344CB8AC3E}">
        <p14:creationId xmlns:p14="http://schemas.microsoft.com/office/powerpoint/2010/main" val="910173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1F772-2BE7-879A-2B10-FC313C1522D0}"/>
              </a:ext>
            </a:extLst>
          </p:cNvPr>
          <p:cNvSpPr>
            <a:spLocks noGrp="1"/>
          </p:cNvSpPr>
          <p:nvPr>
            <p:ph type="title"/>
          </p:nvPr>
        </p:nvSpPr>
        <p:spPr/>
        <p:txBody>
          <a:bodyPr/>
          <a:lstStyle/>
          <a:p>
            <a:r>
              <a:rPr lang="en-US" dirty="0"/>
              <a:t>Romans 1:1-1:18</a:t>
            </a:r>
          </a:p>
        </p:txBody>
      </p:sp>
      <p:sp>
        <p:nvSpPr>
          <p:cNvPr id="3" name="Content Placeholder 2">
            <a:extLst>
              <a:ext uri="{FF2B5EF4-FFF2-40B4-BE49-F238E27FC236}">
                <a16:creationId xmlns:a16="http://schemas.microsoft.com/office/drawing/2014/main" id="{F1F175CA-E2F9-20BD-BD2D-5F87D52E9916}"/>
              </a:ext>
            </a:extLst>
          </p:cNvPr>
          <p:cNvSpPr>
            <a:spLocks noGrp="1"/>
          </p:cNvSpPr>
          <p:nvPr>
            <p:ph idx="1"/>
          </p:nvPr>
        </p:nvSpPr>
        <p:spPr/>
        <p:txBody>
          <a:bodyPr/>
          <a:lstStyle/>
          <a:p>
            <a:r>
              <a:rPr lang="en-US" b="1" dirty="0"/>
              <a:t>1:2 </a:t>
            </a:r>
            <a:r>
              <a:rPr lang="en-US" dirty="0"/>
              <a:t>Where was the gospel “promised beforehand”?</a:t>
            </a:r>
          </a:p>
          <a:p>
            <a:r>
              <a:rPr lang="en-US" b="1" dirty="0"/>
              <a:t>Gen. 3:15  Adam to Abraham to Moses and the Prophets</a:t>
            </a:r>
          </a:p>
          <a:p>
            <a:r>
              <a:rPr lang="en-US" b="1" dirty="0"/>
              <a:t>1:5 </a:t>
            </a:r>
            <a:r>
              <a:rPr lang="en-US" dirty="0"/>
              <a:t>“Obedience of Faith” evidence of salvation for Jew and Gentile</a:t>
            </a:r>
          </a:p>
          <a:p>
            <a:r>
              <a:rPr lang="en-US" b="1" dirty="0"/>
              <a:t>1:8 </a:t>
            </a:r>
            <a:r>
              <a:rPr lang="en-US" dirty="0"/>
              <a:t>What was “the whole world” at that time?</a:t>
            </a:r>
          </a:p>
          <a:p>
            <a:r>
              <a:rPr lang="en-US" b="1" dirty="0"/>
              <a:t>1:11 </a:t>
            </a:r>
            <a:r>
              <a:rPr lang="en-US" dirty="0"/>
              <a:t>“Impart some spiritual gift”. What does that mean?</a:t>
            </a:r>
          </a:p>
          <a:p>
            <a:r>
              <a:rPr lang="en-US" b="1" dirty="0"/>
              <a:t>1:14</a:t>
            </a:r>
            <a:r>
              <a:rPr lang="en-US" dirty="0"/>
              <a:t> Why does Paul feel “an obligation”?</a:t>
            </a:r>
          </a:p>
          <a:p>
            <a:r>
              <a:rPr lang="en-US" b="1" dirty="0"/>
              <a:t>1:17</a:t>
            </a:r>
            <a:r>
              <a:rPr lang="en-US" dirty="0"/>
              <a:t> What does “faith to faith” mean?</a:t>
            </a:r>
          </a:p>
          <a:p>
            <a:r>
              <a:rPr lang="en-US" b="1" dirty="0"/>
              <a:t>1:18</a:t>
            </a:r>
            <a:r>
              <a:rPr lang="en-US" dirty="0"/>
              <a:t> How could the truth of God be evident?</a:t>
            </a:r>
          </a:p>
          <a:p>
            <a:endParaRPr lang="en-US" dirty="0"/>
          </a:p>
          <a:p>
            <a:pPr marL="0" indent="0">
              <a:buNone/>
            </a:pPr>
            <a:endParaRPr lang="en-US" b="1" dirty="0"/>
          </a:p>
        </p:txBody>
      </p:sp>
    </p:spTree>
    <p:extLst>
      <p:ext uri="{BB962C8B-B14F-4D97-AF65-F5344CB8AC3E}">
        <p14:creationId xmlns:p14="http://schemas.microsoft.com/office/powerpoint/2010/main" val="799800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D39AB-AE3E-8864-5DDC-174831C1C00D}"/>
              </a:ext>
            </a:extLst>
          </p:cNvPr>
          <p:cNvSpPr>
            <a:spLocks noGrp="1"/>
          </p:cNvSpPr>
          <p:nvPr>
            <p:ph type="title"/>
          </p:nvPr>
        </p:nvSpPr>
        <p:spPr/>
        <p:txBody>
          <a:bodyPr/>
          <a:lstStyle/>
          <a:p>
            <a:r>
              <a:rPr lang="en-US" dirty="0"/>
              <a:t>Romans 1:18-32</a:t>
            </a:r>
          </a:p>
        </p:txBody>
      </p:sp>
      <p:sp>
        <p:nvSpPr>
          <p:cNvPr id="3" name="Content Placeholder 2">
            <a:extLst>
              <a:ext uri="{FF2B5EF4-FFF2-40B4-BE49-F238E27FC236}">
                <a16:creationId xmlns:a16="http://schemas.microsoft.com/office/drawing/2014/main" id="{AF0EAB51-1DBF-E613-5A72-95BC4BB53278}"/>
              </a:ext>
            </a:extLst>
          </p:cNvPr>
          <p:cNvSpPr>
            <a:spLocks noGrp="1"/>
          </p:cNvSpPr>
          <p:nvPr>
            <p:ph idx="1"/>
          </p:nvPr>
        </p:nvSpPr>
        <p:spPr/>
        <p:txBody>
          <a:bodyPr/>
          <a:lstStyle/>
          <a:p>
            <a:r>
              <a:rPr lang="en-US" b="1" dirty="0"/>
              <a:t>1:21</a:t>
            </a:r>
            <a:r>
              <a:rPr lang="en-US" dirty="0"/>
              <a:t> Why is it so wrong that they didn’t give thanks?</a:t>
            </a:r>
          </a:p>
          <a:p>
            <a:r>
              <a:rPr lang="en-US" b="1" dirty="0"/>
              <a:t>1:22</a:t>
            </a:r>
            <a:r>
              <a:rPr lang="en-US" dirty="0"/>
              <a:t> Exchanged the glory of incorruptible God for an image in the form of corruptible man, bird, four-footed animals, crawling creatures: Greeks worshipped Apollo, Romans an eagle, Egyptians a four-footed animal and the Assyrians the serpent.</a:t>
            </a:r>
          </a:p>
          <a:p>
            <a:r>
              <a:rPr lang="en-US" b="1" dirty="0"/>
              <a:t>1:24</a:t>
            </a:r>
            <a:r>
              <a:rPr lang="en-US" dirty="0"/>
              <a:t> “God gave them over”: Abandoning them to the degrading power of sin (Amp.)</a:t>
            </a:r>
          </a:p>
          <a:p>
            <a:r>
              <a:rPr lang="en-US" dirty="0"/>
              <a:t>“The minute I begin to lessen the character or power of God I begin to exchange the Truth of God for a lie.”   Kay Arthur</a:t>
            </a:r>
          </a:p>
          <a:p>
            <a:r>
              <a:rPr lang="en-US" b="1" dirty="0"/>
              <a:t>1:32</a:t>
            </a:r>
            <a:r>
              <a:rPr lang="en-US" dirty="0"/>
              <a:t> How could they (Jews)“know the ordinance of God”?</a:t>
            </a:r>
          </a:p>
          <a:p>
            <a:endParaRPr lang="en-US" dirty="0"/>
          </a:p>
        </p:txBody>
      </p:sp>
    </p:spTree>
    <p:extLst>
      <p:ext uri="{BB962C8B-B14F-4D97-AF65-F5344CB8AC3E}">
        <p14:creationId xmlns:p14="http://schemas.microsoft.com/office/powerpoint/2010/main" val="553188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806C4-3D5C-0A02-DFCA-23138D402DDC}"/>
              </a:ext>
            </a:extLst>
          </p:cNvPr>
          <p:cNvSpPr>
            <a:spLocks noGrp="1"/>
          </p:cNvSpPr>
          <p:nvPr>
            <p:ph type="title"/>
          </p:nvPr>
        </p:nvSpPr>
        <p:spPr/>
        <p:txBody>
          <a:bodyPr/>
          <a:lstStyle/>
          <a:p>
            <a:r>
              <a:rPr lang="en-US" dirty="0"/>
              <a:t>Romans 2</a:t>
            </a:r>
          </a:p>
        </p:txBody>
      </p:sp>
      <p:sp>
        <p:nvSpPr>
          <p:cNvPr id="3" name="Content Placeholder 2">
            <a:extLst>
              <a:ext uri="{FF2B5EF4-FFF2-40B4-BE49-F238E27FC236}">
                <a16:creationId xmlns:a16="http://schemas.microsoft.com/office/drawing/2014/main" id="{44925F58-EFB6-94AD-1606-103E41C5A2E6}"/>
              </a:ext>
            </a:extLst>
          </p:cNvPr>
          <p:cNvSpPr>
            <a:spLocks noGrp="1"/>
          </p:cNvSpPr>
          <p:nvPr>
            <p:ph idx="1"/>
          </p:nvPr>
        </p:nvSpPr>
        <p:spPr/>
        <p:txBody>
          <a:bodyPr/>
          <a:lstStyle/>
          <a:p>
            <a:r>
              <a:rPr lang="en-US" b="1" dirty="0"/>
              <a:t>2:1</a:t>
            </a:r>
            <a:r>
              <a:rPr lang="en-US" dirty="0"/>
              <a:t>  Who is the “you”?</a:t>
            </a:r>
          </a:p>
          <a:p>
            <a:r>
              <a:rPr lang="en-US" dirty="0"/>
              <a:t>The Jews.  How do you know?</a:t>
            </a:r>
          </a:p>
          <a:p>
            <a:r>
              <a:rPr lang="en-US" dirty="0"/>
              <a:t>“Therefore”. Paul has described them in chapter 1; especially in verse 32</a:t>
            </a:r>
          </a:p>
          <a:p>
            <a:r>
              <a:rPr lang="en-US" b="1" dirty="0"/>
              <a:t>2:1</a:t>
            </a:r>
            <a:r>
              <a:rPr lang="en-US" dirty="0"/>
              <a:t> What does the word judge/judgment mean here?</a:t>
            </a:r>
          </a:p>
          <a:p>
            <a:r>
              <a:rPr lang="en-US" dirty="0"/>
              <a:t>Condemnation</a:t>
            </a:r>
          </a:p>
          <a:p>
            <a:r>
              <a:rPr lang="en-US" b="1" dirty="0"/>
              <a:t>2:5</a:t>
            </a:r>
            <a:r>
              <a:rPr lang="en-US" dirty="0"/>
              <a:t> “Day of Wrath” = Great White Throne judgment. NOT for the believer</a:t>
            </a:r>
          </a:p>
          <a:p>
            <a:r>
              <a:rPr lang="en-US" b="1" dirty="0"/>
              <a:t>2:6-16</a:t>
            </a:r>
            <a:r>
              <a:rPr lang="en-US" dirty="0"/>
              <a:t> Does this say salvation is by </a:t>
            </a:r>
            <a:r>
              <a:rPr lang="en-US" b="1" dirty="0"/>
              <a:t>works, </a:t>
            </a:r>
            <a:r>
              <a:rPr lang="en-US" dirty="0"/>
              <a:t>because it seems to prove it?</a:t>
            </a:r>
          </a:p>
          <a:p>
            <a:endParaRPr lang="en-US" dirty="0"/>
          </a:p>
        </p:txBody>
      </p:sp>
    </p:spTree>
    <p:extLst>
      <p:ext uri="{BB962C8B-B14F-4D97-AF65-F5344CB8AC3E}">
        <p14:creationId xmlns:p14="http://schemas.microsoft.com/office/powerpoint/2010/main" val="2980375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216</TotalTime>
  <Words>1826</Words>
  <Application>Microsoft Office PowerPoint</Application>
  <PresentationFormat>Widescreen</PresentationFormat>
  <Paragraphs>113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Century Gothic</vt:lpstr>
      <vt:lpstr>Wingdings 3</vt:lpstr>
      <vt:lpstr>Ion Boardroom</vt:lpstr>
      <vt:lpstr>Romans Part 2</vt:lpstr>
      <vt:lpstr>Paul the author</vt:lpstr>
      <vt:lpstr>Saul the Pharisee of Pharisees</vt:lpstr>
      <vt:lpstr>Saul’s conversion</vt:lpstr>
      <vt:lpstr>Paul’s Accreditation</vt:lpstr>
      <vt:lpstr>Paul’s Unique Qualifications</vt:lpstr>
      <vt:lpstr>Romans 1:1-1:18</vt:lpstr>
      <vt:lpstr>Romans 1:18-32</vt:lpstr>
      <vt:lpstr>Romans 2</vt:lpstr>
      <vt:lpstr>Romans 2</vt:lpstr>
      <vt:lpstr>Romans 3:19</vt:lpstr>
      <vt:lpstr>Romans 3:20-31</vt:lpstr>
      <vt:lpstr>Romans 4:1-13</vt:lpstr>
      <vt:lpstr>Romans 4:14-25</vt:lpstr>
      <vt:lpstr>Romans 5:1-14</vt:lpstr>
      <vt:lpstr>Romans 5:15-21</vt:lpstr>
      <vt:lpstr>This coming week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44</cp:revision>
  <dcterms:created xsi:type="dcterms:W3CDTF">2025-01-15T12:31:15Z</dcterms:created>
  <dcterms:modified xsi:type="dcterms:W3CDTF">2025-01-15T16:07:30Z</dcterms:modified>
</cp:coreProperties>
</file>