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304665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51523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43155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3125703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9994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8912724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372681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57044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413373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A2345B-39DA-4955-8243-566DB5BE12C2}"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032450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A2345B-39DA-4955-8243-566DB5BE12C2}"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2360504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A2345B-39DA-4955-8243-566DB5BE12C2}" type="datetimeFigureOut">
              <a:rPr lang="en-US" smtClean="0"/>
              <a:t>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620729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A2345B-39DA-4955-8243-566DB5BE12C2}" type="datetimeFigureOut">
              <a:rPr lang="en-US" smtClean="0"/>
              <a:t>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33795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A2345B-39DA-4955-8243-566DB5BE12C2}" type="datetimeFigureOut">
              <a:rPr lang="en-US" smtClean="0"/>
              <a:t>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417765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DA2345B-39DA-4955-8243-566DB5BE12C2}"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20788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DA2345B-39DA-4955-8243-566DB5BE12C2}"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93C95D-9110-41A3-9435-4E75555E4A1F}" type="slidenum">
              <a:rPr lang="en-US" smtClean="0"/>
              <a:t>‹#›</a:t>
            </a:fld>
            <a:endParaRPr lang="en-US"/>
          </a:p>
        </p:txBody>
      </p:sp>
    </p:spTree>
    <p:extLst>
      <p:ext uri="{BB962C8B-B14F-4D97-AF65-F5344CB8AC3E}">
        <p14:creationId xmlns:p14="http://schemas.microsoft.com/office/powerpoint/2010/main" val="1138268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DA2345B-39DA-4955-8243-566DB5BE12C2}" type="datetimeFigureOut">
              <a:rPr lang="en-US" smtClean="0"/>
              <a:t>12/5/2024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593C95D-9110-41A3-9435-4E75555E4A1F}" type="slidenum">
              <a:rPr lang="en-US" smtClean="0"/>
              <a:t>‹#›</a:t>
            </a:fld>
            <a:endParaRPr lang="en-US"/>
          </a:p>
        </p:txBody>
      </p:sp>
    </p:spTree>
    <p:extLst>
      <p:ext uri="{BB962C8B-B14F-4D97-AF65-F5344CB8AC3E}">
        <p14:creationId xmlns:p14="http://schemas.microsoft.com/office/powerpoint/2010/main" val="3984534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18136-131B-F3A3-F9D6-D120BDD23FAC}"/>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CE824945-0803-0916-454B-F2D68B04BAD2}"/>
              </a:ext>
            </a:extLst>
          </p:cNvPr>
          <p:cNvSpPr>
            <a:spLocks noGrp="1"/>
          </p:cNvSpPr>
          <p:nvPr>
            <p:ph type="subTitle" idx="1"/>
          </p:nvPr>
        </p:nvSpPr>
        <p:spPr/>
        <p:txBody>
          <a:bodyPr/>
          <a:lstStyle/>
          <a:p>
            <a:r>
              <a:rPr lang="en-US" dirty="0"/>
              <a:t>Lesson 14</a:t>
            </a:r>
          </a:p>
        </p:txBody>
      </p:sp>
    </p:spTree>
    <p:extLst>
      <p:ext uri="{BB962C8B-B14F-4D97-AF65-F5344CB8AC3E}">
        <p14:creationId xmlns:p14="http://schemas.microsoft.com/office/powerpoint/2010/main" val="4263818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32FA5-9BAE-F9C4-47E2-08D031DB4F41}"/>
              </a:ext>
            </a:extLst>
          </p:cNvPr>
          <p:cNvSpPr>
            <a:spLocks noGrp="1"/>
          </p:cNvSpPr>
          <p:nvPr>
            <p:ph type="title"/>
          </p:nvPr>
        </p:nvSpPr>
        <p:spPr/>
        <p:txBody>
          <a:bodyPr/>
          <a:lstStyle/>
          <a:p>
            <a:r>
              <a:rPr lang="en-US" dirty="0"/>
              <a:t>Romans 5:12-21</a:t>
            </a:r>
          </a:p>
        </p:txBody>
      </p:sp>
      <p:sp>
        <p:nvSpPr>
          <p:cNvPr id="3" name="Content Placeholder 2">
            <a:extLst>
              <a:ext uri="{FF2B5EF4-FFF2-40B4-BE49-F238E27FC236}">
                <a16:creationId xmlns:a16="http://schemas.microsoft.com/office/drawing/2014/main" id="{8675FE96-DD89-C83E-3503-E97A8173CB99}"/>
              </a:ext>
            </a:extLst>
          </p:cNvPr>
          <p:cNvSpPr>
            <a:spLocks noGrp="1"/>
          </p:cNvSpPr>
          <p:nvPr>
            <p:ph idx="1"/>
          </p:nvPr>
        </p:nvSpPr>
        <p:spPr/>
        <p:txBody>
          <a:bodyPr/>
          <a:lstStyle/>
          <a:p>
            <a:endParaRPr lang="en-US" dirty="0"/>
          </a:p>
          <a:p>
            <a:r>
              <a:rPr lang="en-US" dirty="0"/>
              <a:t>Through one man – Adam – condemnation. Death.</a:t>
            </a:r>
          </a:p>
          <a:p>
            <a:r>
              <a:rPr lang="en-US" dirty="0"/>
              <a:t>Through one man – Christ – righteousness. Life.</a:t>
            </a:r>
          </a:p>
          <a:p>
            <a:r>
              <a:rPr lang="en-US" dirty="0"/>
              <a:t>Jesus undid everything Adam did.</a:t>
            </a:r>
          </a:p>
          <a:p>
            <a:r>
              <a:rPr lang="en-US" dirty="0"/>
              <a:t>He is our “Much More” salvation.  Romans 5:10</a:t>
            </a:r>
          </a:p>
        </p:txBody>
      </p:sp>
    </p:spTree>
    <p:extLst>
      <p:ext uri="{BB962C8B-B14F-4D97-AF65-F5344CB8AC3E}">
        <p14:creationId xmlns:p14="http://schemas.microsoft.com/office/powerpoint/2010/main" val="94682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54780-E0E4-8FCD-DCCF-1C55D3490BE0}"/>
              </a:ext>
            </a:extLst>
          </p:cNvPr>
          <p:cNvSpPr>
            <a:spLocks noGrp="1"/>
          </p:cNvSpPr>
          <p:nvPr>
            <p:ph type="title"/>
          </p:nvPr>
        </p:nvSpPr>
        <p:spPr/>
        <p:txBody>
          <a:bodyPr/>
          <a:lstStyle/>
          <a:p>
            <a:r>
              <a:rPr lang="en-US" dirty="0"/>
              <a:t>“Through” references in Romans 5</a:t>
            </a:r>
          </a:p>
        </p:txBody>
      </p:sp>
      <p:sp>
        <p:nvSpPr>
          <p:cNvPr id="3" name="Content Placeholder 2">
            <a:extLst>
              <a:ext uri="{FF2B5EF4-FFF2-40B4-BE49-F238E27FC236}">
                <a16:creationId xmlns:a16="http://schemas.microsoft.com/office/drawing/2014/main" id="{D799198D-0A89-E5CC-4168-9FDCF5FBDBCB}"/>
              </a:ext>
            </a:extLst>
          </p:cNvPr>
          <p:cNvSpPr>
            <a:spLocks noGrp="1"/>
          </p:cNvSpPr>
          <p:nvPr>
            <p:ph idx="1"/>
          </p:nvPr>
        </p:nvSpPr>
        <p:spPr/>
        <p:txBody>
          <a:bodyPr>
            <a:normAutofit lnSpcReduction="10000"/>
          </a:bodyPr>
          <a:lstStyle/>
          <a:p>
            <a:r>
              <a:rPr lang="en-US" dirty="0"/>
              <a:t>5:1 Peace through Christ</a:t>
            </a:r>
          </a:p>
          <a:p>
            <a:r>
              <a:rPr lang="en-US" dirty="0"/>
              <a:t>5:2 Obtained our introduction by faith through Christ</a:t>
            </a:r>
          </a:p>
          <a:p>
            <a:r>
              <a:rPr lang="en-US" dirty="0"/>
              <a:t>5:5 The love of God is poured out within our hearts through the Holy Spirit</a:t>
            </a:r>
          </a:p>
          <a:p>
            <a:r>
              <a:rPr lang="en-US" dirty="0"/>
              <a:t>5:9 Saved from the wrath of God through Jesus’ blood</a:t>
            </a:r>
          </a:p>
          <a:p>
            <a:r>
              <a:rPr lang="en-US" dirty="0"/>
              <a:t>5:10 Reconciled to God through the death of His Son</a:t>
            </a:r>
          </a:p>
          <a:p>
            <a:r>
              <a:rPr lang="en-US" dirty="0"/>
              <a:t>5:11 We exult in God through Jesus Christ</a:t>
            </a:r>
          </a:p>
          <a:p>
            <a:r>
              <a:rPr lang="en-US" dirty="0"/>
              <a:t>5:11 We have now received the reconciliation through our Lord Jesus Christ</a:t>
            </a:r>
          </a:p>
          <a:p>
            <a:r>
              <a:rPr lang="en-US" dirty="0"/>
              <a:t>5:12 Sin entered the world through one man</a:t>
            </a:r>
          </a:p>
          <a:p>
            <a:r>
              <a:rPr lang="en-US" dirty="0"/>
              <a:t>5:12 Death entered the world through the one man</a:t>
            </a:r>
          </a:p>
          <a:p>
            <a:r>
              <a:rPr lang="en-US" dirty="0"/>
              <a:t>5:12 Death spread to all men through the one man</a:t>
            </a:r>
          </a:p>
        </p:txBody>
      </p:sp>
    </p:spTree>
    <p:extLst>
      <p:ext uri="{BB962C8B-B14F-4D97-AF65-F5344CB8AC3E}">
        <p14:creationId xmlns:p14="http://schemas.microsoft.com/office/powerpoint/2010/main" val="535989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EB462-9D56-9DCC-BE90-634CABF1FE00}"/>
              </a:ext>
            </a:extLst>
          </p:cNvPr>
          <p:cNvSpPr>
            <a:spLocks noGrp="1"/>
          </p:cNvSpPr>
          <p:nvPr>
            <p:ph type="title"/>
          </p:nvPr>
        </p:nvSpPr>
        <p:spPr/>
        <p:txBody>
          <a:bodyPr/>
          <a:lstStyle/>
          <a:p>
            <a:r>
              <a:rPr lang="en-US" dirty="0"/>
              <a:t>“Through” references in Romans 5 continued</a:t>
            </a:r>
          </a:p>
        </p:txBody>
      </p:sp>
      <p:sp>
        <p:nvSpPr>
          <p:cNvPr id="3" name="Content Placeholder 2">
            <a:extLst>
              <a:ext uri="{FF2B5EF4-FFF2-40B4-BE49-F238E27FC236}">
                <a16:creationId xmlns:a16="http://schemas.microsoft.com/office/drawing/2014/main" id="{C1287495-DA3C-1848-62A7-AC7911257FD8}"/>
              </a:ext>
            </a:extLst>
          </p:cNvPr>
          <p:cNvSpPr>
            <a:spLocks noGrp="1"/>
          </p:cNvSpPr>
          <p:nvPr>
            <p:ph idx="1"/>
          </p:nvPr>
        </p:nvSpPr>
        <p:spPr/>
        <p:txBody>
          <a:bodyPr>
            <a:normAutofit/>
          </a:bodyPr>
          <a:lstStyle/>
          <a:p>
            <a:r>
              <a:rPr lang="en-US" dirty="0"/>
              <a:t>5:16 Condemnation through the one who sinned</a:t>
            </a:r>
          </a:p>
          <a:p>
            <a:r>
              <a:rPr lang="en-US" dirty="0"/>
              <a:t>5:17 Death reigned through the one</a:t>
            </a:r>
          </a:p>
          <a:p>
            <a:r>
              <a:rPr lang="en-US" dirty="0"/>
              <a:t>5:17 Life reigned through the One, Jesus Christ</a:t>
            </a:r>
          </a:p>
          <a:p>
            <a:r>
              <a:rPr lang="en-US" dirty="0"/>
              <a:t>5:18 Condemnation through one transgression, to all men</a:t>
            </a:r>
          </a:p>
          <a:p>
            <a:r>
              <a:rPr lang="en-US" dirty="0"/>
              <a:t>5:18 Justification of life, through one act of righteousness, to all men</a:t>
            </a:r>
          </a:p>
          <a:p>
            <a:r>
              <a:rPr lang="en-US" dirty="0"/>
              <a:t>5:19 Many made sinners through one man’s disobedience</a:t>
            </a:r>
          </a:p>
          <a:p>
            <a:r>
              <a:rPr lang="en-US" dirty="0"/>
              <a:t>5:19 Many will be made righteous through the obedience of the One</a:t>
            </a:r>
          </a:p>
          <a:p>
            <a:r>
              <a:rPr lang="en-US" dirty="0"/>
              <a:t>5:21 Grace will reign through righteousness to eternal life</a:t>
            </a:r>
          </a:p>
          <a:p>
            <a:r>
              <a:rPr lang="en-US" dirty="0"/>
              <a:t>5:21 Eternal life through Jesus Christ our Lord</a:t>
            </a:r>
          </a:p>
        </p:txBody>
      </p:sp>
    </p:spTree>
    <p:extLst>
      <p:ext uri="{BB962C8B-B14F-4D97-AF65-F5344CB8AC3E}">
        <p14:creationId xmlns:p14="http://schemas.microsoft.com/office/powerpoint/2010/main" val="1322400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EC467-318E-AE25-AF60-10FA06B568F4}"/>
              </a:ext>
            </a:extLst>
          </p:cNvPr>
          <p:cNvSpPr>
            <a:spLocks noGrp="1"/>
          </p:cNvSpPr>
          <p:nvPr>
            <p:ph type="title"/>
          </p:nvPr>
        </p:nvSpPr>
        <p:spPr/>
        <p:txBody>
          <a:bodyPr/>
          <a:lstStyle/>
          <a:p>
            <a:r>
              <a:rPr lang="en-US" dirty="0"/>
              <a:t>Romans Part 2</a:t>
            </a:r>
          </a:p>
        </p:txBody>
      </p:sp>
      <p:sp>
        <p:nvSpPr>
          <p:cNvPr id="3" name="Content Placeholder 2">
            <a:extLst>
              <a:ext uri="{FF2B5EF4-FFF2-40B4-BE49-F238E27FC236}">
                <a16:creationId xmlns:a16="http://schemas.microsoft.com/office/drawing/2014/main" id="{56D20F57-BFA4-4617-C26A-27270F73C8C0}"/>
              </a:ext>
            </a:extLst>
          </p:cNvPr>
          <p:cNvSpPr>
            <a:spLocks noGrp="1"/>
          </p:cNvSpPr>
          <p:nvPr>
            <p:ph idx="1"/>
          </p:nvPr>
        </p:nvSpPr>
        <p:spPr/>
        <p:txBody>
          <a:bodyPr/>
          <a:lstStyle/>
          <a:p>
            <a:r>
              <a:rPr lang="en-US" dirty="0"/>
              <a:t>Romans Part 2 will begin on January 9</a:t>
            </a:r>
            <a:r>
              <a:rPr lang="en-US" baseline="30000" dirty="0"/>
              <a:t>th</a:t>
            </a:r>
            <a:r>
              <a:rPr lang="en-US" dirty="0"/>
              <a:t>, 2025.</a:t>
            </a:r>
          </a:p>
          <a:p>
            <a:r>
              <a:rPr lang="en-US" dirty="0"/>
              <a:t>Books will be handed out and details and information will be discussed, especially if there are new students joining us.</a:t>
            </a:r>
          </a:p>
          <a:p>
            <a:r>
              <a:rPr lang="en-US" dirty="0"/>
              <a:t>Sign up will be like last time. There will be a link in The Beacon. If you do not receive The Beacon because you are not a member of FBCO, I will send it to you.</a:t>
            </a:r>
          </a:p>
          <a:p>
            <a:r>
              <a:rPr lang="en-US" dirty="0"/>
              <a:t>Free childcare will be provided.</a:t>
            </a:r>
          </a:p>
          <a:p>
            <a:r>
              <a:rPr lang="en-US" dirty="0"/>
              <a:t>We will be in a new room.    </a:t>
            </a:r>
            <a:r>
              <a:rPr lang="en-US" b="1" dirty="0"/>
              <a:t>WC118</a:t>
            </a:r>
            <a:r>
              <a:rPr lang="en-US" dirty="0"/>
              <a:t> which is in the WORSHIP CENTER BUILDING HALLWAY. ENTRANCE WILL BE AT WELCOME CENTER B.</a:t>
            </a:r>
          </a:p>
          <a:p>
            <a:pPr marL="0" indent="0">
              <a:buNone/>
            </a:pPr>
            <a:endParaRPr lang="en-US" dirty="0"/>
          </a:p>
          <a:p>
            <a:endParaRPr lang="en-US" dirty="0"/>
          </a:p>
        </p:txBody>
      </p:sp>
    </p:spTree>
    <p:extLst>
      <p:ext uri="{BB962C8B-B14F-4D97-AF65-F5344CB8AC3E}">
        <p14:creationId xmlns:p14="http://schemas.microsoft.com/office/powerpoint/2010/main" val="1553353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DDEB1-48B2-D1FA-8B2C-2F9C3DA1997E}"/>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2EA2AADF-22FA-C31F-4FE0-B7DAB81A4990}"/>
              </a:ext>
            </a:extLst>
          </p:cNvPr>
          <p:cNvSpPr>
            <a:spLocks noGrp="1"/>
          </p:cNvSpPr>
          <p:nvPr>
            <p:ph idx="1"/>
          </p:nvPr>
        </p:nvSpPr>
        <p:spPr/>
        <p:txBody>
          <a:bodyPr/>
          <a:lstStyle/>
          <a:p>
            <a:r>
              <a:rPr lang="en-US" b="1" dirty="0" err="1"/>
              <a:t>Chp</a:t>
            </a:r>
            <a:r>
              <a:rPr lang="en-US" b="1" dirty="0"/>
              <a:t>. 1  </a:t>
            </a:r>
            <a:r>
              <a:rPr lang="en-US" dirty="0"/>
              <a:t>The gospel reveals God’s righteousness; man is without excuse before Him.</a:t>
            </a:r>
          </a:p>
          <a:p>
            <a:r>
              <a:rPr lang="en-US" b="1" dirty="0" err="1"/>
              <a:t>Chp</a:t>
            </a:r>
            <a:r>
              <a:rPr lang="en-US" b="1" dirty="0"/>
              <a:t>. 2 </a:t>
            </a:r>
            <a:r>
              <a:rPr lang="en-US" dirty="0"/>
              <a:t>Only the doers of the Law are just before God</a:t>
            </a:r>
          </a:p>
          <a:p>
            <a:r>
              <a:rPr lang="en-US" b="1" dirty="0" err="1"/>
              <a:t>Chp</a:t>
            </a:r>
            <a:r>
              <a:rPr lang="en-US" b="1" dirty="0"/>
              <a:t>. 3 </a:t>
            </a:r>
            <a:r>
              <a:rPr lang="en-US" dirty="0"/>
              <a:t>No man is righteous; all have sinned; no partiality with God</a:t>
            </a:r>
          </a:p>
          <a:p>
            <a:r>
              <a:rPr lang="en-US" b="1" dirty="0" err="1"/>
              <a:t>Chp</a:t>
            </a:r>
            <a:r>
              <a:rPr lang="en-US" b="1" dirty="0"/>
              <a:t>. 4</a:t>
            </a:r>
            <a:r>
              <a:rPr lang="en-US" dirty="0"/>
              <a:t> Abraham believed God and it was counted as righteousness</a:t>
            </a:r>
          </a:p>
          <a:p>
            <a:r>
              <a:rPr lang="en-US" b="1" dirty="0" err="1"/>
              <a:t>Chp</a:t>
            </a:r>
            <a:r>
              <a:rPr lang="en-US" b="1" dirty="0"/>
              <a:t>. 5 </a:t>
            </a:r>
            <a:r>
              <a:rPr lang="en-US" dirty="0"/>
              <a:t>Many made righteous through Christ’s obedience</a:t>
            </a:r>
            <a:endParaRPr lang="en-US" b="1" dirty="0"/>
          </a:p>
        </p:txBody>
      </p:sp>
    </p:spTree>
    <p:extLst>
      <p:ext uri="{BB962C8B-B14F-4D97-AF65-F5344CB8AC3E}">
        <p14:creationId xmlns:p14="http://schemas.microsoft.com/office/powerpoint/2010/main" val="83836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DF886-9BDD-46A5-AE8D-109D9F6A942D}"/>
              </a:ext>
            </a:extLst>
          </p:cNvPr>
          <p:cNvSpPr>
            <a:spLocks noGrp="1"/>
          </p:cNvSpPr>
          <p:nvPr>
            <p:ph type="title"/>
          </p:nvPr>
        </p:nvSpPr>
        <p:spPr/>
        <p:txBody>
          <a:bodyPr/>
          <a:lstStyle/>
          <a:p>
            <a:r>
              <a:rPr lang="en-US" dirty="0"/>
              <a:t>Romans 5:1-2</a:t>
            </a:r>
          </a:p>
        </p:txBody>
      </p:sp>
      <p:sp>
        <p:nvSpPr>
          <p:cNvPr id="3" name="Content Placeholder 2">
            <a:extLst>
              <a:ext uri="{FF2B5EF4-FFF2-40B4-BE49-F238E27FC236}">
                <a16:creationId xmlns:a16="http://schemas.microsoft.com/office/drawing/2014/main" id="{046C78F5-229D-7D13-99AC-D15ECFA1E0FD}"/>
              </a:ext>
            </a:extLst>
          </p:cNvPr>
          <p:cNvSpPr>
            <a:spLocks noGrp="1"/>
          </p:cNvSpPr>
          <p:nvPr>
            <p:ph idx="1"/>
          </p:nvPr>
        </p:nvSpPr>
        <p:spPr/>
        <p:txBody>
          <a:bodyPr>
            <a:normAutofit/>
          </a:bodyPr>
          <a:lstStyle/>
          <a:p>
            <a:r>
              <a:rPr lang="en-US" dirty="0"/>
              <a:t>One result of being justified by faith: Peace with God, not wrath</a:t>
            </a:r>
          </a:p>
          <a:p>
            <a:r>
              <a:rPr lang="en-US" dirty="0"/>
              <a:t>Another result: </a:t>
            </a:r>
            <a:r>
              <a:rPr lang="en-US" b="1" dirty="0"/>
              <a:t>5:2</a:t>
            </a:r>
            <a:r>
              <a:rPr lang="en-US" dirty="0"/>
              <a:t> </a:t>
            </a:r>
            <a:r>
              <a:rPr lang="en-US" b="1" dirty="0"/>
              <a:t>“Introduction by faith”? </a:t>
            </a:r>
            <a:r>
              <a:rPr lang="en-US" dirty="0"/>
              <a:t>How did we attain that?</a:t>
            </a:r>
          </a:p>
          <a:p>
            <a:r>
              <a:rPr lang="en-US" dirty="0"/>
              <a:t>Introduction: “</a:t>
            </a:r>
            <a:r>
              <a:rPr lang="en-US" dirty="0" err="1"/>
              <a:t>prosagoge</a:t>
            </a:r>
            <a:r>
              <a:rPr lang="en-US" dirty="0"/>
              <a:t>”: access, admission. Refers to the act of bringing someone into the presence of another, often implying a formal introduction or access to a person of </a:t>
            </a:r>
            <a:r>
              <a:rPr lang="en-US" b="1" dirty="0"/>
              <a:t>higher status</a:t>
            </a:r>
            <a:r>
              <a:rPr lang="en-US" dirty="0"/>
              <a:t>. Jesus is our mediator who gives believers access to God, a privilege that was once limited to specific individuals under the Old Covenant. Intimate, FACE TO FACE interaction.</a:t>
            </a:r>
          </a:p>
          <a:p>
            <a:r>
              <a:rPr lang="en-US" dirty="0"/>
              <a:t>Because of this believers: Exult in hope of the glory of God, in our tribulation and we rejoice in God.</a:t>
            </a:r>
          </a:p>
          <a:p>
            <a:endParaRPr lang="en-US" dirty="0"/>
          </a:p>
        </p:txBody>
      </p:sp>
    </p:spTree>
    <p:extLst>
      <p:ext uri="{BB962C8B-B14F-4D97-AF65-F5344CB8AC3E}">
        <p14:creationId xmlns:p14="http://schemas.microsoft.com/office/powerpoint/2010/main" val="100923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CB14-BB11-D690-8E36-337BA6D7EADB}"/>
              </a:ext>
            </a:extLst>
          </p:cNvPr>
          <p:cNvSpPr>
            <a:spLocks noGrp="1"/>
          </p:cNvSpPr>
          <p:nvPr>
            <p:ph type="title"/>
          </p:nvPr>
        </p:nvSpPr>
        <p:spPr/>
        <p:txBody>
          <a:bodyPr/>
          <a:lstStyle/>
          <a:p>
            <a:r>
              <a:rPr lang="en-US" dirty="0"/>
              <a:t>Exult</a:t>
            </a:r>
          </a:p>
        </p:txBody>
      </p:sp>
      <p:sp>
        <p:nvSpPr>
          <p:cNvPr id="3" name="Content Placeholder 2">
            <a:extLst>
              <a:ext uri="{FF2B5EF4-FFF2-40B4-BE49-F238E27FC236}">
                <a16:creationId xmlns:a16="http://schemas.microsoft.com/office/drawing/2014/main" id="{059EBE4F-DCEB-8E2D-3363-790CF0455425}"/>
              </a:ext>
            </a:extLst>
          </p:cNvPr>
          <p:cNvSpPr>
            <a:spLocks noGrp="1"/>
          </p:cNvSpPr>
          <p:nvPr>
            <p:ph idx="1"/>
          </p:nvPr>
        </p:nvSpPr>
        <p:spPr/>
        <p:txBody>
          <a:bodyPr/>
          <a:lstStyle/>
          <a:p>
            <a:r>
              <a:rPr lang="en-US" b="1" dirty="0"/>
              <a:t>Exult:</a:t>
            </a:r>
            <a:r>
              <a:rPr lang="en-US" dirty="0"/>
              <a:t> </a:t>
            </a:r>
            <a:r>
              <a:rPr lang="en-US" dirty="0" err="1"/>
              <a:t>kauchaomai</a:t>
            </a:r>
            <a:r>
              <a:rPr lang="en-US" dirty="0"/>
              <a:t> – to boast, to glory to exult. Living with head up high, living with God-given confidence. Intimacy with Him.</a:t>
            </a:r>
          </a:p>
          <a:p>
            <a:r>
              <a:rPr lang="en-US" b="1" dirty="0"/>
              <a:t>5:2</a:t>
            </a:r>
            <a:r>
              <a:rPr lang="en-US" dirty="0"/>
              <a:t> We take confidence in the hope of God’s glory (correct estimate of who He is). “Let us rejoice in our hope and the confident assurance of [experiencing and enjoying] the glory of [our great] God [the manifestation of His excellent power]”. Amp.</a:t>
            </a:r>
          </a:p>
          <a:p>
            <a:r>
              <a:rPr lang="en-US" dirty="0"/>
              <a:t>What about the unrighteous in chapter 1?</a:t>
            </a:r>
          </a:p>
          <a:p>
            <a:r>
              <a:rPr lang="en-US" dirty="0"/>
              <a:t>They exchange the glory of incorruptible God, the truth they KNOW about Him, for other things by suppressing that known truth. They know the righteous are saved by faith.</a:t>
            </a:r>
          </a:p>
        </p:txBody>
      </p:sp>
    </p:spTree>
    <p:extLst>
      <p:ext uri="{BB962C8B-B14F-4D97-AF65-F5344CB8AC3E}">
        <p14:creationId xmlns:p14="http://schemas.microsoft.com/office/powerpoint/2010/main" val="174810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C947B-F645-C47F-D845-CD34A683A793}"/>
              </a:ext>
            </a:extLst>
          </p:cNvPr>
          <p:cNvSpPr>
            <a:spLocks noGrp="1"/>
          </p:cNvSpPr>
          <p:nvPr>
            <p:ph type="title"/>
          </p:nvPr>
        </p:nvSpPr>
        <p:spPr/>
        <p:txBody>
          <a:bodyPr/>
          <a:lstStyle/>
          <a:p>
            <a:r>
              <a:rPr lang="en-US" dirty="0"/>
              <a:t>Romans 5:3-5</a:t>
            </a:r>
          </a:p>
        </p:txBody>
      </p:sp>
      <p:sp>
        <p:nvSpPr>
          <p:cNvPr id="3" name="Content Placeholder 2">
            <a:extLst>
              <a:ext uri="{FF2B5EF4-FFF2-40B4-BE49-F238E27FC236}">
                <a16:creationId xmlns:a16="http://schemas.microsoft.com/office/drawing/2014/main" id="{7C3EC965-F76F-B919-E793-FB7D4B4E7BB0}"/>
              </a:ext>
            </a:extLst>
          </p:cNvPr>
          <p:cNvSpPr>
            <a:spLocks noGrp="1"/>
          </p:cNvSpPr>
          <p:nvPr>
            <p:ph idx="1"/>
          </p:nvPr>
        </p:nvSpPr>
        <p:spPr/>
        <p:txBody>
          <a:bodyPr>
            <a:normAutofit/>
          </a:bodyPr>
          <a:lstStyle/>
          <a:p>
            <a:r>
              <a:rPr lang="en-US" dirty="0"/>
              <a:t>How can the believer exult in tribulations? He knows the results.</a:t>
            </a:r>
          </a:p>
          <a:p>
            <a:r>
              <a:rPr lang="en-US" b="1" dirty="0"/>
              <a:t>Tribulation:</a:t>
            </a:r>
            <a:r>
              <a:rPr lang="en-US" dirty="0"/>
              <a:t> “</a:t>
            </a:r>
            <a:r>
              <a:rPr lang="en-US" dirty="0" err="1"/>
              <a:t>thlipsis</a:t>
            </a:r>
            <a:r>
              <a:rPr lang="en-US" dirty="0"/>
              <a:t>”: affliction, distress, persecution. It often refers to the trials and hardships faced by believers as a result of their faith. Used of a narrow place that “hems someone in”, especially internal pressure that causes someone to feel confined “No way of escape”. The afflictions which Christ had to undergo (and which, therefore, His followers must not shrink from).</a:t>
            </a:r>
          </a:p>
          <a:p>
            <a:r>
              <a:rPr lang="en-US" b="1" dirty="0"/>
              <a:t>Zod.</a:t>
            </a:r>
            <a:r>
              <a:rPr lang="en-US" dirty="0"/>
              <a:t> It may affect body, mind, or both. Christians are not exempt from tribulation, but rather they are especially </a:t>
            </a:r>
            <a:r>
              <a:rPr lang="en-US" b="1" dirty="0"/>
              <a:t>subject </a:t>
            </a:r>
            <a:r>
              <a:rPr lang="en-US" dirty="0"/>
              <a:t>to it. There is a deeper experience of the presence of Christ and of the kingdom of God when tribulations come.</a:t>
            </a:r>
          </a:p>
        </p:txBody>
      </p:sp>
    </p:spTree>
    <p:extLst>
      <p:ext uri="{BB962C8B-B14F-4D97-AF65-F5344CB8AC3E}">
        <p14:creationId xmlns:p14="http://schemas.microsoft.com/office/powerpoint/2010/main" val="1939124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3B7A5-D63B-C436-B688-DFA78867CB82}"/>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28E2018B-4863-2B49-E441-EA3D9C02F5A6}"/>
              </a:ext>
            </a:extLst>
          </p:cNvPr>
          <p:cNvSpPr>
            <a:spLocks noGrp="1"/>
          </p:cNvSpPr>
          <p:nvPr>
            <p:ph idx="1"/>
          </p:nvPr>
        </p:nvSpPr>
        <p:spPr/>
        <p:txBody>
          <a:bodyPr>
            <a:normAutofit/>
          </a:bodyPr>
          <a:lstStyle/>
          <a:p>
            <a:r>
              <a:rPr lang="en-US" dirty="0"/>
              <a:t>How does knowing the </a:t>
            </a:r>
            <a:r>
              <a:rPr lang="en-US" b="1" dirty="0"/>
              <a:t>results</a:t>
            </a:r>
            <a:r>
              <a:rPr lang="en-US" dirty="0"/>
              <a:t> of tribulations, help a believer exult in them?</a:t>
            </a:r>
          </a:p>
          <a:p>
            <a:r>
              <a:rPr lang="en-US" dirty="0"/>
              <a:t>God NEVER wastes suffering, though WE can.</a:t>
            </a:r>
          </a:p>
          <a:p>
            <a:r>
              <a:rPr lang="en-US" b="1" dirty="0"/>
              <a:t>Perseverance:</a:t>
            </a:r>
            <a:r>
              <a:rPr lang="en-US" dirty="0"/>
              <a:t> “</a:t>
            </a:r>
            <a:r>
              <a:rPr lang="en-US" dirty="0" err="1"/>
              <a:t>hupomone</a:t>
            </a:r>
            <a:r>
              <a:rPr lang="en-US" dirty="0"/>
              <a:t> “- steadfastness, patient waiting for, to remain under; to endure. Remaining faithful and patient under pressure, maintaining one’s faith and hope </a:t>
            </a:r>
            <a:r>
              <a:rPr lang="en-US" b="1" dirty="0"/>
              <a:t>despite</a:t>
            </a:r>
            <a:r>
              <a:rPr lang="en-US" dirty="0"/>
              <a:t> challenges. Trust in God’s promises and a commitment to His will. Esp. as God enables the believer to “remain under” the challenges He allots in life. The characteristic of a man who is </a:t>
            </a:r>
            <a:r>
              <a:rPr lang="en-US" dirty="0" err="1"/>
              <a:t>unswerved</a:t>
            </a:r>
            <a:r>
              <a:rPr lang="en-US" dirty="0"/>
              <a:t> from his deliberate purpose and loyalty to his faith – piety by even the greatest trials and sufferings.                </a:t>
            </a:r>
            <a:r>
              <a:rPr lang="en-US" b="1" dirty="0"/>
              <a:t>Ant.</a:t>
            </a:r>
            <a:r>
              <a:rPr lang="en-US" dirty="0"/>
              <a:t>   Indignation!!!</a:t>
            </a:r>
          </a:p>
        </p:txBody>
      </p:sp>
    </p:spTree>
    <p:extLst>
      <p:ext uri="{BB962C8B-B14F-4D97-AF65-F5344CB8AC3E}">
        <p14:creationId xmlns:p14="http://schemas.microsoft.com/office/powerpoint/2010/main" val="669122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A692-B16B-0CCD-CF55-6A7ACE8F5FB6}"/>
              </a:ext>
            </a:extLst>
          </p:cNvPr>
          <p:cNvSpPr>
            <a:spLocks noGrp="1"/>
          </p:cNvSpPr>
          <p:nvPr>
            <p:ph type="title"/>
          </p:nvPr>
        </p:nvSpPr>
        <p:spPr/>
        <p:txBody>
          <a:bodyPr/>
          <a:lstStyle/>
          <a:p>
            <a:r>
              <a:rPr lang="en-US" dirty="0"/>
              <a:t>Proven Character</a:t>
            </a:r>
          </a:p>
        </p:txBody>
      </p:sp>
      <p:sp>
        <p:nvSpPr>
          <p:cNvPr id="3" name="Content Placeholder 2">
            <a:extLst>
              <a:ext uri="{FF2B5EF4-FFF2-40B4-BE49-F238E27FC236}">
                <a16:creationId xmlns:a16="http://schemas.microsoft.com/office/drawing/2014/main" id="{1FC5FBCF-C5F2-39B4-8EBF-9D8C620544D8}"/>
              </a:ext>
            </a:extLst>
          </p:cNvPr>
          <p:cNvSpPr>
            <a:spLocks noGrp="1"/>
          </p:cNvSpPr>
          <p:nvPr>
            <p:ph idx="1"/>
          </p:nvPr>
        </p:nvSpPr>
        <p:spPr/>
        <p:txBody>
          <a:bodyPr>
            <a:normAutofit/>
          </a:bodyPr>
          <a:lstStyle/>
          <a:p>
            <a:r>
              <a:rPr lang="en-US" b="1" dirty="0"/>
              <a:t>Proven Character: </a:t>
            </a:r>
            <a:r>
              <a:rPr lang="en-US" dirty="0"/>
              <a:t>“</a:t>
            </a:r>
            <a:r>
              <a:rPr lang="en-US" dirty="0" err="1"/>
              <a:t>dokime</a:t>
            </a:r>
            <a:r>
              <a:rPr lang="en-US" dirty="0"/>
              <a:t>”: approval, testing, trial proof of genuineness, a brand of what is “tested and true”. The process or result of trial, proving, proven worth. Tried character. Trustiness.</a:t>
            </a:r>
          </a:p>
          <a:p>
            <a:r>
              <a:rPr lang="en-US" b="1" dirty="0"/>
              <a:t>Zod.</a:t>
            </a:r>
            <a:r>
              <a:rPr lang="en-US" dirty="0"/>
              <a:t> Reflective sense. Hence it must be either the experience itself, or the fact that one has proved oneself true or the act of proving himself true. One who conducts himself nobly in trial is approved. If the result of the testing is unsatisfactory, he is reprobate. It includes the process of proving and thus incorporating the trial itself as proof; also, the effect of proving, in which case the meaning IS approval. (1:28 same word – reprobate)</a:t>
            </a:r>
          </a:p>
        </p:txBody>
      </p:sp>
    </p:spTree>
    <p:extLst>
      <p:ext uri="{BB962C8B-B14F-4D97-AF65-F5344CB8AC3E}">
        <p14:creationId xmlns:p14="http://schemas.microsoft.com/office/powerpoint/2010/main" val="836233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5C180-0D38-D256-AC12-78B2246D572F}"/>
              </a:ext>
            </a:extLst>
          </p:cNvPr>
          <p:cNvSpPr>
            <a:spLocks noGrp="1"/>
          </p:cNvSpPr>
          <p:nvPr>
            <p:ph type="title"/>
          </p:nvPr>
        </p:nvSpPr>
        <p:spPr/>
        <p:txBody>
          <a:bodyPr/>
          <a:lstStyle/>
          <a:p>
            <a:r>
              <a:rPr lang="en-US" dirty="0"/>
              <a:t>Result of </a:t>
            </a:r>
            <a:r>
              <a:rPr lang="en-US"/>
              <a:t>Proven Character: Hope</a:t>
            </a:r>
          </a:p>
        </p:txBody>
      </p:sp>
      <p:sp>
        <p:nvSpPr>
          <p:cNvPr id="3" name="Content Placeholder 2">
            <a:extLst>
              <a:ext uri="{FF2B5EF4-FFF2-40B4-BE49-F238E27FC236}">
                <a16:creationId xmlns:a16="http://schemas.microsoft.com/office/drawing/2014/main" id="{25CBBE24-644C-A080-E428-10A5BC41CAD4}"/>
              </a:ext>
            </a:extLst>
          </p:cNvPr>
          <p:cNvSpPr>
            <a:spLocks noGrp="1"/>
          </p:cNvSpPr>
          <p:nvPr>
            <p:ph idx="1"/>
          </p:nvPr>
        </p:nvSpPr>
        <p:spPr/>
        <p:txBody>
          <a:bodyPr>
            <a:normAutofit/>
          </a:bodyPr>
          <a:lstStyle/>
          <a:p>
            <a:r>
              <a:rPr lang="en-US" dirty="0"/>
              <a:t>Hope: “</a:t>
            </a:r>
            <a:r>
              <a:rPr lang="en-US" dirty="0" err="1"/>
              <a:t>elpis</a:t>
            </a:r>
            <a:r>
              <a:rPr lang="en-US" dirty="0"/>
              <a:t>” –expectation, trust, confidence, expectation of what is sure. That in which one confides or to which he flees for refuge. Always in the N.T. in a good sense. Joyful and confident expectation of eternal salvation. Hope whose object is seen (</a:t>
            </a:r>
            <a:r>
              <a:rPr lang="en-US" b="1" dirty="0"/>
              <a:t>8:24</a:t>
            </a:r>
            <a:r>
              <a:rPr lang="en-US" dirty="0"/>
              <a:t>). God the author of hope (</a:t>
            </a:r>
            <a:r>
              <a:rPr lang="en-US" b="1" dirty="0"/>
              <a:t>15:13</a:t>
            </a:r>
            <a:r>
              <a:rPr lang="en-US" dirty="0"/>
              <a:t>). To anticipate, usually with pleasure.</a:t>
            </a:r>
          </a:p>
          <a:p>
            <a:r>
              <a:rPr lang="en-US" b="1" dirty="0"/>
              <a:t>Zod.</a:t>
            </a:r>
            <a:r>
              <a:rPr lang="en-US" dirty="0"/>
              <a:t> Desire of some good with expectation of obtaining it. The hope realized in Jesus Christ was salvation, eternal life, the glory of God, the resurrection of the dead. Jesus – the Hope of the world- realized! To be without Christ is to be without hope. Hope and faith will not be needed in the future on earth.</a:t>
            </a:r>
          </a:p>
        </p:txBody>
      </p:sp>
    </p:spTree>
    <p:extLst>
      <p:ext uri="{BB962C8B-B14F-4D97-AF65-F5344CB8AC3E}">
        <p14:creationId xmlns:p14="http://schemas.microsoft.com/office/powerpoint/2010/main" val="1386112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91189-2B97-987D-F836-B9D0DAC05CF5}"/>
              </a:ext>
            </a:extLst>
          </p:cNvPr>
          <p:cNvSpPr>
            <a:spLocks noGrp="1"/>
          </p:cNvSpPr>
          <p:nvPr>
            <p:ph type="title"/>
          </p:nvPr>
        </p:nvSpPr>
        <p:spPr/>
        <p:txBody>
          <a:bodyPr/>
          <a:lstStyle/>
          <a:p>
            <a:r>
              <a:rPr lang="en-US" dirty="0"/>
              <a:t>Romans 5:6-11</a:t>
            </a:r>
          </a:p>
        </p:txBody>
      </p:sp>
      <p:sp>
        <p:nvSpPr>
          <p:cNvPr id="3" name="Content Placeholder 2">
            <a:extLst>
              <a:ext uri="{FF2B5EF4-FFF2-40B4-BE49-F238E27FC236}">
                <a16:creationId xmlns:a16="http://schemas.microsoft.com/office/drawing/2014/main" id="{B3ADC9B6-5172-A114-55BA-A372D3C82C2F}"/>
              </a:ext>
            </a:extLst>
          </p:cNvPr>
          <p:cNvSpPr>
            <a:spLocks noGrp="1"/>
          </p:cNvSpPr>
          <p:nvPr>
            <p:ph idx="1"/>
          </p:nvPr>
        </p:nvSpPr>
        <p:spPr/>
        <p:txBody>
          <a:bodyPr>
            <a:normAutofit/>
          </a:bodyPr>
          <a:lstStyle/>
          <a:p>
            <a:r>
              <a:rPr lang="en-US" dirty="0"/>
              <a:t>We exult in: God, through our Lord Jesus Christ, through whom we have NOW received the reconciliation.</a:t>
            </a:r>
          </a:p>
          <a:p>
            <a:r>
              <a:rPr lang="en-US" dirty="0"/>
              <a:t>Through Jesus’ death, God the Father reconciled us to Himself. </a:t>
            </a:r>
          </a:p>
          <a:p>
            <a:r>
              <a:rPr lang="en-US" dirty="0"/>
              <a:t>At </a:t>
            </a:r>
            <a:r>
              <a:rPr lang="en-US" b="1" dirty="0"/>
              <a:t>just the right time</a:t>
            </a:r>
            <a:r>
              <a:rPr lang="en-US" dirty="0"/>
              <a:t>, Jesus died for us. So there has always been a plan.</a:t>
            </a:r>
          </a:p>
          <a:p>
            <a:r>
              <a:rPr lang="en-US" dirty="0"/>
              <a:t>“Much More”: having NOW been justified, we SHALL BE saved from wrath.  Vs. 9</a:t>
            </a:r>
          </a:p>
          <a:p>
            <a:r>
              <a:rPr lang="en-US" dirty="0"/>
              <a:t>Having BEEN reconciled, we SHALL BE saved by His life.  Vs. 10</a:t>
            </a:r>
          </a:p>
          <a:p>
            <a:r>
              <a:rPr lang="en-US" dirty="0"/>
              <a:t>We will Much More reign in life through Jesus Christ.  Vs. 17</a:t>
            </a:r>
          </a:p>
          <a:p>
            <a:r>
              <a:rPr lang="en-US" dirty="0"/>
              <a:t>Where sin increased, Grace abounded all the MORE.  Vs.20</a:t>
            </a:r>
          </a:p>
          <a:p>
            <a:endParaRPr lang="en-US" dirty="0"/>
          </a:p>
        </p:txBody>
      </p:sp>
    </p:spTree>
    <p:extLst>
      <p:ext uri="{BB962C8B-B14F-4D97-AF65-F5344CB8AC3E}">
        <p14:creationId xmlns:p14="http://schemas.microsoft.com/office/powerpoint/2010/main" val="38190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104</TotalTime>
  <Words>1310</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Romans Part 1</vt:lpstr>
      <vt:lpstr>Review</vt:lpstr>
      <vt:lpstr>Romans 5:1-2</vt:lpstr>
      <vt:lpstr>Exult</vt:lpstr>
      <vt:lpstr>Romans 5:3-5</vt:lpstr>
      <vt:lpstr>Application</vt:lpstr>
      <vt:lpstr>Proven Character</vt:lpstr>
      <vt:lpstr>Result of Proven Character: Hope</vt:lpstr>
      <vt:lpstr>Romans 5:6-11</vt:lpstr>
      <vt:lpstr>Romans 5:12-21</vt:lpstr>
      <vt:lpstr>“Through” references in Romans 5</vt:lpstr>
      <vt:lpstr>“Through” references in Romans 5 continued</vt:lpstr>
      <vt:lpstr>Romans Part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31</cp:revision>
  <dcterms:created xsi:type="dcterms:W3CDTF">2024-12-02T13:46:32Z</dcterms:created>
  <dcterms:modified xsi:type="dcterms:W3CDTF">2024-12-05T13:14:34Z</dcterms:modified>
</cp:coreProperties>
</file>