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3" d="100"/>
          <a:sy n="83" d="100"/>
        </p:scale>
        <p:origin x="85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E13580-3261-4DBD-A0DA-8FEFD225B6CA}"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C7DBE4-4CA1-4630-B14B-3C5E1BD72AA7}" type="slidenum">
              <a:rPr lang="en-US" smtClean="0"/>
              <a:t>‹#›</a:t>
            </a:fld>
            <a:endParaRPr lang="en-US"/>
          </a:p>
        </p:txBody>
      </p:sp>
    </p:spTree>
    <p:extLst>
      <p:ext uri="{BB962C8B-B14F-4D97-AF65-F5344CB8AC3E}">
        <p14:creationId xmlns:p14="http://schemas.microsoft.com/office/powerpoint/2010/main" val="2523941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E13580-3261-4DBD-A0DA-8FEFD225B6CA}"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C7DBE4-4CA1-4630-B14B-3C5E1BD72AA7}" type="slidenum">
              <a:rPr lang="en-US" smtClean="0"/>
              <a:t>‹#›</a:t>
            </a:fld>
            <a:endParaRPr lang="en-US"/>
          </a:p>
        </p:txBody>
      </p:sp>
    </p:spTree>
    <p:extLst>
      <p:ext uri="{BB962C8B-B14F-4D97-AF65-F5344CB8AC3E}">
        <p14:creationId xmlns:p14="http://schemas.microsoft.com/office/powerpoint/2010/main" val="746937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E13580-3261-4DBD-A0DA-8FEFD225B6CA}"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C7DBE4-4CA1-4630-B14B-3C5E1BD72AA7}"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096537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E13580-3261-4DBD-A0DA-8FEFD225B6CA}"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C7DBE4-4CA1-4630-B14B-3C5E1BD72AA7}" type="slidenum">
              <a:rPr lang="en-US" smtClean="0"/>
              <a:t>‹#›</a:t>
            </a:fld>
            <a:endParaRPr lang="en-US"/>
          </a:p>
        </p:txBody>
      </p:sp>
    </p:spTree>
    <p:extLst>
      <p:ext uri="{BB962C8B-B14F-4D97-AF65-F5344CB8AC3E}">
        <p14:creationId xmlns:p14="http://schemas.microsoft.com/office/powerpoint/2010/main" val="477327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E13580-3261-4DBD-A0DA-8FEFD225B6CA}"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C7DBE4-4CA1-4630-B14B-3C5E1BD72AA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627215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E13580-3261-4DBD-A0DA-8FEFD225B6CA}"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C7DBE4-4CA1-4630-B14B-3C5E1BD72AA7}" type="slidenum">
              <a:rPr lang="en-US" smtClean="0"/>
              <a:t>‹#›</a:t>
            </a:fld>
            <a:endParaRPr lang="en-US"/>
          </a:p>
        </p:txBody>
      </p:sp>
    </p:spTree>
    <p:extLst>
      <p:ext uri="{BB962C8B-B14F-4D97-AF65-F5344CB8AC3E}">
        <p14:creationId xmlns:p14="http://schemas.microsoft.com/office/powerpoint/2010/main" val="24783916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E13580-3261-4DBD-A0DA-8FEFD225B6CA}"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C7DBE4-4CA1-4630-B14B-3C5E1BD72AA7}" type="slidenum">
              <a:rPr lang="en-US" smtClean="0"/>
              <a:t>‹#›</a:t>
            </a:fld>
            <a:endParaRPr lang="en-US"/>
          </a:p>
        </p:txBody>
      </p:sp>
    </p:spTree>
    <p:extLst>
      <p:ext uri="{BB962C8B-B14F-4D97-AF65-F5344CB8AC3E}">
        <p14:creationId xmlns:p14="http://schemas.microsoft.com/office/powerpoint/2010/main" val="13596943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E13580-3261-4DBD-A0DA-8FEFD225B6CA}"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C7DBE4-4CA1-4630-B14B-3C5E1BD72AA7}" type="slidenum">
              <a:rPr lang="en-US" smtClean="0"/>
              <a:t>‹#›</a:t>
            </a:fld>
            <a:endParaRPr lang="en-US"/>
          </a:p>
        </p:txBody>
      </p:sp>
    </p:spTree>
    <p:extLst>
      <p:ext uri="{BB962C8B-B14F-4D97-AF65-F5344CB8AC3E}">
        <p14:creationId xmlns:p14="http://schemas.microsoft.com/office/powerpoint/2010/main" val="552536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E13580-3261-4DBD-A0DA-8FEFD225B6CA}"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C7DBE4-4CA1-4630-B14B-3C5E1BD72AA7}" type="slidenum">
              <a:rPr lang="en-US" smtClean="0"/>
              <a:t>‹#›</a:t>
            </a:fld>
            <a:endParaRPr lang="en-US"/>
          </a:p>
        </p:txBody>
      </p:sp>
    </p:spTree>
    <p:extLst>
      <p:ext uri="{BB962C8B-B14F-4D97-AF65-F5344CB8AC3E}">
        <p14:creationId xmlns:p14="http://schemas.microsoft.com/office/powerpoint/2010/main" val="732406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E13580-3261-4DBD-A0DA-8FEFD225B6CA}"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C7DBE4-4CA1-4630-B14B-3C5E1BD72AA7}" type="slidenum">
              <a:rPr lang="en-US" smtClean="0"/>
              <a:t>‹#›</a:t>
            </a:fld>
            <a:endParaRPr lang="en-US"/>
          </a:p>
        </p:txBody>
      </p:sp>
    </p:spTree>
    <p:extLst>
      <p:ext uri="{BB962C8B-B14F-4D97-AF65-F5344CB8AC3E}">
        <p14:creationId xmlns:p14="http://schemas.microsoft.com/office/powerpoint/2010/main" val="3592047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E13580-3261-4DBD-A0DA-8FEFD225B6CA}" type="datetimeFigureOut">
              <a:rPr lang="en-US" smtClean="0"/>
              <a:t>11/20/2024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C7DBE4-4CA1-4630-B14B-3C5E1BD72AA7}" type="slidenum">
              <a:rPr lang="en-US" smtClean="0"/>
              <a:t>‹#›</a:t>
            </a:fld>
            <a:endParaRPr lang="en-US"/>
          </a:p>
        </p:txBody>
      </p:sp>
    </p:spTree>
    <p:extLst>
      <p:ext uri="{BB962C8B-B14F-4D97-AF65-F5344CB8AC3E}">
        <p14:creationId xmlns:p14="http://schemas.microsoft.com/office/powerpoint/2010/main" val="3835157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E13580-3261-4DBD-A0DA-8FEFD225B6CA}" type="datetimeFigureOut">
              <a:rPr lang="en-US" smtClean="0"/>
              <a:t>11/20/2024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C7DBE4-4CA1-4630-B14B-3C5E1BD72AA7}" type="slidenum">
              <a:rPr lang="en-US" smtClean="0"/>
              <a:t>‹#›</a:t>
            </a:fld>
            <a:endParaRPr lang="en-US"/>
          </a:p>
        </p:txBody>
      </p:sp>
    </p:spTree>
    <p:extLst>
      <p:ext uri="{BB962C8B-B14F-4D97-AF65-F5344CB8AC3E}">
        <p14:creationId xmlns:p14="http://schemas.microsoft.com/office/powerpoint/2010/main" val="2618313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E13580-3261-4DBD-A0DA-8FEFD225B6CA}" type="datetimeFigureOut">
              <a:rPr lang="en-US" smtClean="0"/>
              <a:t>11/20/2024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C7DBE4-4CA1-4630-B14B-3C5E1BD72AA7}" type="slidenum">
              <a:rPr lang="en-US" smtClean="0"/>
              <a:t>‹#›</a:t>
            </a:fld>
            <a:endParaRPr lang="en-US"/>
          </a:p>
        </p:txBody>
      </p:sp>
    </p:spTree>
    <p:extLst>
      <p:ext uri="{BB962C8B-B14F-4D97-AF65-F5344CB8AC3E}">
        <p14:creationId xmlns:p14="http://schemas.microsoft.com/office/powerpoint/2010/main" val="3991560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E13580-3261-4DBD-A0DA-8FEFD225B6CA}" type="datetimeFigureOut">
              <a:rPr lang="en-US" smtClean="0"/>
              <a:t>11/20/2024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C7DBE4-4CA1-4630-B14B-3C5E1BD72AA7}" type="slidenum">
              <a:rPr lang="en-US" smtClean="0"/>
              <a:t>‹#›</a:t>
            </a:fld>
            <a:endParaRPr lang="en-US"/>
          </a:p>
        </p:txBody>
      </p:sp>
    </p:spTree>
    <p:extLst>
      <p:ext uri="{BB962C8B-B14F-4D97-AF65-F5344CB8AC3E}">
        <p14:creationId xmlns:p14="http://schemas.microsoft.com/office/powerpoint/2010/main" val="2438911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0E13580-3261-4DBD-A0DA-8FEFD225B6CA}" type="datetimeFigureOut">
              <a:rPr lang="en-US" smtClean="0"/>
              <a:t>11/20/2024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C7DBE4-4CA1-4630-B14B-3C5E1BD72AA7}" type="slidenum">
              <a:rPr lang="en-US" smtClean="0"/>
              <a:t>‹#›</a:t>
            </a:fld>
            <a:endParaRPr lang="en-US"/>
          </a:p>
        </p:txBody>
      </p:sp>
    </p:spTree>
    <p:extLst>
      <p:ext uri="{BB962C8B-B14F-4D97-AF65-F5344CB8AC3E}">
        <p14:creationId xmlns:p14="http://schemas.microsoft.com/office/powerpoint/2010/main" val="660066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E13580-3261-4DBD-A0DA-8FEFD225B6CA}" type="datetimeFigureOut">
              <a:rPr lang="en-US" smtClean="0"/>
              <a:t>11/20/2024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C7DBE4-4CA1-4630-B14B-3C5E1BD72AA7}" type="slidenum">
              <a:rPr lang="en-US" smtClean="0"/>
              <a:t>‹#›</a:t>
            </a:fld>
            <a:endParaRPr lang="en-US"/>
          </a:p>
        </p:txBody>
      </p:sp>
    </p:spTree>
    <p:extLst>
      <p:ext uri="{BB962C8B-B14F-4D97-AF65-F5344CB8AC3E}">
        <p14:creationId xmlns:p14="http://schemas.microsoft.com/office/powerpoint/2010/main" val="796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0E13580-3261-4DBD-A0DA-8FEFD225B6CA}" type="datetimeFigureOut">
              <a:rPr lang="en-US" smtClean="0"/>
              <a:t>11/20/2024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3C7DBE4-4CA1-4630-B14B-3C5E1BD72AA7}" type="slidenum">
              <a:rPr lang="en-US" smtClean="0"/>
              <a:t>‹#›</a:t>
            </a:fld>
            <a:endParaRPr lang="en-US"/>
          </a:p>
        </p:txBody>
      </p:sp>
    </p:spTree>
    <p:extLst>
      <p:ext uri="{BB962C8B-B14F-4D97-AF65-F5344CB8AC3E}">
        <p14:creationId xmlns:p14="http://schemas.microsoft.com/office/powerpoint/2010/main" val="31328832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A3EEE-D210-95DB-7775-7DB4C792DADB}"/>
              </a:ext>
            </a:extLst>
          </p:cNvPr>
          <p:cNvSpPr>
            <a:spLocks noGrp="1"/>
          </p:cNvSpPr>
          <p:nvPr>
            <p:ph type="ctrTitle"/>
          </p:nvPr>
        </p:nvSpPr>
        <p:spPr/>
        <p:txBody>
          <a:bodyPr/>
          <a:lstStyle/>
          <a:p>
            <a:r>
              <a:rPr lang="en-US" dirty="0"/>
              <a:t>Romans Part 1</a:t>
            </a:r>
          </a:p>
        </p:txBody>
      </p:sp>
      <p:sp>
        <p:nvSpPr>
          <p:cNvPr id="3" name="Subtitle 2">
            <a:extLst>
              <a:ext uri="{FF2B5EF4-FFF2-40B4-BE49-F238E27FC236}">
                <a16:creationId xmlns:a16="http://schemas.microsoft.com/office/drawing/2014/main" id="{42810728-F763-3ECA-6DDA-E9AA74D5ACDD}"/>
              </a:ext>
            </a:extLst>
          </p:cNvPr>
          <p:cNvSpPr>
            <a:spLocks noGrp="1"/>
          </p:cNvSpPr>
          <p:nvPr>
            <p:ph type="subTitle" idx="1"/>
          </p:nvPr>
        </p:nvSpPr>
        <p:spPr/>
        <p:txBody>
          <a:bodyPr/>
          <a:lstStyle/>
          <a:p>
            <a:r>
              <a:rPr lang="en-US" dirty="0"/>
              <a:t>Lesson 13</a:t>
            </a:r>
          </a:p>
        </p:txBody>
      </p:sp>
    </p:spTree>
    <p:extLst>
      <p:ext uri="{BB962C8B-B14F-4D97-AF65-F5344CB8AC3E}">
        <p14:creationId xmlns:p14="http://schemas.microsoft.com/office/powerpoint/2010/main" val="26669162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F0138-014A-C921-B43F-4BA65822DCD9}"/>
              </a:ext>
            </a:extLst>
          </p:cNvPr>
          <p:cNvSpPr>
            <a:spLocks noGrp="1"/>
          </p:cNvSpPr>
          <p:nvPr>
            <p:ph type="title"/>
          </p:nvPr>
        </p:nvSpPr>
        <p:spPr/>
        <p:txBody>
          <a:bodyPr/>
          <a:lstStyle/>
          <a:p>
            <a:r>
              <a:rPr lang="en-US" dirty="0"/>
              <a:t>Romans 5:18-21</a:t>
            </a:r>
          </a:p>
        </p:txBody>
      </p:sp>
      <p:sp>
        <p:nvSpPr>
          <p:cNvPr id="3" name="Content Placeholder 2">
            <a:extLst>
              <a:ext uri="{FF2B5EF4-FFF2-40B4-BE49-F238E27FC236}">
                <a16:creationId xmlns:a16="http://schemas.microsoft.com/office/drawing/2014/main" id="{A019AB69-C853-18D9-8291-E4939DB84400}"/>
              </a:ext>
            </a:extLst>
          </p:cNvPr>
          <p:cNvSpPr>
            <a:spLocks noGrp="1"/>
          </p:cNvSpPr>
          <p:nvPr>
            <p:ph idx="1"/>
          </p:nvPr>
        </p:nvSpPr>
        <p:spPr/>
        <p:txBody>
          <a:bodyPr/>
          <a:lstStyle/>
          <a:p>
            <a:r>
              <a:rPr lang="en-US" b="1" dirty="0"/>
              <a:t>Justification of Life to all men: </a:t>
            </a:r>
            <a:r>
              <a:rPr lang="en-US" dirty="0"/>
              <a:t>“life”: -</a:t>
            </a:r>
            <a:r>
              <a:rPr lang="en-US" dirty="0" err="1"/>
              <a:t>zoe</a:t>
            </a:r>
            <a:r>
              <a:rPr lang="en-US" dirty="0"/>
              <a:t> – both physical (present) and of spiritual (particularly future) existence. It always and only comes from and is sustained by God’s self-existent life (ego </a:t>
            </a:r>
            <a:r>
              <a:rPr lang="en-US" dirty="0" err="1"/>
              <a:t>emi</a:t>
            </a:r>
            <a:r>
              <a:rPr lang="en-US" dirty="0"/>
              <a:t> – I AM). The Lord intimately shared His gift of life with people, creating each in His image which gives all the capacity to know His eternal life. (man is without excuse)</a:t>
            </a:r>
          </a:p>
          <a:p>
            <a:r>
              <a:rPr lang="en-US" dirty="0"/>
              <a:t>Contrast is: Obedience/disobedience, condemnation/justification, sinners/righteous, Law/grace, death/life.</a:t>
            </a:r>
          </a:p>
          <a:p>
            <a:r>
              <a:rPr lang="en-US" dirty="0"/>
              <a:t>Justification is </a:t>
            </a:r>
            <a:r>
              <a:rPr lang="en-US" b="1" dirty="0"/>
              <a:t>available</a:t>
            </a:r>
            <a:r>
              <a:rPr lang="en-US" dirty="0"/>
              <a:t>, </a:t>
            </a:r>
            <a:r>
              <a:rPr lang="en-US" b="1" dirty="0"/>
              <a:t>received</a:t>
            </a:r>
            <a:r>
              <a:rPr lang="en-US" dirty="0"/>
              <a:t> by faith and </a:t>
            </a:r>
            <a:r>
              <a:rPr lang="en-US" b="1" dirty="0"/>
              <a:t>results</a:t>
            </a:r>
            <a:r>
              <a:rPr lang="en-US" dirty="0"/>
              <a:t> in eternal life.</a:t>
            </a:r>
          </a:p>
          <a:p>
            <a:r>
              <a:rPr lang="en-US" dirty="0"/>
              <a:t>Still like your theme? “Many made righteous through Christ’s obedience”</a:t>
            </a:r>
          </a:p>
        </p:txBody>
      </p:sp>
    </p:spTree>
    <p:extLst>
      <p:ext uri="{BB962C8B-B14F-4D97-AF65-F5344CB8AC3E}">
        <p14:creationId xmlns:p14="http://schemas.microsoft.com/office/powerpoint/2010/main" val="1697932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40C0D-EE99-D21F-219A-0BE0BFD03F10}"/>
              </a:ext>
            </a:extLst>
          </p:cNvPr>
          <p:cNvSpPr>
            <a:spLocks noGrp="1"/>
          </p:cNvSpPr>
          <p:nvPr>
            <p:ph type="title"/>
          </p:nvPr>
        </p:nvSpPr>
        <p:spPr/>
        <p:txBody>
          <a:bodyPr/>
          <a:lstStyle/>
          <a:p>
            <a:r>
              <a:rPr lang="en-US" dirty="0"/>
              <a:t>“Through”</a:t>
            </a:r>
          </a:p>
        </p:txBody>
      </p:sp>
      <p:sp>
        <p:nvSpPr>
          <p:cNvPr id="3" name="Content Placeholder 2">
            <a:extLst>
              <a:ext uri="{FF2B5EF4-FFF2-40B4-BE49-F238E27FC236}">
                <a16:creationId xmlns:a16="http://schemas.microsoft.com/office/drawing/2014/main" id="{E535F890-80EB-951E-7777-97928A3E2D84}"/>
              </a:ext>
            </a:extLst>
          </p:cNvPr>
          <p:cNvSpPr>
            <a:spLocks noGrp="1"/>
          </p:cNvSpPr>
          <p:nvPr>
            <p:ph idx="1"/>
          </p:nvPr>
        </p:nvSpPr>
        <p:spPr/>
        <p:txBody>
          <a:bodyPr>
            <a:normAutofit lnSpcReduction="10000"/>
          </a:bodyPr>
          <a:lstStyle/>
          <a:p>
            <a:r>
              <a:rPr lang="en-US" dirty="0"/>
              <a:t>5:1 Peace through Christ</a:t>
            </a:r>
          </a:p>
          <a:p>
            <a:r>
              <a:rPr lang="en-US" dirty="0"/>
              <a:t>5:2 Obtained our introduction by faith through Christ</a:t>
            </a:r>
          </a:p>
          <a:p>
            <a:r>
              <a:rPr lang="en-US" dirty="0"/>
              <a:t>5:5 The love of God is poured out within our hearts through the Holy Spirit</a:t>
            </a:r>
          </a:p>
          <a:p>
            <a:r>
              <a:rPr lang="en-US" dirty="0"/>
              <a:t>5:9 Saved from the wrath of God through Jesus’ blood</a:t>
            </a:r>
          </a:p>
          <a:p>
            <a:r>
              <a:rPr lang="en-US" dirty="0"/>
              <a:t>5:10 Reconciled to God through the death of His Son</a:t>
            </a:r>
          </a:p>
          <a:p>
            <a:r>
              <a:rPr lang="en-US" dirty="0"/>
              <a:t>5:11 We exult in God through Jesus Christ</a:t>
            </a:r>
          </a:p>
          <a:p>
            <a:r>
              <a:rPr lang="en-US" dirty="0"/>
              <a:t>5:11 We have now received the reconciliation through our Lord Jesus Christ</a:t>
            </a:r>
          </a:p>
          <a:p>
            <a:r>
              <a:rPr lang="en-US" dirty="0"/>
              <a:t>5:12 Sin entered the world through one man</a:t>
            </a:r>
          </a:p>
          <a:p>
            <a:r>
              <a:rPr lang="en-US" dirty="0"/>
              <a:t>5:12 Death entered the world through the one man</a:t>
            </a:r>
          </a:p>
          <a:p>
            <a:r>
              <a:rPr lang="en-US" dirty="0"/>
              <a:t>5:12 Death spread to all men through the one man</a:t>
            </a:r>
          </a:p>
        </p:txBody>
      </p:sp>
    </p:spTree>
    <p:extLst>
      <p:ext uri="{BB962C8B-B14F-4D97-AF65-F5344CB8AC3E}">
        <p14:creationId xmlns:p14="http://schemas.microsoft.com/office/powerpoint/2010/main" val="681753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65D3A-BC5D-3279-E8F3-4ABC93471CB0}"/>
              </a:ext>
            </a:extLst>
          </p:cNvPr>
          <p:cNvSpPr>
            <a:spLocks noGrp="1"/>
          </p:cNvSpPr>
          <p:nvPr>
            <p:ph type="title"/>
          </p:nvPr>
        </p:nvSpPr>
        <p:spPr/>
        <p:txBody>
          <a:bodyPr/>
          <a:lstStyle/>
          <a:p>
            <a:r>
              <a:rPr lang="en-US" dirty="0"/>
              <a:t>“Through” continued</a:t>
            </a:r>
          </a:p>
        </p:txBody>
      </p:sp>
      <p:sp>
        <p:nvSpPr>
          <p:cNvPr id="3" name="Content Placeholder 2">
            <a:extLst>
              <a:ext uri="{FF2B5EF4-FFF2-40B4-BE49-F238E27FC236}">
                <a16:creationId xmlns:a16="http://schemas.microsoft.com/office/drawing/2014/main" id="{AF6B75CF-82A8-B594-6678-9C730B086A7A}"/>
              </a:ext>
            </a:extLst>
          </p:cNvPr>
          <p:cNvSpPr>
            <a:spLocks noGrp="1"/>
          </p:cNvSpPr>
          <p:nvPr>
            <p:ph idx="1"/>
          </p:nvPr>
        </p:nvSpPr>
        <p:spPr/>
        <p:txBody>
          <a:bodyPr/>
          <a:lstStyle/>
          <a:p>
            <a:r>
              <a:rPr lang="en-US" dirty="0"/>
              <a:t>5:16 Condemnation through the one who sinned</a:t>
            </a:r>
          </a:p>
          <a:p>
            <a:r>
              <a:rPr lang="en-US" dirty="0"/>
              <a:t>5:17 Death reigned through the one</a:t>
            </a:r>
          </a:p>
          <a:p>
            <a:r>
              <a:rPr lang="en-US" dirty="0"/>
              <a:t>5:17 Life reigned through the One, Jesus Christ</a:t>
            </a:r>
          </a:p>
          <a:p>
            <a:r>
              <a:rPr lang="en-US" dirty="0"/>
              <a:t>5:18 Condemnation through one transgression, to all men</a:t>
            </a:r>
          </a:p>
          <a:p>
            <a:r>
              <a:rPr lang="en-US" dirty="0"/>
              <a:t>5:18 Justification of life, through one act of righteousness, to all men</a:t>
            </a:r>
          </a:p>
          <a:p>
            <a:r>
              <a:rPr lang="en-US" dirty="0"/>
              <a:t>5:19 Many made sinners through one man’s disobedience</a:t>
            </a:r>
          </a:p>
          <a:p>
            <a:r>
              <a:rPr lang="en-US" dirty="0"/>
              <a:t>5:19 Many will be made righteous through the obedience of the One</a:t>
            </a:r>
          </a:p>
          <a:p>
            <a:r>
              <a:rPr lang="en-US" dirty="0"/>
              <a:t>5:21 Grace will reign through righteousness to eternal life</a:t>
            </a:r>
          </a:p>
          <a:p>
            <a:r>
              <a:rPr lang="en-US" dirty="0"/>
              <a:t>5:21 Eternal life through Jesus Christ our Lord</a:t>
            </a:r>
          </a:p>
        </p:txBody>
      </p:sp>
    </p:spTree>
    <p:extLst>
      <p:ext uri="{BB962C8B-B14F-4D97-AF65-F5344CB8AC3E}">
        <p14:creationId xmlns:p14="http://schemas.microsoft.com/office/powerpoint/2010/main" val="649548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36C8B-BEE8-0E16-F19B-A186F301DF1C}"/>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187FE75B-F4E8-6DAA-FC90-47A815C8C0C8}"/>
              </a:ext>
            </a:extLst>
          </p:cNvPr>
          <p:cNvSpPr>
            <a:spLocks noGrp="1"/>
          </p:cNvSpPr>
          <p:nvPr>
            <p:ph idx="1"/>
          </p:nvPr>
        </p:nvSpPr>
        <p:spPr/>
        <p:txBody>
          <a:bodyPr/>
          <a:lstStyle/>
          <a:p>
            <a:r>
              <a:rPr lang="en-US" b="1" dirty="0"/>
              <a:t>Key Statement of Romans: </a:t>
            </a:r>
            <a:r>
              <a:rPr lang="en-US" dirty="0"/>
              <a:t>The righteous shall live by faith</a:t>
            </a:r>
          </a:p>
          <a:p>
            <a:r>
              <a:rPr lang="en-US" b="1" dirty="0"/>
              <a:t>Rom. 1:1-17 </a:t>
            </a:r>
            <a:r>
              <a:rPr lang="en-US" dirty="0"/>
              <a:t>Who is this to and what is Paul trying to prove?</a:t>
            </a:r>
          </a:p>
          <a:p>
            <a:r>
              <a:rPr lang="en-US" dirty="0"/>
              <a:t>The gospel is for the Jew and Gentile alike.</a:t>
            </a:r>
          </a:p>
          <a:p>
            <a:r>
              <a:rPr lang="en-US" dirty="0"/>
              <a:t>According to Rom. _____:______ it is the ________, that has the power</a:t>
            </a:r>
          </a:p>
          <a:p>
            <a:r>
              <a:rPr lang="en-US" b="1" dirty="0"/>
              <a:t>Rom. 1:18-32 </a:t>
            </a:r>
            <a:r>
              <a:rPr lang="en-US" dirty="0"/>
              <a:t>is about __________.</a:t>
            </a:r>
          </a:p>
          <a:p>
            <a:r>
              <a:rPr lang="en-US" dirty="0"/>
              <a:t>What is evident within them?</a:t>
            </a:r>
          </a:p>
          <a:p>
            <a:r>
              <a:rPr lang="en-US" dirty="0"/>
              <a:t>The truth about God.</a:t>
            </a:r>
          </a:p>
          <a:p>
            <a:r>
              <a:rPr lang="en-US" dirty="0"/>
              <a:t>Romans 2 has a key repeated word which is ________</a:t>
            </a:r>
          </a:p>
          <a:p>
            <a:r>
              <a:rPr lang="en-US" dirty="0"/>
              <a:t>Judgment, no one will escape it, and God is righteous in His judgment</a:t>
            </a:r>
          </a:p>
        </p:txBody>
      </p:sp>
    </p:spTree>
    <p:extLst>
      <p:ext uri="{BB962C8B-B14F-4D97-AF65-F5344CB8AC3E}">
        <p14:creationId xmlns:p14="http://schemas.microsoft.com/office/powerpoint/2010/main" val="3721213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16699-CB5E-2E61-D8A3-E16BCBE3DFBD}"/>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DCDD933C-0601-0996-D8AE-5D0951731231}"/>
              </a:ext>
            </a:extLst>
          </p:cNvPr>
          <p:cNvSpPr>
            <a:spLocks noGrp="1"/>
          </p:cNvSpPr>
          <p:nvPr>
            <p:ph idx="1"/>
          </p:nvPr>
        </p:nvSpPr>
        <p:spPr/>
        <p:txBody>
          <a:bodyPr/>
          <a:lstStyle/>
          <a:p>
            <a:r>
              <a:rPr lang="en-US" dirty="0"/>
              <a:t>Only the doers of the Law are just before God. Is this salvation by works?</a:t>
            </a:r>
          </a:p>
          <a:p>
            <a:r>
              <a:rPr lang="en-US" dirty="0"/>
              <a:t>How can we be described as “doers” of the Law which is God’s righteous requirement for salvation?</a:t>
            </a:r>
          </a:p>
          <a:p>
            <a:r>
              <a:rPr lang="en-US" dirty="0"/>
              <a:t>Holy Spirit inside, salvation, Christ’s blood fulfills the requirement. Now I CAN be a doer of the Law and therefore fulfill God’s righteous requirement.</a:t>
            </a:r>
          </a:p>
          <a:p>
            <a:r>
              <a:rPr lang="en-US" b="1" dirty="0"/>
              <a:t>Romans 3</a:t>
            </a:r>
            <a:r>
              <a:rPr lang="en-US" dirty="0"/>
              <a:t>   What is redemption and why do we need it?</a:t>
            </a:r>
          </a:p>
          <a:p>
            <a:r>
              <a:rPr lang="en-US" dirty="0"/>
              <a:t>A buying back as in the slave market. I am a slave to sin until Jesus redeems me</a:t>
            </a:r>
          </a:p>
          <a:p>
            <a:r>
              <a:rPr lang="en-US" b="1" dirty="0"/>
              <a:t>Rom. 3:25  </a:t>
            </a:r>
            <a:r>
              <a:rPr lang="en-US" dirty="0"/>
              <a:t>What is propitiation? </a:t>
            </a:r>
          </a:p>
          <a:p>
            <a:r>
              <a:rPr lang="en-US" dirty="0"/>
              <a:t>Christ’s “atoning” sacrifice which satisfied God’s wrath</a:t>
            </a:r>
          </a:p>
        </p:txBody>
      </p:sp>
    </p:spTree>
    <p:extLst>
      <p:ext uri="{BB962C8B-B14F-4D97-AF65-F5344CB8AC3E}">
        <p14:creationId xmlns:p14="http://schemas.microsoft.com/office/powerpoint/2010/main" val="518259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A9FD3-A416-AA4E-9872-2610E9331F93}"/>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E06ADBF0-45CE-2087-CE9C-FF3E33864926}"/>
              </a:ext>
            </a:extLst>
          </p:cNvPr>
          <p:cNvSpPr>
            <a:spLocks noGrp="1"/>
          </p:cNvSpPr>
          <p:nvPr>
            <p:ph idx="1"/>
          </p:nvPr>
        </p:nvSpPr>
        <p:spPr/>
        <p:txBody>
          <a:bodyPr/>
          <a:lstStyle/>
          <a:p>
            <a:r>
              <a:rPr lang="en-US" dirty="0"/>
              <a:t>Romans 4   What two examples from the Old Testament did Paul give?</a:t>
            </a:r>
          </a:p>
          <a:p>
            <a:r>
              <a:rPr lang="en-US" dirty="0"/>
              <a:t>Abraham and David: One had the Law, one did not. Both were saved by faith</a:t>
            </a:r>
          </a:p>
          <a:p>
            <a:r>
              <a:rPr lang="en-US" dirty="0"/>
              <a:t>Explain, like Paul did, how Abraham was justified by faith, apart from the Law</a:t>
            </a:r>
          </a:p>
          <a:p>
            <a:r>
              <a:rPr lang="en-US" dirty="0"/>
              <a:t>He believed BEFORE the Law was given, and God declared him righteous.</a:t>
            </a:r>
          </a:p>
          <a:p>
            <a:r>
              <a:rPr lang="en-US" dirty="0"/>
              <a:t>What did he believe that made him righteous?</a:t>
            </a:r>
          </a:p>
          <a:p>
            <a:r>
              <a:rPr lang="en-US" dirty="0"/>
              <a:t>The promise of God, all the world would be blessed through him because the Messiah would come through him.</a:t>
            </a:r>
          </a:p>
          <a:p>
            <a:r>
              <a:rPr lang="en-US" dirty="0"/>
              <a:t>Where is that found in Scripture?</a:t>
            </a:r>
          </a:p>
          <a:p>
            <a:r>
              <a:rPr lang="en-US" b="1" dirty="0"/>
              <a:t>Gen. 15.     </a:t>
            </a:r>
            <a:r>
              <a:rPr lang="en-US" dirty="0"/>
              <a:t>What is another word for imputation?</a:t>
            </a:r>
          </a:p>
          <a:p>
            <a:r>
              <a:rPr lang="en-US" dirty="0"/>
              <a:t>Credited.  How was David justified by faith?</a:t>
            </a:r>
          </a:p>
        </p:txBody>
      </p:sp>
    </p:spTree>
    <p:extLst>
      <p:ext uri="{BB962C8B-B14F-4D97-AF65-F5344CB8AC3E}">
        <p14:creationId xmlns:p14="http://schemas.microsoft.com/office/powerpoint/2010/main" val="894952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1DDEF-56B9-2A5C-3B4B-201BF68CE5AA}"/>
              </a:ext>
            </a:extLst>
          </p:cNvPr>
          <p:cNvSpPr>
            <a:spLocks noGrp="1"/>
          </p:cNvSpPr>
          <p:nvPr>
            <p:ph type="title"/>
          </p:nvPr>
        </p:nvSpPr>
        <p:spPr/>
        <p:txBody>
          <a:bodyPr/>
          <a:lstStyle/>
          <a:p>
            <a:r>
              <a:rPr lang="en-US" dirty="0"/>
              <a:t>Romans 5:1-4</a:t>
            </a:r>
          </a:p>
        </p:txBody>
      </p:sp>
      <p:sp>
        <p:nvSpPr>
          <p:cNvPr id="3" name="Content Placeholder 2">
            <a:extLst>
              <a:ext uri="{FF2B5EF4-FFF2-40B4-BE49-F238E27FC236}">
                <a16:creationId xmlns:a16="http://schemas.microsoft.com/office/drawing/2014/main" id="{3B6118C8-B6C0-B6EC-21BA-92DDFF47B012}"/>
              </a:ext>
            </a:extLst>
          </p:cNvPr>
          <p:cNvSpPr>
            <a:spLocks noGrp="1"/>
          </p:cNvSpPr>
          <p:nvPr>
            <p:ph idx="1"/>
          </p:nvPr>
        </p:nvSpPr>
        <p:spPr/>
        <p:txBody>
          <a:bodyPr/>
          <a:lstStyle/>
          <a:p>
            <a:r>
              <a:rPr lang="en-US" b="1" dirty="0"/>
              <a:t>Theme: </a:t>
            </a:r>
            <a:r>
              <a:rPr lang="en-US" dirty="0"/>
              <a:t>Many made righteous through Christ’s obedience</a:t>
            </a:r>
          </a:p>
          <a:p>
            <a:r>
              <a:rPr lang="en-US" dirty="0"/>
              <a:t>“Therefore”: what is the “therefore”, there for?</a:t>
            </a:r>
          </a:p>
          <a:p>
            <a:r>
              <a:rPr lang="en-US" dirty="0"/>
              <a:t>Here Paul lists the RESULTS of being justified</a:t>
            </a:r>
          </a:p>
          <a:p>
            <a:r>
              <a:rPr lang="en-US" b="1" dirty="0"/>
              <a:t>“Exult”: </a:t>
            </a:r>
            <a:r>
              <a:rPr lang="en-US" dirty="0"/>
              <a:t>Used in 2:17;3:27;4:2;5:2,3,11  Another word for “boast”</a:t>
            </a:r>
          </a:p>
          <a:p>
            <a:r>
              <a:rPr lang="en-US" b="1" dirty="0"/>
              <a:t>Exult in: </a:t>
            </a:r>
            <a:r>
              <a:rPr lang="en-US" dirty="0"/>
              <a:t>hope of the glory of God, tribulations and in God through Christ</a:t>
            </a:r>
          </a:p>
          <a:p>
            <a:r>
              <a:rPr lang="en-US" dirty="0"/>
              <a:t>Why does Paul insert tribulations here?</a:t>
            </a:r>
          </a:p>
          <a:p>
            <a:r>
              <a:rPr lang="en-US" dirty="0"/>
              <a:t>Because of what it brings about: Perseverance, proven character and hope. They are a type of obedience of faith, they PROVE your faith</a:t>
            </a:r>
          </a:p>
          <a:p>
            <a:r>
              <a:rPr lang="en-US" dirty="0"/>
              <a:t>Being justified does NOT mean a life without tribulations.</a:t>
            </a:r>
          </a:p>
          <a:p>
            <a:r>
              <a:rPr lang="en-US" dirty="0"/>
              <a:t>Why?</a:t>
            </a:r>
          </a:p>
          <a:p>
            <a:endParaRPr lang="en-US" dirty="0"/>
          </a:p>
          <a:p>
            <a:endParaRPr lang="en-US" dirty="0"/>
          </a:p>
        </p:txBody>
      </p:sp>
    </p:spTree>
    <p:extLst>
      <p:ext uri="{BB962C8B-B14F-4D97-AF65-F5344CB8AC3E}">
        <p14:creationId xmlns:p14="http://schemas.microsoft.com/office/powerpoint/2010/main" val="3242790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77F2E-119D-31C4-B3CF-0612EC48F158}"/>
              </a:ext>
            </a:extLst>
          </p:cNvPr>
          <p:cNvSpPr>
            <a:spLocks noGrp="1"/>
          </p:cNvSpPr>
          <p:nvPr>
            <p:ph type="title"/>
          </p:nvPr>
        </p:nvSpPr>
        <p:spPr/>
        <p:txBody>
          <a:bodyPr/>
          <a:lstStyle/>
          <a:p>
            <a:r>
              <a:rPr lang="en-US" dirty="0"/>
              <a:t>Romans 5:5-11</a:t>
            </a:r>
          </a:p>
        </p:txBody>
      </p:sp>
      <p:sp>
        <p:nvSpPr>
          <p:cNvPr id="3" name="Content Placeholder 2">
            <a:extLst>
              <a:ext uri="{FF2B5EF4-FFF2-40B4-BE49-F238E27FC236}">
                <a16:creationId xmlns:a16="http://schemas.microsoft.com/office/drawing/2014/main" id="{75CAFECE-33F6-2F48-D34B-7FAC04F44EFD}"/>
              </a:ext>
            </a:extLst>
          </p:cNvPr>
          <p:cNvSpPr>
            <a:spLocks noGrp="1"/>
          </p:cNvSpPr>
          <p:nvPr>
            <p:ph idx="1"/>
          </p:nvPr>
        </p:nvSpPr>
        <p:spPr/>
        <p:txBody>
          <a:bodyPr/>
          <a:lstStyle/>
          <a:p>
            <a:r>
              <a:rPr lang="en-US" dirty="0"/>
              <a:t>What is the “love that has been poured out within our hearts through the Holy Spirit”?</a:t>
            </a:r>
          </a:p>
          <a:p>
            <a:r>
              <a:rPr lang="en-US" b="1" dirty="0"/>
              <a:t>Vs. 6 </a:t>
            </a:r>
            <a:r>
              <a:rPr lang="en-US" dirty="0"/>
              <a:t>Christ Jesus who died for us</a:t>
            </a:r>
          </a:p>
          <a:p>
            <a:r>
              <a:rPr lang="en-US" dirty="0"/>
              <a:t>While we were helpless, sinners and enemies (vs. 6,8,10)</a:t>
            </a:r>
          </a:p>
          <a:p>
            <a:r>
              <a:rPr lang="en-US" dirty="0"/>
              <a:t>“At the right time”. What does that imply?</a:t>
            </a:r>
          </a:p>
          <a:p>
            <a:r>
              <a:rPr lang="en-US" dirty="0"/>
              <a:t>NOW we are reconciled. How? What does that mean?</a:t>
            </a:r>
          </a:p>
          <a:p>
            <a:r>
              <a:rPr lang="en-US" dirty="0"/>
              <a:t>“</a:t>
            </a:r>
            <a:r>
              <a:rPr lang="en-US" dirty="0" err="1"/>
              <a:t>katallasso</a:t>
            </a:r>
            <a:r>
              <a:rPr lang="en-US" dirty="0"/>
              <a:t>”- To restore to favor. Man’s restored relationship with God. A change from enmity to friendship. Emphasizing the removal of the barrier of sin and the establishment of peace. That’s what Christ’s sacrifice did.</a:t>
            </a:r>
          </a:p>
          <a:p>
            <a:r>
              <a:rPr lang="en-US" b="1" dirty="0"/>
              <a:t>Verb tense is Aorist passive:</a:t>
            </a:r>
            <a:r>
              <a:rPr lang="en-US" dirty="0"/>
              <a:t> One point in time that YOU were acted upon. So it’s nothing YOU did or initiated.</a:t>
            </a:r>
          </a:p>
        </p:txBody>
      </p:sp>
    </p:spTree>
    <p:extLst>
      <p:ext uri="{BB962C8B-B14F-4D97-AF65-F5344CB8AC3E}">
        <p14:creationId xmlns:p14="http://schemas.microsoft.com/office/powerpoint/2010/main" val="17801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E1925-F8E0-B330-1EE3-5BC2450D935E}"/>
              </a:ext>
            </a:extLst>
          </p:cNvPr>
          <p:cNvSpPr>
            <a:spLocks noGrp="1"/>
          </p:cNvSpPr>
          <p:nvPr>
            <p:ph type="title"/>
          </p:nvPr>
        </p:nvSpPr>
        <p:spPr/>
        <p:txBody>
          <a:bodyPr/>
          <a:lstStyle/>
          <a:p>
            <a:r>
              <a:rPr lang="en-US" dirty="0"/>
              <a:t>Romans 5:12-14</a:t>
            </a:r>
          </a:p>
        </p:txBody>
      </p:sp>
      <p:sp>
        <p:nvSpPr>
          <p:cNvPr id="3" name="Content Placeholder 2">
            <a:extLst>
              <a:ext uri="{FF2B5EF4-FFF2-40B4-BE49-F238E27FC236}">
                <a16:creationId xmlns:a16="http://schemas.microsoft.com/office/drawing/2014/main" id="{5C9A89F8-FFAC-C18E-0054-A9F7A58BBAA2}"/>
              </a:ext>
            </a:extLst>
          </p:cNvPr>
          <p:cNvSpPr>
            <a:spLocks noGrp="1"/>
          </p:cNvSpPr>
          <p:nvPr>
            <p:ph idx="1"/>
          </p:nvPr>
        </p:nvSpPr>
        <p:spPr/>
        <p:txBody>
          <a:bodyPr/>
          <a:lstStyle/>
          <a:p>
            <a:r>
              <a:rPr lang="en-US" dirty="0"/>
              <a:t>Adam and Christ are being contrasted. Through Adam all sinned. All die.</a:t>
            </a:r>
          </a:p>
          <a:p>
            <a:r>
              <a:rPr lang="en-US" dirty="0"/>
              <a:t>Sin reigned from Adam to Moses. What does that mean? Law came with Moses</a:t>
            </a:r>
          </a:p>
          <a:p>
            <a:r>
              <a:rPr lang="en-US" dirty="0"/>
              <a:t>Does that mean from Adam to Moses, people had no reprieve from their sin or they didn’t have a way to pay for their sin by shedding a blood sacrifice?</a:t>
            </a:r>
          </a:p>
          <a:p>
            <a:r>
              <a:rPr lang="en-US" b="1" dirty="0"/>
              <a:t>Adam</a:t>
            </a:r>
            <a:r>
              <a:rPr lang="en-US" dirty="0"/>
              <a:t> was given a law of nature; he sinned and the world was cursed.</a:t>
            </a:r>
          </a:p>
          <a:p>
            <a:r>
              <a:rPr lang="en-US" dirty="0"/>
              <a:t>The </a:t>
            </a:r>
            <a:r>
              <a:rPr lang="en-US" b="1" dirty="0"/>
              <a:t>world </a:t>
            </a:r>
            <a:r>
              <a:rPr lang="en-US" dirty="0"/>
              <a:t>was given the Law through Moses. Now God’s requirement is </a:t>
            </a:r>
            <a:r>
              <a:rPr lang="en-US" b="1" dirty="0"/>
              <a:t>written down</a:t>
            </a:r>
            <a:r>
              <a:rPr lang="en-US" dirty="0"/>
              <a:t> for the whole world. Yet, sin reigned past Moses until Christ.</a:t>
            </a:r>
          </a:p>
          <a:p>
            <a:r>
              <a:rPr lang="en-US" dirty="0"/>
              <a:t>“Those who lived between the two had no positive threatening of death for transgression, nevertheless, death reigned even over them.” Because through Adam’s sin, death came. Both spiritual and physical. Jamieson-Fausset-Brown</a:t>
            </a:r>
          </a:p>
          <a:p>
            <a:r>
              <a:rPr lang="en-US" b="1" dirty="0"/>
              <a:t>“Type”: </a:t>
            </a:r>
            <a:r>
              <a:rPr lang="en-US" dirty="0"/>
              <a:t>the mark of a blow, or impression or stamp.</a:t>
            </a:r>
          </a:p>
        </p:txBody>
      </p:sp>
    </p:spTree>
    <p:extLst>
      <p:ext uri="{BB962C8B-B14F-4D97-AF65-F5344CB8AC3E}">
        <p14:creationId xmlns:p14="http://schemas.microsoft.com/office/powerpoint/2010/main" val="3154659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74EEB-58A4-7843-802B-5EEFF31A988B}"/>
              </a:ext>
            </a:extLst>
          </p:cNvPr>
          <p:cNvSpPr>
            <a:spLocks noGrp="1"/>
          </p:cNvSpPr>
          <p:nvPr>
            <p:ph type="title"/>
          </p:nvPr>
        </p:nvSpPr>
        <p:spPr/>
        <p:txBody>
          <a:bodyPr/>
          <a:lstStyle/>
          <a:p>
            <a:r>
              <a:rPr lang="en-US" dirty="0"/>
              <a:t>Romans 5:15-17</a:t>
            </a:r>
          </a:p>
        </p:txBody>
      </p:sp>
      <p:sp>
        <p:nvSpPr>
          <p:cNvPr id="3" name="Content Placeholder 2">
            <a:extLst>
              <a:ext uri="{FF2B5EF4-FFF2-40B4-BE49-F238E27FC236}">
                <a16:creationId xmlns:a16="http://schemas.microsoft.com/office/drawing/2014/main" id="{A43E5B61-4EE8-D791-8E18-04D17C91F9FE}"/>
              </a:ext>
            </a:extLst>
          </p:cNvPr>
          <p:cNvSpPr>
            <a:spLocks noGrp="1"/>
          </p:cNvSpPr>
          <p:nvPr>
            <p:ph idx="1"/>
          </p:nvPr>
        </p:nvSpPr>
        <p:spPr/>
        <p:txBody>
          <a:bodyPr/>
          <a:lstStyle/>
          <a:p>
            <a:r>
              <a:rPr lang="en-US" b="1" dirty="0"/>
              <a:t>Repeated words: </a:t>
            </a:r>
            <a:r>
              <a:rPr lang="en-US" dirty="0"/>
              <a:t>free gift, transgression, grace, much more</a:t>
            </a:r>
          </a:p>
          <a:p>
            <a:r>
              <a:rPr lang="en-US" b="1" dirty="0"/>
              <a:t>Contrasts/comparisons: </a:t>
            </a:r>
          </a:p>
          <a:p>
            <a:r>
              <a:rPr lang="en-US" b="1" dirty="0"/>
              <a:t>Free gift is not like – the transgression</a:t>
            </a:r>
          </a:p>
          <a:p>
            <a:r>
              <a:rPr lang="en-US" b="1" dirty="0"/>
              <a:t>Grace – death</a:t>
            </a:r>
          </a:p>
          <a:p>
            <a:r>
              <a:rPr lang="en-US" b="1" dirty="0"/>
              <a:t>Condemnation – justification</a:t>
            </a:r>
          </a:p>
          <a:p>
            <a:r>
              <a:rPr lang="en-US" b="1" dirty="0"/>
              <a:t>Death reigned – life reigned</a:t>
            </a:r>
          </a:p>
          <a:p>
            <a:r>
              <a:rPr lang="en-US" b="1" dirty="0"/>
              <a:t>One – many </a:t>
            </a:r>
          </a:p>
          <a:p>
            <a:r>
              <a:rPr lang="en-US" b="1" dirty="0"/>
              <a:t>Adam  - Christ</a:t>
            </a:r>
          </a:p>
          <a:p>
            <a:endParaRPr lang="en-US" dirty="0"/>
          </a:p>
        </p:txBody>
      </p:sp>
    </p:spTree>
    <p:extLst>
      <p:ext uri="{BB962C8B-B14F-4D97-AF65-F5344CB8AC3E}">
        <p14:creationId xmlns:p14="http://schemas.microsoft.com/office/powerpoint/2010/main" val="211223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D54D4-7F73-7F54-DFFD-6F9CAEAE2699}"/>
              </a:ext>
            </a:extLst>
          </p:cNvPr>
          <p:cNvSpPr>
            <a:spLocks noGrp="1"/>
          </p:cNvSpPr>
          <p:nvPr>
            <p:ph type="title"/>
          </p:nvPr>
        </p:nvSpPr>
        <p:spPr/>
        <p:txBody>
          <a:bodyPr/>
          <a:lstStyle/>
          <a:p>
            <a:r>
              <a:rPr lang="en-US" dirty="0"/>
              <a:t>Much More</a:t>
            </a:r>
          </a:p>
        </p:txBody>
      </p:sp>
      <p:sp>
        <p:nvSpPr>
          <p:cNvPr id="3" name="Content Placeholder 2">
            <a:extLst>
              <a:ext uri="{FF2B5EF4-FFF2-40B4-BE49-F238E27FC236}">
                <a16:creationId xmlns:a16="http://schemas.microsoft.com/office/drawing/2014/main" id="{85719ED6-9BC0-B156-DC37-FAABED63A669}"/>
              </a:ext>
            </a:extLst>
          </p:cNvPr>
          <p:cNvSpPr>
            <a:spLocks noGrp="1"/>
          </p:cNvSpPr>
          <p:nvPr>
            <p:ph idx="1"/>
          </p:nvPr>
        </p:nvSpPr>
        <p:spPr/>
        <p:txBody>
          <a:bodyPr/>
          <a:lstStyle/>
          <a:p>
            <a:r>
              <a:rPr lang="en-US" dirty="0"/>
              <a:t>“Much More”   Vs. 9   Justified by His blood – NOW – it has happened</a:t>
            </a:r>
          </a:p>
          <a:p>
            <a:r>
              <a:rPr lang="en-US" dirty="0"/>
              <a:t>“Much More” saved from God’s wrath through Jesus</a:t>
            </a:r>
          </a:p>
          <a:p>
            <a:r>
              <a:rPr lang="en-US" dirty="0"/>
              <a:t>“Much More” vs. 10 We were reconciled to God </a:t>
            </a:r>
            <a:r>
              <a:rPr lang="en-US"/>
              <a:t>through Christ’s </a:t>
            </a:r>
            <a:r>
              <a:rPr lang="en-US" dirty="0"/>
              <a:t>death. NOW</a:t>
            </a:r>
          </a:p>
          <a:p>
            <a:r>
              <a:rPr lang="en-US" dirty="0"/>
              <a:t>“Much More” we are saved by His life! </a:t>
            </a:r>
          </a:p>
          <a:p>
            <a:r>
              <a:rPr lang="en-US" dirty="0"/>
              <a:t>“Much More” vs. 15 did the grace of God and the gift abound to the many</a:t>
            </a:r>
          </a:p>
          <a:p>
            <a:r>
              <a:rPr lang="en-US" dirty="0"/>
              <a:t>“Much More” vs. 17 those who receive the abundance of grace reign in life through Jesus Christ. There is more abundance of grace than death!</a:t>
            </a:r>
          </a:p>
          <a:p>
            <a:r>
              <a:rPr lang="en-US" dirty="0"/>
              <a:t>Results of Justification: Peace with God, hope, God’s love in our hearts, reconciliation, saved from God’s wrath, grace and righteousness.</a:t>
            </a:r>
          </a:p>
        </p:txBody>
      </p:sp>
    </p:spTree>
    <p:extLst>
      <p:ext uri="{BB962C8B-B14F-4D97-AF65-F5344CB8AC3E}">
        <p14:creationId xmlns:p14="http://schemas.microsoft.com/office/powerpoint/2010/main" val="1851840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93</TotalTime>
  <Words>1217</Words>
  <Application>Microsoft Office PowerPoint</Application>
  <PresentationFormat>Widescreen</PresentationFormat>
  <Paragraphs>99</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Trebuchet MS</vt:lpstr>
      <vt:lpstr>Wingdings 3</vt:lpstr>
      <vt:lpstr>Facet</vt:lpstr>
      <vt:lpstr>Romans Part 1</vt:lpstr>
      <vt:lpstr>Review</vt:lpstr>
      <vt:lpstr>Review</vt:lpstr>
      <vt:lpstr>Review</vt:lpstr>
      <vt:lpstr>Romans 5:1-4</vt:lpstr>
      <vt:lpstr>Romans 5:5-11</vt:lpstr>
      <vt:lpstr>Romans 5:12-14</vt:lpstr>
      <vt:lpstr>Romans 5:15-17</vt:lpstr>
      <vt:lpstr>Much More</vt:lpstr>
      <vt:lpstr>Romans 5:18-21</vt:lpstr>
      <vt:lpstr>“Through”</vt:lpstr>
      <vt:lpstr>“Through”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20</cp:revision>
  <dcterms:created xsi:type="dcterms:W3CDTF">2024-11-20T12:54:02Z</dcterms:created>
  <dcterms:modified xsi:type="dcterms:W3CDTF">2024-11-20T14:27:20Z</dcterms:modified>
</cp:coreProperties>
</file>