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431960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029373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20593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354284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911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3713906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4265148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14803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692771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44D237-6CB7-43EE-9838-338CF22C75F5}"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1835822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44D237-6CB7-43EE-9838-338CF22C75F5}"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3291823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44D237-6CB7-43EE-9838-338CF22C75F5}" type="datetimeFigureOut">
              <a:rPr lang="en-US" smtClean="0"/>
              <a:t>11/14/2024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315333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44D237-6CB7-43EE-9838-338CF22C75F5}"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1152884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44D237-6CB7-43EE-9838-338CF22C75F5}" type="datetimeFigureOut">
              <a:rPr lang="en-US" smtClean="0"/>
              <a:t>11/14/2024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635197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44D237-6CB7-43EE-9838-338CF22C75F5}"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2617520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44D237-6CB7-43EE-9838-338CF22C75F5}"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9124-3318-4303-8033-331CC64B91AE}" type="slidenum">
              <a:rPr lang="en-US" smtClean="0"/>
              <a:t>‹#›</a:t>
            </a:fld>
            <a:endParaRPr lang="en-US"/>
          </a:p>
        </p:txBody>
      </p:sp>
    </p:spTree>
    <p:extLst>
      <p:ext uri="{BB962C8B-B14F-4D97-AF65-F5344CB8AC3E}">
        <p14:creationId xmlns:p14="http://schemas.microsoft.com/office/powerpoint/2010/main" val="3225905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44D237-6CB7-43EE-9838-338CF22C75F5}" type="datetimeFigureOut">
              <a:rPr lang="en-US" smtClean="0"/>
              <a:t>11/14/2024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E009124-3318-4303-8033-331CC64B91AE}" type="slidenum">
              <a:rPr lang="en-US" smtClean="0"/>
              <a:t>‹#›</a:t>
            </a:fld>
            <a:endParaRPr lang="en-US"/>
          </a:p>
        </p:txBody>
      </p:sp>
    </p:spTree>
    <p:extLst>
      <p:ext uri="{BB962C8B-B14F-4D97-AF65-F5344CB8AC3E}">
        <p14:creationId xmlns:p14="http://schemas.microsoft.com/office/powerpoint/2010/main" val="1403147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9FD6E-99D6-6A6E-2362-4623BC143A5A}"/>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41235474-497A-BA69-8E50-15605D63B944}"/>
              </a:ext>
            </a:extLst>
          </p:cNvPr>
          <p:cNvSpPr>
            <a:spLocks noGrp="1"/>
          </p:cNvSpPr>
          <p:nvPr>
            <p:ph type="subTitle" idx="1"/>
          </p:nvPr>
        </p:nvSpPr>
        <p:spPr/>
        <p:txBody>
          <a:bodyPr/>
          <a:lstStyle/>
          <a:p>
            <a:r>
              <a:rPr lang="en-US" dirty="0"/>
              <a:t>Lesson 12</a:t>
            </a:r>
          </a:p>
        </p:txBody>
      </p:sp>
    </p:spTree>
    <p:extLst>
      <p:ext uri="{BB962C8B-B14F-4D97-AF65-F5344CB8AC3E}">
        <p14:creationId xmlns:p14="http://schemas.microsoft.com/office/powerpoint/2010/main" val="409765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5C46-C768-F92A-AD0E-607E64259EDB}"/>
              </a:ext>
            </a:extLst>
          </p:cNvPr>
          <p:cNvSpPr>
            <a:spLocks noGrp="1"/>
          </p:cNvSpPr>
          <p:nvPr>
            <p:ph type="title"/>
          </p:nvPr>
        </p:nvSpPr>
        <p:spPr/>
        <p:txBody>
          <a:bodyPr/>
          <a:lstStyle/>
          <a:p>
            <a:r>
              <a:rPr lang="en-US" dirty="0"/>
              <a:t>Romans 4; James 2; Eph. 2 and Titus 2</a:t>
            </a:r>
          </a:p>
        </p:txBody>
      </p:sp>
      <p:sp>
        <p:nvSpPr>
          <p:cNvPr id="3" name="Content Placeholder 2">
            <a:extLst>
              <a:ext uri="{FF2B5EF4-FFF2-40B4-BE49-F238E27FC236}">
                <a16:creationId xmlns:a16="http://schemas.microsoft.com/office/drawing/2014/main" id="{00FA85E5-CDAE-64D7-3E2C-8B83AF4A7C67}"/>
              </a:ext>
            </a:extLst>
          </p:cNvPr>
          <p:cNvSpPr>
            <a:spLocks noGrp="1"/>
          </p:cNvSpPr>
          <p:nvPr>
            <p:ph idx="1"/>
          </p:nvPr>
        </p:nvSpPr>
        <p:spPr/>
        <p:txBody>
          <a:bodyPr/>
          <a:lstStyle/>
          <a:p>
            <a:r>
              <a:rPr lang="en-US" dirty="0"/>
              <a:t>These things were written for our sake as well as those Paul was writing to in AD58</a:t>
            </a:r>
          </a:p>
          <a:p>
            <a:r>
              <a:rPr lang="en-US" dirty="0"/>
              <a:t>Our faith is credited as righteousness, and we are declared justified.</a:t>
            </a:r>
          </a:p>
          <a:p>
            <a:r>
              <a:rPr lang="en-US" b="1" dirty="0"/>
              <a:t>James 2:14-24 </a:t>
            </a:r>
            <a:r>
              <a:rPr lang="en-US" dirty="0"/>
              <a:t>:You see that a man is justified BY works and NOT by faith alone.    Does this contradict Romans?</a:t>
            </a:r>
          </a:p>
          <a:p>
            <a:r>
              <a:rPr lang="en-US" b="1" dirty="0"/>
              <a:t>No, it adds to it. </a:t>
            </a:r>
            <a:r>
              <a:rPr lang="en-US" dirty="0"/>
              <a:t>Remember, context is king. The book of James is trying to show that you cannot have faith without works. If you do, there is no obedience of faith, and it is useless.</a:t>
            </a:r>
          </a:p>
          <a:p>
            <a:r>
              <a:rPr lang="en-US" b="1" dirty="0"/>
              <a:t>Faith works with deeds. True faith produces works – obedience of faith</a:t>
            </a:r>
          </a:p>
          <a:p>
            <a:r>
              <a:rPr lang="en-US" b="1" dirty="0"/>
              <a:t>Eph. 2 and Titus 2  </a:t>
            </a:r>
            <a:r>
              <a:rPr lang="en-US" dirty="0"/>
              <a:t>God has prepared good deeds for us to walk in and we are to be zealous to do them.</a:t>
            </a:r>
            <a:endParaRPr lang="en-US" b="1" dirty="0"/>
          </a:p>
        </p:txBody>
      </p:sp>
    </p:spTree>
    <p:extLst>
      <p:ext uri="{BB962C8B-B14F-4D97-AF65-F5344CB8AC3E}">
        <p14:creationId xmlns:p14="http://schemas.microsoft.com/office/powerpoint/2010/main" val="1958677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34221-4625-0CA1-291C-F1F3A7BEE93C}"/>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96219101-0C81-1B27-D1F0-D0242B544679}"/>
              </a:ext>
            </a:extLst>
          </p:cNvPr>
          <p:cNvSpPr>
            <a:spLocks noGrp="1"/>
          </p:cNvSpPr>
          <p:nvPr>
            <p:ph idx="1"/>
          </p:nvPr>
        </p:nvSpPr>
        <p:spPr/>
        <p:txBody>
          <a:bodyPr/>
          <a:lstStyle/>
          <a:p>
            <a:r>
              <a:rPr lang="en-US" dirty="0"/>
              <a:t>What kind of good works/deeds are we to be doing then?</a:t>
            </a:r>
          </a:p>
          <a:p>
            <a:r>
              <a:rPr lang="en-US" dirty="0"/>
              <a:t>Use what you know of Scripture:</a:t>
            </a:r>
          </a:p>
          <a:p>
            <a:r>
              <a:rPr lang="en-US" dirty="0"/>
              <a:t>Love your neighbor as yourself</a:t>
            </a:r>
          </a:p>
          <a:p>
            <a:r>
              <a:rPr lang="en-US" dirty="0"/>
              <a:t>Think of others more highly than you do yourself</a:t>
            </a:r>
          </a:p>
          <a:p>
            <a:r>
              <a:rPr lang="en-US" dirty="0"/>
              <a:t>Pray for your enemies</a:t>
            </a:r>
          </a:p>
          <a:p>
            <a:r>
              <a:rPr lang="en-US" dirty="0"/>
              <a:t>Honor your mother and father</a:t>
            </a:r>
          </a:p>
          <a:p>
            <a:r>
              <a:rPr lang="en-US" dirty="0"/>
              <a:t>These deeds are to benefit society, the area of the world you live in, your family, the body of Christ.</a:t>
            </a:r>
          </a:p>
          <a:p>
            <a:r>
              <a:rPr lang="en-US" dirty="0"/>
              <a:t>When the world sees the body of Christ in action, it cannot help but be drawn to it as they have NOTHING that can compare to it.</a:t>
            </a:r>
          </a:p>
        </p:txBody>
      </p:sp>
    </p:spTree>
    <p:extLst>
      <p:ext uri="{BB962C8B-B14F-4D97-AF65-F5344CB8AC3E}">
        <p14:creationId xmlns:p14="http://schemas.microsoft.com/office/powerpoint/2010/main" val="1782916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ED725-8BE4-922A-35DA-F1CE3EF5D9E8}"/>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EDF7325D-8F10-08B7-0684-5D4FA276E063}"/>
              </a:ext>
            </a:extLst>
          </p:cNvPr>
          <p:cNvSpPr>
            <a:spLocks noGrp="1"/>
          </p:cNvSpPr>
          <p:nvPr>
            <p:ph idx="1"/>
          </p:nvPr>
        </p:nvSpPr>
        <p:spPr/>
        <p:txBody>
          <a:bodyPr>
            <a:normAutofit lnSpcReduction="10000"/>
          </a:bodyPr>
          <a:lstStyle/>
          <a:p>
            <a:r>
              <a:rPr lang="en-US" b="1" dirty="0"/>
              <a:t>What is the key statement of Romans?</a:t>
            </a:r>
          </a:p>
          <a:p>
            <a:r>
              <a:rPr lang="en-US" dirty="0"/>
              <a:t>“The righteous shall live by faith.”</a:t>
            </a:r>
          </a:p>
          <a:p>
            <a:r>
              <a:rPr lang="en-US" dirty="0"/>
              <a:t>What has the power to save according to </a:t>
            </a:r>
            <a:r>
              <a:rPr lang="en-US" b="1" dirty="0"/>
              <a:t>Romans 1</a:t>
            </a:r>
            <a:r>
              <a:rPr lang="en-US" dirty="0"/>
              <a:t>?</a:t>
            </a:r>
          </a:p>
          <a:p>
            <a:r>
              <a:rPr lang="en-US" dirty="0"/>
              <a:t>“The gospel”</a:t>
            </a:r>
          </a:p>
          <a:p>
            <a:r>
              <a:rPr lang="en-US" dirty="0"/>
              <a:t>How does the gospel show the ungodly and their attitude toward God?</a:t>
            </a:r>
          </a:p>
          <a:p>
            <a:r>
              <a:rPr lang="en-US" dirty="0"/>
              <a:t>“They did not honor Him as God”</a:t>
            </a:r>
          </a:p>
          <a:p>
            <a:r>
              <a:rPr lang="en-US" dirty="0"/>
              <a:t>“They did not give thanks”</a:t>
            </a:r>
          </a:p>
          <a:p>
            <a:r>
              <a:rPr lang="en-US" dirty="0"/>
              <a:t>“They exchanged the glory of incorruptible God for an image in the form of corruptible man and exchanged the truth of God for a lie.”</a:t>
            </a:r>
          </a:p>
          <a:p>
            <a:r>
              <a:rPr lang="en-US" b="1" dirty="0"/>
              <a:t>Romans</a:t>
            </a:r>
            <a:r>
              <a:rPr lang="en-US" dirty="0"/>
              <a:t> – eagle (birds) </a:t>
            </a:r>
            <a:r>
              <a:rPr lang="en-US" b="1" dirty="0"/>
              <a:t>Egyptians</a:t>
            </a:r>
            <a:r>
              <a:rPr lang="en-US" dirty="0"/>
              <a:t> – cats (four footed animals) </a:t>
            </a:r>
            <a:r>
              <a:rPr lang="en-US" b="1" dirty="0"/>
              <a:t>Assyrians</a:t>
            </a:r>
            <a:r>
              <a:rPr lang="en-US" dirty="0"/>
              <a:t> – serpents (crawling creatures) Worshiping the created rather than the Creator</a:t>
            </a:r>
          </a:p>
          <a:p>
            <a:endParaRPr lang="en-US" dirty="0"/>
          </a:p>
          <a:p>
            <a:endParaRPr lang="en-US" dirty="0"/>
          </a:p>
        </p:txBody>
      </p:sp>
    </p:spTree>
    <p:extLst>
      <p:ext uri="{BB962C8B-B14F-4D97-AF65-F5344CB8AC3E}">
        <p14:creationId xmlns:p14="http://schemas.microsoft.com/office/powerpoint/2010/main" val="388287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9770-50D5-A0D7-EBF4-08978819D7A4}"/>
              </a:ext>
            </a:extLst>
          </p:cNvPr>
          <p:cNvSpPr>
            <a:spLocks noGrp="1"/>
          </p:cNvSpPr>
          <p:nvPr>
            <p:ph type="title"/>
          </p:nvPr>
        </p:nvSpPr>
        <p:spPr/>
        <p:txBody>
          <a:bodyPr/>
          <a:lstStyle/>
          <a:p>
            <a:r>
              <a:rPr lang="en-US" dirty="0"/>
              <a:t>Review </a:t>
            </a:r>
          </a:p>
        </p:txBody>
      </p:sp>
      <p:sp>
        <p:nvSpPr>
          <p:cNvPr id="3" name="Content Placeholder 2">
            <a:extLst>
              <a:ext uri="{FF2B5EF4-FFF2-40B4-BE49-F238E27FC236}">
                <a16:creationId xmlns:a16="http://schemas.microsoft.com/office/drawing/2014/main" id="{276696E7-EF58-0E46-8E3E-0B3AC32DD1D6}"/>
              </a:ext>
            </a:extLst>
          </p:cNvPr>
          <p:cNvSpPr>
            <a:spLocks noGrp="1"/>
          </p:cNvSpPr>
          <p:nvPr>
            <p:ph idx="1"/>
          </p:nvPr>
        </p:nvSpPr>
        <p:spPr/>
        <p:txBody>
          <a:bodyPr/>
          <a:lstStyle/>
          <a:p>
            <a:r>
              <a:rPr lang="en-US" b="1" dirty="0"/>
              <a:t>How is God’s wrath revealed against the unrighteous in Romans 2?</a:t>
            </a:r>
          </a:p>
          <a:p>
            <a:r>
              <a:rPr lang="en-US" dirty="0"/>
              <a:t>God gave them over to: sexual impurity, degrading passions and to a depraved (reprobate) mind</a:t>
            </a:r>
          </a:p>
          <a:p>
            <a:r>
              <a:rPr lang="en-US" dirty="0"/>
              <a:t>Jew and Gentile alike will not escape God’s righteous judgment</a:t>
            </a:r>
          </a:p>
          <a:p>
            <a:r>
              <a:rPr lang="en-US" b="1" dirty="0"/>
              <a:t>Romans 1</a:t>
            </a:r>
            <a:r>
              <a:rPr lang="en-US" dirty="0"/>
              <a:t>    Righteous live by faith: by obedience of faith</a:t>
            </a:r>
          </a:p>
          <a:p>
            <a:r>
              <a:rPr lang="en-US" b="1" dirty="0"/>
              <a:t>Romans 2</a:t>
            </a:r>
            <a:r>
              <a:rPr lang="en-US" dirty="0"/>
              <a:t>    Righteous live by faith: by doing the Law because of Holy Spirit’s indwelling</a:t>
            </a:r>
          </a:p>
          <a:p>
            <a:r>
              <a:rPr lang="en-US" b="1" dirty="0"/>
              <a:t>Romans 3</a:t>
            </a:r>
            <a:r>
              <a:rPr lang="en-US" dirty="0"/>
              <a:t>   How do the righteous live by faith?</a:t>
            </a:r>
          </a:p>
          <a:p>
            <a:r>
              <a:rPr lang="en-US" dirty="0"/>
              <a:t>Through faith in Jesus Christ which is for all who believe: no partiality</a:t>
            </a:r>
          </a:p>
          <a:p>
            <a:r>
              <a:rPr lang="en-US" b="1" dirty="0"/>
              <a:t>Romans 4 </a:t>
            </a:r>
            <a:r>
              <a:rPr lang="en-US" dirty="0"/>
              <a:t>Righteous Abraham is given as our example to follow</a:t>
            </a:r>
          </a:p>
          <a:p>
            <a:endParaRPr lang="en-US" dirty="0"/>
          </a:p>
        </p:txBody>
      </p:sp>
    </p:spTree>
    <p:extLst>
      <p:ext uri="{BB962C8B-B14F-4D97-AF65-F5344CB8AC3E}">
        <p14:creationId xmlns:p14="http://schemas.microsoft.com/office/powerpoint/2010/main" val="19644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9923A-F3FC-B5AA-DB0C-76D86CC4CF81}"/>
              </a:ext>
            </a:extLst>
          </p:cNvPr>
          <p:cNvSpPr>
            <a:spLocks noGrp="1"/>
          </p:cNvSpPr>
          <p:nvPr>
            <p:ph type="title"/>
          </p:nvPr>
        </p:nvSpPr>
        <p:spPr/>
        <p:txBody>
          <a:bodyPr/>
          <a:lstStyle/>
          <a:p>
            <a:r>
              <a:rPr lang="en-US" dirty="0"/>
              <a:t>Romans 4    and    Genesis 15</a:t>
            </a:r>
          </a:p>
        </p:txBody>
      </p:sp>
      <p:sp>
        <p:nvSpPr>
          <p:cNvPr id="3" name="Content Placeholder 2">
            <a:extLst>
              <a:ext uri="{FF2B5EF4-FFF2-40B4-BE49-F238E27FC236}">
                <a16:creationId xmlns:a16="http://schemas.microsoft.com/office/drawing/2014/main" id="{205AEE73-8DA4-7797-AA7E-635B40ACE302}"/>
              </a:ext>
            </a:extLst>
          </p:cNvPr>
          <p:cNvSpPr>
            <a:spLocks noGrp="1"/>
          </p:cNvSpPr>
          <p:nvPr>
            <p:ph idx="1"/>
          </p:nvPr>
        </p:nvSpPr>
        <p:spPr/>
        <p:txBody>
          <a:bodyPr/>
          <a:lstStyle/>
          <a:p>
            <a:r>
              <a:rPr lang="en-US" b="1" dirty="0"/>
              <a:t>Rom. 4:1-3 </a:t>
            </a:r>
            <a:r>
              <a:rPr lang="en-US" dirty="0"/>
              <a:t>According to the flesh, Abraham cannot boast</a:t>
            </a:r>
          </a:p>
          <a:p>
            <a:r>
              <a:rPr lang="en-US" b="1" dirty="0"/>
              <a:t>Gen. 12:1-9  </a:t>
            </a:r>
            <a:r>
              <a:rPr lang="en-US" dirty="0"/>
              <a:t>God told Abram to leave his country, at 75 years old, and go to a land He would show him.   Abram obeyed.</a:t>
            </a:r>
          </a:p>
          <a:p>
            <a:r>
              <a:rPr lang="en-US" b="1" dirty="0"/>
              <a:t>God promised: to make him a great nation</a:t>
            </a:r>
          </a:p>
          <a:p>
            <a:r>
              <a:rPr lang="en-US" b="1" dirty="0"/>
              <a:t>To bless him and also bless those who bless him and curse those who curse him. HE will be a blessing to all families of the earth.</a:t>
            </a:r>
          </a:p>
          <a:p>
            <a:r>
              <a:rPr lang="en-US" b="1" dirty="0"/>
              <a:t>His name will be great.</a:t>
            </a:r>
          </a:p>
          <a:p>
            <a:r>
              <a:rPr lang="en-US" b="1" dirty="0"/>
              <a:t>God promised the land to him and to his descendants forever.</a:t>
            </a:r>
          </a:p>
          <a:p>
            <a:r>
              <a:rPr lang="en-US" b="1" dirty="0"/>
              <a:t>This is the beginning of Abram’s life of faith – at 75!</a:t>
            </a:r>
          </a:p>
          <a:p>
            <a:r>
              <a:rPr lang="en-US" b="1" dirty="0"/>
              <a:t>Abram is childless but God promises descendants as numerous as the stars</a:t>
            </a:r>
          </a:p>
        </p:txBody>
      </p:sp>
    </p:spTree>
    <p:extLst>
      <p:ext uri="{BB962C8B-B14F-4D97-AF65-F5344CB8AC3E}">
        <p14:creationId xmlns:p14="http://schemas.microsoft.com/office/powerpoint/2010/main" val="3348166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C5DCC-4F96-155F-D70E-288579788F99}"/>
              </a:ext>
            </a:extLst>
          </p:cNvPr>
          <p:cNvSpPr>
            <a:spLocks noGrp="1"/>
          </p:cNvSpPr>
          <p:nvPr>
            <p:ph type="title"/>
          </p:nvPr>
        </p:nvSpPr>
        <p:spPr/>
        <p:txBody>
          <a:bodyPr/>
          <a:lstStyle/>
          <a:p>
            <a:r>
              <a:rPr lang="en-US" dirty="0"/>
              <a:t>Genesis 16 and 17</a:t>
            </a:r>
          </a:p>
        </p:txBody>
      </p:sp>
      <p:sp>
        <p:nvSpPr>
          <p:cNvPr id="3" name="Content Placeholder 2">
            <a:extLst>
              <a:ext uri="{FF2B5EF4-FFF2-40B4-BE49-F238E27FC236}">
                <a16:creationId xmlns:a16="http://schemas.microsoft.com/office/drawing/2014/main" id="{808C62CA-520F-0F84-7F62-166C3E99D687}"/>
              </a:ext>
            </a:extLst>
          </p:cNvPr>
          <p:cNvSpPr>
            <a:spLocks noGrp="1"/>
          </p:cNvSpPr>
          <p:nvPr>
            <p:ph idx="1"/>
          </p:nvPr>
        </p:nvSpPr>
        <p:spPr/>
        <p:txBody>
          <a:bodyPr/>
          <a:lstStyle/>
          <a:p>
            <a:r>
              <a:rPr lang="en-US" dirty="0"/>
              <a:t>Abram is 86 now, still no children. God’s covenant promise of descendants as numerous as the stars, the land they will possess forever, that he will die at a good old age and die in peace has not happened. It’s been 10-11 years.</a:t>
            </a:r>
          </a:p>
          <a:p>
            <a:r>
              <a:rPr lang="en-US" dirty="0"/>
              <a:t>Sarai suggests he go in to her maid, Hagar, and have a child with her.</a:t>
            </a:r>
          </a:p>
          <a:p>
            <a:r>
              <a:rPr lang="en-US" dirty="0"/>
              <a:t>Hagar conceives and Ishmael is born. Sarai is 76 at this point.</a:t>
            </a:r>
          </a:p>
          <a:p>
            <a:r>
              <a:rPr lang="en-US" dirty="0"/>
              <a:t>Genesis 17   God establishes His covenant with Abram again when he is 99.</a:t>
            </a:r>
          </a:p>
          <a:p>
            <a:r>
              <a:rPr lang="en-US" dirty="0"/>
              <a:t>God changed his name to Abraham and Sarai’s name to Sarah, promising the descendants would come through Sarah. Another covenant sign.</a:t>
            </a:r>
          </a:p>
          <a:p>
            <a:r>
              <a:rPr lang="en-US" dirty="0"/>
              <a:t>Circumcision is given as a sign of the covenant so again, Abraham obeys and is circumcised and then he circumcises Ishmael, who is now 13.</a:t>
            </a:r>
          </a:p>
          <a:p>
            <a:r>
              <a:rPr lang="en-US" b="1" dirty="0"/>
              <a:t>At this time next year</a:t>
            </a:r>
            <a:r>
              <a:rPr lang="en-US" dirty="0"/>
              <a:t>, Sarah will have a son. Name him Isaac. </a:t>
            </a:r>
          </a:p>
        </p:txBody>
      </p:sp>
    </p:spTree>
    <p:extLst>
      <p:ext uri="{BB962C8B-B14F-4D97-AF65-F5344CB8AC3E}">
        <p14:creationId xmlns:p14="http://schemas.microsoft.com/office/powerpoint/2010/main" val="179019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ED30B-76E1-94B5-6E83-211034167679}"/>
              </a:ext>
            </a:extLst>
          </p:cNvPr>
          <p:cNvSpPr>
            <a:spLocks noGrp="1"/>
          </p:cNvSpPr>
          <p:nvPr>
            <p:ph type="title"/>
          </p:nvPr>
        </p:nvSpPr>
        <p:spPr/>
        <p:txBody>
          <a:bodyPr/>
          <a:lstStyle/>
          <a:p>
            <a:r>
              <a:rPr lang="en-US" dirty="0"/>
              <a:t>Genesis 18:10-15; 21:1-7; 22:1-19</a:t>
            </a:r>
          </a:p>
        </p:txBody>
      </p:sp>
      <p:sp>
        <p:nvSpPr>
          <p:cNvPr id="3" name="Content Placeholder 2">
            <a:extLst>
              <a:ext uri="{FF2B5EF4-FFF2-40B4-BE49-F238E27FC236}">
                <a16:creationId xmlns:a16="http://schemas.microsoft.com/office/drawing/2014/main" id="{450E5F40-2C69-4701-E24C-32F02C432FF3}"/>
              </a:ext>
            </a:extLst>
          </p:cNvPr>
          <p:cNvSpPr>
            <a:spLocks noGrp="1"/>
          </p:cNvSpPr>
          <p:nvPr>
            <p:ph idx="1"/>
          </p:nvPr>
        </p:nvSpPr>
        <p:spPr/>
        <p:txBody>
          <a:bodyPr/>
          <a:lstStyle/>
          <a:p>
            <a:r>
              <a:rPr lang="en-US" b="1" dirty="0"/>
              <a:t>Gen. 18:10-15 </a:t>
            </a:r>
            <a:r>
              <a:rPr lang="en-US" dirty="0"/>
              <a:t>Sarah doubted. She didn’t show faith. She actually lied about laughing! But God does not reprimand Abraham or Sarah.</a:t>
            </a:r>
          </a:p>
          <a:p>
            <a:r>
              <a:rPr lang="en-US" dirty="0"/>
              <a:t>Did the covenant promise depend on their faith? </a:t>
            </a:r>
          </a:p>
          <a:p>
            <a:r>
              <a:rPr lang="en-US" dirty="0"/>
              <a:t>No. God initiated it. Only God could fulfill it. They were “dead” according to the flesh.</a:t>
            </a:r>
          </a:p>
          <a:p>
            <a:r>
              <a:rPr lang="en-US" b="1" dirty="0"/>
              <a:t>Gen. 21:1-7  </a:t>
            </a:r>
            <a:r>
              <a:rPr lang="en-US" dirty="0"/>
              <a:t>After waiting at least 25 years for the promise, Isaac was born.</a:t>
            </a:r>
          </a:p>
          <a:p>
            <a:r>
              <a:rPr lang="en-US" dirty="0"/>
              <a:t>Abraham and Sarah knew according to their flesh, it was impossible. But with God, all things are possible. At age 100 and 90, their faith grew.</a:t>
            </a:r>
          </a:p>
          <a:p>
            <a:r>
              <a:rPr lang="en-US" b="1" dirty="0"/>
              <a:t>Gen. 22:1-19 </a:t>
            </a:r>
            <a:r>
              <a:rPr lang="en-US" dirty="0"/>
              <a:t> God tells Abraham to offer up his </a:t>
            </a:r>
            <a:r>
              <a:rPr lang="en-US" b="1" dirty="0"/>
              <a:t>only</a:t>
            </a:r>
            <a:r>
              <a:rPr lang="en-US" dirty="0"/>
              <a:t> son. He again obeys God because he knows Him to be trustworthy and truthful. </a:t>
            </a:r>
            <a:endParaRPr lang="en-US" b="1" dirty="0"/>
          </a:p>
        </p:txBody>
      </p:sp>
    </p:spTree>
    <p:extLst>
      <p:ext uri="{BB962C8B-B14F-4D97-AF65-F5344CB8AC3E}">
        <p14:creationId xmlns:p14="http://schemas.microsoft.com/office/powerpoint/2010/main" val="381284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2215A-EACC-0656-6831-7654ADB40318}"/>
              </a:ext>
            </a:extLst>
          </p:cNvPr>
          <p:cNvSpPr>
            <a:spLocks noGrp="1"/>
          </p:cNvSpPr>
          <p:nvPr>
            <p:ph type="title"/>
          </p:nvPr>
        </p:nvSpPr>
        <p:spPr/>
        <p:txBody>
          <a:bodyPr/>
          <a:lstStyle/>
          <a:p>
            <a:r>
              <a:rPr lang="en-US" dirty="0"/>
              <a:t>Gen. 22 compared with Heb. 11:17-19</a:t>
            </a:r>
          </a:p>
        </p:txBody>
      </p:sp>
      <p:sp>
        <p:nvSpPr>
          <p:cNvPr id="3" name="Content Placeholder 2">
            <a:extLst>
              <a:ext uri="{FF2B5EF4-FFF2-40B4-BE49-F238E27FC236}">
                <a16:creationId xmlns:a16="http://schemas.microsoft.com/office/drawing/2014/main" id="{A6BD19BF-6FF2-1C24-5964-E7678EDEA97F}"/>
              </a:ext>
            </a:extLst>
          </p:cNvPr>
          <p:cNvSpPr>
            <a:spLocks noGrp="1"/>
          </p:cNvSpPr>
          <p:nvPr>
            <p:ph idx="1"/>
          </p:nvPr>
        </p:nvSpPr>
        <p:spPr/>
        <p:txBody>
          <a:bodyPr/>
          <a:lstStyle/>
          <a:p>
            <a:r>
              <a:rPr lang="en-US" b="1" dirty="0"/>
              <a:t>Gen. 22   </a:t>
            </a:r>
            <a:r>
              <a:rPr lang="en-US" dirty="0"/>
              <a:t>Isaac is a “type” of Christ. He was Abraham’s only son, he carries the wood for the altar on his back, he is bound and placed on the altar, he is obedient to his father unto death, and his father is about to sacrifice him.</a:t>
            </a:r>
          </a:p>
          <a:p>
            <a:r>
              <a:rPr lang="en-US" b="1" dirty="0"/>
              <a:t>Heb. 11:17-19 </a:t>
            </a:r>
            <a:r>
              <a:rPr lang="en-US" dirty="0"/>
              <a:t>Jesus: God’s only Son, carries the wooden cross upon His back, bound to the cross, obedient to death, sacrificed by His Father. </a:t>
            </a:r>
          </a:p>
          <a:p>
            <a:r>
              <a:rPr lang="en-US" dirty="0"/>
              <a:t>Abraham knew God gives life out of death. He’d seen that through his own body and Sarah’s body.</a:t>
            </a:r>
          </a:p>
          <a:p>
            <a:r>
              <a:rPr lang="en-US" dirty="0"/>
              <a:t>Abraham’s faith is one of progression, just like ours. And the progression was not always pretty!......just like ours.  (Gen. </a:t>
            </a:r>
            <a:r>
              <a:rPr lang="en-US"/>
              <a:t>12 and 20 he lied about Sarah)</a:t>
            </a:r>
            <a:endParaRPr lang="en-US" dirty="0"/>
          </a:p>
          <a:p>
            <a:r>
              <a:rPr lang="en-US" dirty="0"/>
              <a:t>But Abraham is called the friend of God.</a:t>
            </a:r>
          </a:p>
        </p:txBody>
      </p:sp>
    </p:spTree>
    <p:extLst>
      <p:ext uri="{BB962C8B-B14F-4D97-AF65-F5344CB8AC3E}">
        <p14:creationId xmlns:p14="http://schemas.microsoft.com/office/powerpoint/2010/main" val="1100602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63EE3-7CDF-BAA3-8DD9-667DFD1ED892}"/>
              </a:ext>
            </a:extLst>
          </p:cNvPr>
          <p:cNvSpPr>
            <a:spLocks noGrp="1"/>
          </p:cNvSpPr>
          <p:nvPr>
            <p:ph type="title"/>
          </p:nvPr>
        </p:nvSpPr>
        <p:spPr/>
        <p:txBody>
          <a:bodyPr/>
          <a:lstStyle/>
          <a:p>
            <a:r>
              <a:rPr lang="en-US" dirty="0"/>
              <a:t>Romans 4:4-12</a:t>
            </a:r>
          </a:p>
        </p:txBody>
      </p:sp>
      <p:sp>
        <p:nvSpPr>
          <p:cNvPr id="3" name="Content Placeholder 2">
            <a:extLst>
              <a:ext uri="{FF2B5EF4-FFF2-40B4-BE49-F238E27FC236}">
                <a16:creationId xmlns:a16="http://schemas.microsoft.com/office/drawing/2014/main" id="{F56D826D-0125-6F5C-CB37-0E93B8151E1A}"/>
              </a:ext>
            </a:extLst>
          </p:cNvPr>
          <p:cNvSpPr>
            <a:spLocks noGrp="1"/>
          </p:cNvSpPr>
          <p:nvPr>
            <p:ph idx="1"/>
          </p:nvPr>
        </p:nvSpPr>
        <p:spPr/>
        <p:txBody>
          <a:bodyPr/>
          <a:lstStyle/>
          <a:p>
            <a:r>
              <a:rPr lang="en-US" dirty="0"/>
              <a:t>All men, those whom God credits righteousness to, apart from works, are blessed just like David.</a:t>
            </a:r>
          </a:p>
          <a:p>
            <a:r>
              <a:rPr lang="en-US" dirty="0"/>
              <a:t>Abraham was counted righteous BEFORE he was circumcised, BEFORE he did any works.    Nothing he did</a:t>
            </a:r>
          </a:p>
          <a:p>
            <a:r>
              <a:rPr lang="en-US" dirty="0"/>
              <a:t>David was counted righteous AFTER he was circumcised 8 days after he was born. (Jewish custom)   Nothing he did</a:t>
            </a:r>
          </a:p>
          <a:p>
            <a:r>
              <a:rPr lang="en-US" dirty="0"/>
              <a:t>Abraham, the righteous, is the father of all who believe. (That would be as many as the stars in heaven.)</a:t>
            </a:r>
          </a:p>
          <a:p>
            <a:r>
              <a:rPr lang="en-US" dirty="0"/>
              <a:t>Abraham is a blessing to all nations, as all nations have the promise of Jesus.</a:t>
            </a:r>
          </a:p>
          <a:p>
            <a:r>
              <a:rPr lang="en-US" dirty="0"/>
              <a:t>Abraham is a blessing because the Savior came through his bloodline.</a:t>
            </a:r>
          </a:p>
          <a:p>
            <a:r>
              <a:rPr lang="en-US" dirty="0"/>
              <a:t>This corresponds with </a:t>
            </a:r>
            <a:r>
              <a:rPr lang="en-US" b="1" dirty="0"/>
              <a:t>Galatians 3:5-8,16</a:t>
            </a:r>
          </a:p>
          <a:p>
            <a:endParaRPr lang="en-US" dirty="0"/>
          </a:p>
        </p:txBody>
      </p:sp>
    </p:spTree>
    <p:extLst>
      <p:ext uri="{BB962C8B-B14F-4D97-AF65-F5344CB8AC3E}">
        <p14:creationId xmlns:p14="http://schemas.microsoft.com/office/powerpoint/2010/main" val="160274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6C4FD-20A4-68A8-C9B4-D5B62BCB0908}"/>
              </a:ext>
            </a:extLst>
          </p:cNvPr>
          <p:cNvSpPr>
            <a:spLocks noGrp="1"/>
          </p:cNvSpPr>
          <p:nvPr>
            <p:ph type="title"/>
          </p:nvPr>
        </p:nvSpPr>
        <p:spPr/>
        <p:txBody>
          <a:bodyPr/>
          <a:lstStyle/>
          <a:p>
            <a:r>
              <a:rPr lang="en-US" dirty="0"/>
              <a:t>Romans 4:13-21</a:t>
            </a:r>
          </a:p>
        </p:txBody>
      </p:sp>
      <p:sp>
        <p:nvSpPr>
          <p:cNvPr id="3" name="Content Placeholder 2">
            <a:extLst>
              <a:ext uri="{FF2B5EF4-FFF2-40B4-BE49-F238E27FC236}">
                <a16:creationId xmlns:a16="http://schemas.microsoft.com/office/drawing/2014/main" id="{1B70D57A-55E5-E369-A3F0-61213A5CF43A}"/>
              </a:ext>
            </a:extLst>
          </p:cNvPr>
          <p:cNvSpPr>
            <a:spLocks noGrp="1"/>
          </p:cNvSpPr>
          <p:nvPr>
            <p:ph idx="1"/>
          </p:nvPr>
        </p:nvSpPr>
        <p:spPr/>
        <p:txBody>
          <a:bodyPr/>
          <a:lstStyle/>
          <a:p>
            <a:r>
              <a:rPr lang="en-US" dirty="0"/>
              <a:t>The promise was through the righteousness of faith</a:t>
            </a:r>
          </a:p>
          <a:p>
            <a:r>
              <a:rPr lang="en-US" dirty="0"/>
              <a:t>BEFORE the Law was given. If the promise came through the Law, then man could work for it which would nullify faith.</a:t>
            </a:r>
          </a:p>
          <a:p>
            <a:r>
              <a:rPr lang="en-US" b="1" dirty="0"/>
              <a:t>Gal. 3:17 </a:t>
            </a:r>
            <a:r>
              <a:rPr lang="en-US" dirty="0"/>
              <a:t>The Law came 430 years AFTER the Abrahamic Covenant </a:t>
            </a:r>
          </a:p>
          <a:p>
            <a:r>
              <a:rPr lang="en-US" dirty="0"/>
              <a:t>The Law did NOT invalidate the promise, it was given as a tutor to show us our need for the Savior.  </a:t>
            </a:r>
          </a:p>
          <a:p>
            <a:r>
              <a:rPr lang="en-US" dirty="0"/>
              <a:t>Therefore, Abraham is the father of us all (believers).</a:t>
            </a:r>
          </a:p>
          <a:p>
            <a:r>
              <a:rPr lang="en-US" dirty="0"/>
              <a:t>Abraham became fully assured that what God promised, He could do.</a:t>
            </a:r>
          </a:p>
          <a:p>
            <a:r>
              <a:rPr lang="en-US" b="1" dirty="0"/>
              <a:t>“Credited”: </a:t>
            </a:r>
            <a:r>
              <a:rPr lang="en-US" dirty="0"/>
              <a:t>vs. </a:t>
            </a:r>
            <a:r>
              <a:rPr lang="en-US"/>
              <a:t>3,4,5,6,9,10,11,22,23,24</a:t>
            </a:r>
            <a:r>
              <a:rPr lang="en-US" dirty="0"/>
              <a:t>.    </a:t>
            </a:r>
            <a:r>
              <a:rPr lang="en-US" b="1" dirty="0"/>
              <a:t>Imputed</a:t>
            </a:r>
          </a:p>
          <a:p>
            <a:endParaRPr lang="en-US" dirty="0"/>
          </a:p>
        </p:txBody>
      </p:sp>
    </p:spTree>
    <p:extLst>
      <p:ext uri="{BB962C8B-B14F-4D97-AF65-F5344CB8AC3E}">
        <p14:creationId xmlns:p14="http://schemas.microsoft.com/office/powerpoint/2010/main" val="144324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84</TotalTime>
  <Words>1286</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Romans Part 1</vt:lpstr>
      <vt:lpstr>Review</vt:lpstr>
      <vt:lpstr>Review </vt:lpstr>
      <vt:lpstr>Romans 4    and    Genesis 15</vt:lpstr>
      <vt:lpstr>Genesis 16 and 17</vt:lpstr>
      <vt:lpstr>Genesis 18:10-15; 21:1-7; 22:1-19</vt:lpstr>
      <vt:lpstr>Gen. 22 compared with Heb. 11:17-19</vt:lpstr>
      <vt:lpstr>Romans 4:4-12</vt:lpstr>
      <vt:lpstr>Romans 4:13-21</vt:lpstr>
      <vt:lpstr>Romans 4; James 2; Eph. 2 and Titus 2</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28</cp:revision>
  <dcterms:created xsi:type="dcterms:W3CDTF">2024-11-12T14:47:55Z</dcterms:created>
  <dcterms:modified xsi:type="dcterms:W3CDTF">2024-11-14T18:15:54Z</dcterms:modified>
</cp:coreProperties>
</file>