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79" d="100"/>
          <a:sy n="79" d="100"/>
        </p:scale>
        <p:origin x="12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D8534AC-8BA5-453E-BCEA-6E671CDE0ABF}" type="datetimeFigureOut">
              <a:rPr lang="en-US" smtClean="0"/>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F3D38-117E-45D3-9DE6-9354F8989251}" type="slidenum">
              <a:rPr lang="en-US" smtClean="0"/>
              <a:t>‹#›</a:t>
            </a:fld>
            <a:endParaRPr lang="en-US"/>
          </a:p>
        </p:txBody>
      </p:sp>
    </p:spTree>
    <p:extLst>
      <p:ext uri="{BB962C8B-B14F-4D97-AF65-F5344CB8AC3E}">
        <p14:creationId xmlns:p14="http://schemas.microsoft.com/office/powerpoint/2010/main" val="241688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8534AC-8BA5-453E-BCEA-6E671CDE0ABF}" type="datetimeFigureOut">
              <a:rPr lang="en-US" smtClean="0"/>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F3D38-117E-45D3-9DE6-9354F8989251}" type="slidenum">
              <a:rPr lang="en-US" smtClean="0"/>
              <a:t>‹#›</a:t>
            </a:fld>
            <a:endParaRPr lang="en-US"/>
          </a:p>
        </p:txBody>
      </p:sp>
    </p:spTree>
    <p:extLst>
      <p:ext uri="{BB962C8B-B14F-4D97-AF65-F5344CB8AC3E}">
        <p14:creationId xmlns:p14="http://schemas.microsoft.com/office/powerpoint/2010/main" val="2058039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8534AC-8BA5-453E-BCEA-6E671CDE0ABF}" type="datetimeFigureOut">
              <a:rPr lang="en-US" smtClean="0"/>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F3D38-117E-45D3-9DE6-9354F8989251}"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215276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8534AC-8BA5-453E-BCEA-6E671CDE0ABF}" type="datetimeFigureOut">
              <a:rPr lang="en-US" smtClean="0"/>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F3D38-117E-45D3-9DE6-9354F8989251}" type="slidenum">
              <a:rPr lang="en-US" smtClean="0"/>
              <a:t>‹#›</a:t>
            </a:fld>
            <a:endParaRPr lang="en-US"/>
          </a:p>
        </p:txBody>
      </p:sp>
    </p:spTree>
    <p:extLst>
      <p:ext uri="{BB962C8B-B14F-4D97-AF65-F5344CB8AC3E}">
        <p14:creationId xmlns:p14="http://schemas.microsoft.com/office/powerpoint/2010/main" val="991115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8534AC-8BA5-453E-BCEA-6E671CDE0ABF}" type="datetimeFigureOut">
              <a:rPr lang="en-US" smtClean="0"/>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F3D38-117E-45D3-9DE6-9354F898925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099903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8534AC-8BA5-453E-BCEA-6E671CDE0ABF}" type="datetimeFigureOut">
              <a:rPr lang="en-US" smtClean="0"/>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F3D38-117E-45D3-9DE6-9354F8989251}" type="slidenum">
              <a:rPr lang="en-US" smtClean="0"/>
              <a:t>‹#›</a:t>
            </a:fld>
            <a:endParaRPr lang="en-US"/>
          </a:p>
        </p:txBody>
      </p:sp>
    </p:spTree>
    <p:extLst>
      <p:ext uri="{BB962C8B-B14F-4D97-AF65-F5344CB8AC3E}">
        <p14:creationId xmlns:p14="http://schemas.microsoft.com/office/powerpoint/2010/main" val="4846701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8534AC-8BA5-453E-BCEA-6E671CDE0ABF}" type="datetimeFigureOut">
              <a:rPr lang="en-US" smtClean="0"/>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F3D38-117E-45D3-9DE6-9354F8989251}" type="slidenum">
              <a:rPr lang="en-US" smtClean="0"/>
              <a:t>‹#›</a:t>
            </a:fld>
            <a:endParaRPr lang="en-US"/>
          </a:p>
        </p:txBody>
      </p:sp>
    </p:spTree>
    <p:extLst>
      <p:ext uri="{BB962C8B-B14F-4D97-AF65-F5344CB8AC3E}">
        <p14:creationId xmlns:p14="http://schemas.microsoft.com/office/powerpoint/2010/main" val="16790193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8534AC-8BA5-453E-BCEA-6E671CDE0ABF}" type="datetimeFigureOut">
              <a:rPr lang="en-US" smtClean="0"/>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F3D38-117E-45D3-9DE6-9354F8989251}" type="slidenum">
              <a:rPr lang="en-US" smtClean="0"/>
              <a:t>‹#›</a:t>
            </a:fld>
            <a:endParaRPr lang="en-US"/>
          </a:p>
        </p:txBody>
      </p:sp>
    </p:spTree>
    <p:extLst>
      <p:ext uri="{BB962C8B-B14F-4D97-AF65-F5344CB8AC3E}">
        <p14:creationId xmlns:p14="http://schemas.microsoft.com/office/powerpoint/2010/main" val="1069805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8534AC-8BA5-453E-BCEA-6E671CDE0ABF}" type="datetimeFigureOut">
              <a:rPr lang="en-US" smtClean="0"/>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F3D38-117E-45D3-9DE6-9354F8989251}" type="slidenum">
              <a:rPr lang="en-US" smtClean="0"/>
              <a:t>‹#›</a:t>
            </a:fld>
            <a:endParaRPr lang="en-US"/>
          </a:p>
        </p:txBody>
      </p:sp>
    </p:spTree>
    <p:extLst>
      <p:ext uri="{BB962C8B-B14F-4D97-AF65-F5344CB8AC3E}">
        <p14:creationId xmlns:p14="http://schemas.microsoft.com/office/powerpoint/2010/main" val="1108698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8534AC-8BA5-453E-BCEA-6E671CDE0ABF}" type="datetimeFigureOut">
              <a:rPr lang="en-US" smtClean="0"/>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F3D38-117E-45D3-9DE6-9354F8989251}" type="slidenum">
              <a:rPr lang="en-US" smtClean="0"/>
              <a:t>‹#›</a:t>
            </a:fld>
            <a:endParaRPr lang="en-US"/>
          </a:p>
        </p:txBody>
      </p:sp>
    </p:spTree>
    <p:extLst>
      <p:ext uri="{BB962C8B-B14F-4D97-AF65-F5344CB8AC3E}">
        <p14:creationId xmlns:p14="http://schemas.microsoft.com/office/powerpoint/2010/main" val="2862084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D8534AC-8BA5-453E-BCEA-6E671CDE0ABF}" type="datetimeFigureOut">
              <a:rPr lang="en-US" smtClean="0"/>
              <a:t>10/21/2024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EF3D38-117E-45D3-9DE6-9354F8989251}" type="slidenum">
              <a:rPr lang="en-US" smtClean="0"/>
              <a:t>‹#›</a:t>
            </a:fld>
            <a:endParaRPr lang="en-US"/>
          </a:p>
        </p:txBody>
      </p:sp>
    </p:spTree>
    <p:extLst>
      <p:ext uri="{BB962C8B-B14F-4D97-AF65-F5344CB8AC3E}">
        <p14:creationId xmlns:p14="http://schemas.microsoft.com/office/powerpoint/2010/main" val="694667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D8534AC-8BA5-453E-BCEA-6E671CDE0ABF}" type="datetimeFigureOut">
              <a:rPr lang="en-US" smtClean="0"/>
              <a:t>10/21/2024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EF3D38-117E-45D3-9DE6-9354F8989251}" type="slidenum">
              <a:rPr lang="en-US" smtClean="0"/>
              <a:t>‹#›</a:t>
            </a:fld>
            <a:endParaRPr lang="en-US"/>
          </a:p>
        </p:txBody>
      </p:sp>
    </p:spTree>
    <p:extLst>
      <p:ext uri="{BB962C8B-B14F-4D97-AF65-F5344CB8AC3E}">
        <p14:creationId xmlns:p14="http://schemas.microsoft.com/office/powerpoint/2010/main" val="628841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D8534AC-8BA5-453E-BCEA-6E671CDE0ABF}" type="datetimeFigureOut">
              <a:rPr lang="en-US" smtClean="0"/>
              <a:t>10/21/2024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EF3D38-117E-45D3-9DE6-9354F8989251}" type="slidenum">
              <a:rPr lang="en-US" smtClean="0"/>
              <a:t>‹#›</a:t>
            </a:fld>
            <a:endParaRPr lang="en-US"/>
          </a:p>
        </p:txBody>
      </p:sp>
    </p:spTree>
    <p:extLst>
      <p:ext uri="{BB962C8B-B14F-4D97-AF65-F5344CB8AC3E}">
        <p14:creationId xmlns:p14="http://schemas.microsoft.com/office/powerpoint/2010/main" val="181473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8534AC-8BA5-453E-BCEA-6E671CDE0ABF}" type="datetimeFigureOut">
              <a:rPr lang="en-US" smtClean="0"/>
              <a:t>10/21/2024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EF3D38-117E-45D3-9DE6-9354F8989251}" type="slidenum">
              <a:rPr lang="en-US" smtClean="0"/>
              <a:t>‹#›</a:t>
            </a:fld>
            <a:endParaRPr lang="en-US"/>
          </a:p>
        </p:txBody>
      </p:sp>
    </p:spTree>
    <p:extLst>
      <p:ext uri="{BB962C8B-B14F-4D97-AF65-F5344CB8AC3E}">
        <p14:creationId xmlns:p14="http://schemas.microsoft.com/office/powerpoint/2010/main" val="219290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8534AC-8BA5-453E-BCEA-6E671CDE0ABF}" type="datetimeFigureOut">
              <a:rPr lang="en-US" smtClean="0"/>
              <a:t>10/21/2024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EF3D38-117E-45D3-9DE6-9354F8989251}" type="slidenum">
              <a:rPr lang="en-US" smtClean="0"/>
              <a:t>‹#›</a:t>
            </a:fld>
            <a:endParaRPr lang="en-US"/>
          </a:p>
        </p:txBody>
      </p:sp>
    </p:spTree>
    <p:extLst>
      <p:ext uri="{BB962C8B-B14F-4D97-AF65-F5344CB8AC3E}">
        <p14:creationId xmlns:p14="http://schemas.microsoft.com/office/powerpoint/2010/main" val="1717711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8534AC-8BA5-453E-BCEA-6E671CDE0ABF}" type="datetimeFigureOut">
              <a:rPr lang="en-US" smtClean="0"/>
              <a:t>10/21/2024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EF3D38-117E-45D3-9DE6-9354F8989251}" type="slidenum">
              <a:rPr lang="en-US" smtClean="0"/>
              <a:t>‹#›</a:t>
            </a:fld>
            <a:endParaRPr lang="en-US"/>
          </a:p>
        </p:txBody>
      </p:sp>
    </p:spTree>
    <p:extLst>
      <p:ext uri="{BB962C8B-B14F-4D97-AF65-F5344CB8AC3E}">
        <p14:creationId xmlns:p14="http://schemas.microsoft.com/office/powerpoint/2010/main" val="253366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D8534AC-8BA5-453E-BCEA-6E671CDE0ABF}" type="datetimeFigureOut">
              <a:rPr lang="en-US" smtClean="0"/>
              <a:t>10/21/2024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1EF3D38-117E-45D3-9DE6-9354F8989251}" type="slidenum">
              <a:rPr lang="en-US" smtClean="0"/>
              <a:t>‹#›</a:t>
            </a:fld>
            <a:endParaRPr lang="en-US"/>
          </a:p>
        </p:txBody>
      </p:sp>
    </p:spTree>
    <p:extLst>
      <p:ext uri="{BB962C8B-B14F-4D97-AF65-F5344CB8AC3E}">
        <p14:creationId xmlns:p14="http://schemas.microsoft.com/office/powerpoint/2010/main" val="36875077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EAC40-5EF4-844C-5DA0-BB6CE74B3C85}"/>
              </a:ext>
            </a:extLst>
          </p:cNvPr>
          <p:cNvSpPr>
            <a:spLocks noGrp="1"/>
          </p:cNvSpPr>
          <p:nvPr>
            <p:ph type="ctrTitle"/>
          </p:nvPr>
        </p:nvSpPr>
        <p:spPr/>
        <p:txBody>
          <a:bodyPr/>
          <a:lstStyle/>
          <a:p>
            <a:r>
              <a:rPr lang="en-US" dirty="0"/>
              <a:t>Romans Part 1</a:t>
            </a:r>
          </a:p>
        </p:txBody>
      </p:sp>
      <p:sp>
        <p:nvSpPr>
          <p:cNvPr id="3" name="Subtitle 2">
            <a:extLst>
              <a:ext uri="{FF2B5EF4-FFF2-40B4-BE49-F238E27FC236}">
                <a16:creationId xmlns:a16="http://schemas.microsoft.com/office/drawing/2014/main" id="{21BD583F-D733-4D4F-E143-4A02A25ECB53}"/>
              </a:ext>
            </a:extLst>
          </p:cNvPr>
          <p:cNvSpPr>
            <a:spLocks noGrp="1"/>
          </p:cNvSpPr>
          <p:nvPr>
            <p:ph type="subTitle" idx="1"/>
          </p:nvPr>
        </p:nvSpPr>
        <p:spPr/>
        <p:txBody>
          <a:bodyPr/>
          <a:lstStyle/>
          <a:p>
            <a:r>
              <a:rPr lang="en-US" dirty="0"/>
              <a:t>Lesson 9</a:t>
            </a:r>
          </a:p>
        </p:txBody>
      </p:sp>
    </p:spTree>
    <p:extLst>
      <p:ext uri="{BB962C8B-B14F-4D97-AF65-F5344CB8AC3E}">
        <p14:creationId xmlns:p14="http://schemas.microsoft.com/office/powerpoint/2010/main" val="1493651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6E5EE-8C71-2AD3-0C2F-2776063993E1}"/>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5623BBF6-EC4E-C1BD-87A7-4106F3DC2E43}"/>
              </a:ext>
            </a:extLst>
          </p:cNvPr>
          <p:cNvSpPr>
            <a:spLocks noGrp="1"/>
          </p:cNvSpPr>
          <p:nvPr>
            <p:ph idx="1"/>
          </p:nvPr>
        </p:nvSpPr>
        <p:spPr/>
        <p:txBody>
          <a:bodyPr/>
          <a:lstStyle/>
          <a:p>
            <a:r>
              <a:rPr lang="en-US" dirty="0"/>
              <a:t>We cannot be saved by being good, doing good, or trying to keep the Law</a:t>
            </a:r>
          </a:p>
          <a:p>
            <a:r>
              <a:rPr lang="en-US" dirty="0"/>
              <a:t>Our salvation will be seen by others and by ourselves, and the deeds we do  must be from the heart.</a:t>
            </a:r>
          </a:p>
          <a:p>
            <a:r>
              <a:rPr lang="en-US" dirty="0"/>
              <a:t>Our heart has been circumcised. The old has been cut away.</a:t>
            </a:r>
          </a:p>
          <a:p>
            <a:r>
              <a:rPr lang="en-US" dirty="0"/>
              <a:t>The life we live is now led by the Holy Spirit who indwells us and makes us righteous.</a:t>
            </a:r>
          </a:p>
          <a:p>
            <a:r>
              <a:rPr lang="en-US" dirty="0"/>
              <a:t>We ARE Light and are called to walk accordingly.</a:t>
            </a:r>
          </a:p>
        </p:txBody>
      </p:sp>
    </p:spTree>
    <p:extLst>
      <p:ext uri="{BB962C8B-B14F-4D97-AF65-F5344CB8AC3E}">
        <p14:creationId xmlns:p14="http://schemas.microsoft.com/office/powerpoint/2010/main" val="2622896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20E7D-AE85-A1C0-048E-194FA95F9E1E}"/>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0DCAC51E-C80B-1A99-4962-31DB3F743109}"/>
              </a:ext>
            </a:extLst>
          </p:cNvPr>
          <p:cNvSpPr>
            <a:spLocks noGrp="1"/>
          </p:cNvSpPr>
          <p:nvPr>
            <p:ph idx="1"/>
          </p:nvPr>
        </p:nvSpPr>
        <p:spPr/>
        <p:txBody>
          <a:bodyPr/>
          <a:lstStyle/>
          <a:p>
            <a:r>
              <a:rPr lang="en-US" dirty="0"/>
              <a:t>“The righteous shall live by faith”</a:t>
            </a:r>
          </a:p>
          <a:p>
            <a:r>
              <a:rPr lang="en-US" dirty="0"/>
              <a:t>It has the power to save ALL who believe.</a:t>
            </a:r>
          </a:p>
          <a:p>
            <a:r>
              <a:rPr lang="en-US" dirty="0"/>
              <a:t>Unrighteous men suppress the _____ about _____ in their deeds and minds.</a:t>
            </a:r>
          </a:p>
          <a:p>
            <a:r>
              <a:rPr lang="en-US" dirty="0"/>
              <a:t>These are without excuse  before God.</a:t>
            </a:r>
          </a:p>
          <a:p>
            <a:r>
              <a:rPr lang="en-US" dirty="0"/>
              <a:t>____ is revealed against all _________.</a:t>
            </a:r>
          </a:p>
          <a:p>
            <a:r>
              <a:rPr lang="en-US" dirty="0"/>
              <a:t>No ________ with God.</a:t>
            </a:r>
          </a:p>
          <a:p>
            <a:r>
              <a:rPr lang="en-US" dirty="0"/>
              <a:t>______ are those who are under the Law and will be judged by it.</a:t>
            </a:r>
          </a:p>
          <a:p>
            <a:r>
              <a:rPr lang="en-US" dirty="0"/>
              <a:t>______ are those without the Law and will perish without it.</a:t>
            </a:r>
          </a:p>
          <a:p>
            <a:r>
              <a:rPr lang="en-US" dirty="0"/>
              <a:t>______ of the _______ will be justified, not the ________.</a:t>
            </a:r>
          </a:p>
        </p:txBody>
      </p:sp>
    </p:spTree>
    <p:extLst>
      <p:ext uri="{BB962C8B-B14F-4D97-AF65-F5344CB8AC3E}">
        <p14:creationId xmlns:p14="http://schemas.microsoft.com/office/powerpoint/2010/main" val="3334008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F6FED-3EAD-7C01-17B4-B2F3A6AB5A1E}"/>
              </a:ext>
            </a:extLst>
          </p:cNvPr>
          <p:cNvSpPr>
            <a:spLocks noGrp="1"/>
          </p:cNvSpPr>
          <p:nvPr>
            <p:ph type="title"/>
          </p:nvPr>
        </p:nvSpPr>
        <p:spPr/>
        <p:txBody>
          <a:bodyPr/>
          <a:lstStyle/>
          <a:p>
            <a:r>
              <a:rPr lang="en-US" dirty="0"/>
              <a:t>Romans 3:1-4</a:t>
            </a:r>
          </a:p>
        </p:txBody>
      </p:sp>
      <p:sp>
        <p:nvSpPr>
          <p:cNvPr id="3" name="Content Placeholder 2">
            <a:extLst>
              <a:ext uri="{FF2B5EF4-FFF2-40B4-BE49-F238E27FC236}">
                <a16:creationId xmlns:a16="http://schemas.microsoft.com/office/drawing/2014/main" id="{086E1C31-D523-CA57-2E8F-3DEA57209121}"/>
              </a:ext>
            </a:extLst>
          </p:cNvPr>
          <p:cNvSpPr>
            <a:spLocks noGrp="1"/>
          </p:cNvSpPr>
          <p:nvPr>
            <p:ph idx="1"/>
          </p:nvPr>
        </p:nvSpPr>
        <p:spPr/>
        <p:txBody>
          <a:bodyPr/>
          <a:lstStyle/>
          <a:p>
            <a:r>
              <a:rPr lang="en-US" b="1" dirty="0"/>
              <a:t>Theme:</a:t>
            </a:r>
            <a:r>
              <a:rPr lang="en-US" dirty="0"/>
              <a:t> None is righteous, all have sinned.</a:t>
            </a:r>
          </a:p>
          <a:p>
            <a:r>
              <a:rPr lang="en-US" dirty="0"/>
              <a:t>Until 3:20, remember, we are under the “Sinners” segment of Romans</a:t>
            </a:r>
          </a:p>
          <a:p>
            <a:r>
              <a:rPr lang="en-US" dirty="0"/>
              <a:t>Did the Jew have any advantage over the Gentile?</a:t>
            </a:r>
          </a:p>
          <a:p>
            <a:r>
              <a:rPr lang="en-US" dirty="0"/>
              <a:t>Yes, great advantage! They were entrusted with the oracles of God.</a:t>
            </a:r>
          </a:p>
          <a:p>
            <a:r>
              <a:rPr lang="en-US" dirty="0"/>
              <a:t>“entrusted” is the word </a:t>
            </a:r>
            <a:r>
              <a:rPr lang="en-US" dirty="0" err="1"/>
              <a:t>Pisteuo</a:t>
            </a:r>
            <a:r>
              <a:rPr lang="en-US" dirty="0"/>
              <a:t>, which is the Greek word for faith.</a:t>
            </a:r>
          </a:p>
          <a:p>
            <a:r>
              <a:rPr lang="en-US" dirty="0"/>
              <a:t>So, if what they were entrusted with, but did not believe </a:t>
            </a:r>
            <a:r>
              <a:rPr lang="en-US" dirty="0" err="1"/>
              <a:t>in..does</a:t>
            </a:r>
            <a:r>
              <a:rPr lang="en-US" dirty="0"/>
              <a:t> that nullify God’s faithfulness? They trusted in their </a:t>
            </a:r>
            <a:r>
              <a:rPr lang="en-US"/>
              <a:t>“Jewishness”</a:t>
            </a:r>
            <a:endParaRPr lang="en-US" dirty="0"/>
          </a:p>
          <a:p>
            <a:r>
              <a:rPr lang="en-US" dirty="0"/>
              <a:t>God’s character does not change because of anything we do or don’t do,</a:t>
            </a:r>
          </a:p>
          <a:p>
            <a:r>
              <a:rPr lang="en-US" dirty="0"/>
              <a:t>Jews will be righteously judged for having God’s Word, and not believing in it.</a:t>
            </a:r>
          </a:p>
        </p:txBody>
      </p:sp>
    </p:spTree>
    <p:extLst>
      <p:ext uri="{BB962C8B-B14F-4D97-AF65-F5344CB8AC3E}">
        <p14:creationId xmlns:p14="http://schemas.microsoft.com/office/powerpoint/2010/main" val="2814959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03ECB-7798-C623-F754-3B566D4FC55A}"/>
              </a:ext>
            </a:extLst>
          </p:cNvPr>
          <p:cNvSpPr>
            <a:spLocks noGrp="1"/>
          </p:cNvSpPr>
          <p:nvPr>
            <p:ph type="title"/>
          </p:nvPr>
        </p:nvSpPr>
        <p:spPr/>
        <p:txBody>
          <a:bodyPr/>
          <a:lstStyle/>
          <a:p>
            <a:r>
              <a:rPr lang="en-US" dirty="0"/>
              <a:t>Romans 3:5-8</a:t>
            </a:r>
          </a:p>
        </p:txBody>
      </p:sp>
      <p:sp>
        <p:nvSpPr>
          <p:cNvPr id="3" name="Content Placeholder 2">
            <a:extLst>
              <a:ext uri="{FF2B5EF4-FFF2-40B4-BE49-F238E27FC236}">
                <a16:creationId xmlns:a16="http://schemas.microsoft.com/office/drawing/2014/main" id="{B21126FA-610B-2393-8D53-626E2CC844AC}"/>
              </a:ext>
            </a:extLst>
          </p:cNvPr>
          <p:cNvSpPr>
            <a:spLocks noGrp="1"/>
          </p:cNvSpPr>
          <p:nvPr>
            <p:ph idx="1"/>
          </p:nvPr>
        </p:nvSpPr>
        <p:spPr/>
        <p:txBody>
          <a:bodyPr/>
          <a:lstStyle/>
          <a:p>
            <a:r>
              <a:rPr lang="en-US" dirty="0"/>
              <a:t>Man’s unrighteousness demonstrates the righteousness of God.</a:t>
            </a:r>
          </a:p>
          <a:p>
            <a:r>
              <a:rPr lang="en-US" dirty="0"/>
              <a:t>How?</a:t>
            </a:r>
          </a:p>
          <a:p>
            <a:r>
              <a:rPr lang="en-US" dirty="0"/>
              <a:t>God is SO much more righteous/good than we are and that qualifies Him to be our righteous judge.</a:t>
            </a:r>
          </a:p>
          <a:p>
            <a:r>
              <a:rPr lang="en-US" b="1" dirty="0"/>
              <a:t>Antinomians: </a:t>
            </a:r>
            <a:r>
              <a:rPr lang="en-US" dirty="0"/>
              <a:t>sin, sin, sin because grace will abound.  Can this be true?</a:t>
            </a:r>
          </a:p>
          <a:p>
            <a:r>
              <a:rPr lang="en-US" dirty="0"/>
              <a:t>“Let us do evil that good may come”. Does good come from evil?</a:t>
            </a:r>
          </a:p>
          <a:p>
            <a:r>
              <a:rPr lang="en-US" dirty="0"/>
              <a:t>David quotes </a:t>
            </a:r>
            <a:r>
              <a:rPr lang="en-US" b="1" dirty="0"/>
              <a:t>Ps. 51:4 </a:t>
            </a:r>
            <a:r>
              <a:rPr lang="en-US" dirty="0"/>
              <a:t>in </a:t>
            </a:r>
            <a:r>
              <a:rPr lang="en-US" b="1" dirty="0"/>
              <a:t>Romans 3:4 </a:t>
            </a:r>
            <a:r>
              <a:rPr lang="en-US" dirty="0"/>
              <a:t>which was his prayer to God after he sinned with Bathsheba and repented. God was righteous in His judgment.</a:t>
            </a:r>
          </a:p>
          <a:p>
            <a:pPr marL="0" indent="0">
              <a:buNone/>
            </a:pPr>
            <a:endParaRPr lang="en-US" dirty="0"/>
          </a:p>
        </p:txBody>
      </p:sp>
    </p:spTree>
    <p:extLst>
      <p:ext uri="{BB962C8B-B14F-4D97-AF65-F5344CB8AC3E}">
        <p14:creationId xmlns:p14="http://schemas.microsoft.com/office/powerpoint/2010/main" val="918333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F8726-E28F-4705-481C-639C0AF64FE2}"/>
              </a:ext>
            </a:extLst>
          </p:cNvPr>
          <p:cNvSpPr>
            <a:spLocks noGrp="1"/>
          </p:cNvSpPr>
          <p:nvPr>
            <p:ph type="title"/>
          </p:nvPr>
        </p:nvSpPr>
        <p:spPr/>
        <p:txBody>
          <a:bodyPr/>
          <a:lstStyle/>
          <a:p>
            <a:r>
              <a:rPr lang="en-US" dirty="0"/>
              <a:t>Romans 3:9-20</a:t>
            </a:r>
          </a:p>
        </p:txBody>
      </p:sp>
      <p:sp>
        <p:nvSpPr>
          <p:cNvPr id="3" name="Content Placeholder 2">
            <a:extLst>
              <a:ext uri="{FF2B5EF4-FFF2-40B4-BE49-F238E27FC236}">
                <a16:creationId xmlns:a16="http://schemas.microsoft.com/office/drawing/2014/main" id="{4BA065A2-03BC-A96F-1640-2B87BEA712DB}"/>
              </a:ext>
            </a:extLst>
          </p:cNvPr>
          <p:cNvSpPr>
            <a:spLocks noGrp="1"/>
          </p:cNvSpPr>
          <p:nvPr>
            <p:ph idx="1"/>
          </p:nvPr>
        </p:nvSpPr>
        <p:spPr/>
        <p:txBody>
          <a:bodyPr/>
          <a:lstStyle/>
          <a:p>
            <a:r>
              <a:rPr lang="en-US" dirty="0"/>
              <a:t>Is the Jew BETTER than the Gentile?</a:t>
            </a:r>
          </a:p>
          <a:p>
            <a:r>
              <a:rPr lang="en-US" dirty="0"/>
              <a:t>The Old Testament said there was NONE righteous.</a:t>
            </a:r>
          </a:p>
          <a:p>
            <a:r>
              <a:rPr lang="en-US" dirty="0"/>
              <a:t>Why would Paul quote from Isaiah and the Psalms?</a:t>
            </a:r>
          </a:p>
          <a:p>
            <a:r>
              <a:rPr lang="en-US" dirty="0"/>
              <a:t>Jews should have understood the Old Testament.</a:t>
            </a:r>
          </a:p>
          <a:p>
            <a:r>
              <a:rPr lang="en-US" b="1" dirty="0"/>
              <a:t>3:19 </a:t>
            </a:r>
            <a:r>
              <a:rPr lang="en-US" dirty="0"/>
              <a:t>Says all those in the world are accountable to God.</a:t>
            </a:r>
          </a:p>
          <a:p>
            <a:r>
              <a:rPr lang="en-US" b="1" dirty="0"/>
              <a:t>3:20</a:t>
            </a:r>
            <a:r>
              <a:rPr lang="en-US" dirty="0"/>
              <a:t> Says no one is justified by keeping the Law.</a:t>
            </a:r>
          </a:p>
          <a:p>
            <a:r>
              <a:rPr lang="en-US" dirty="0"/>
              <a:t>The Law only brings us the knowledge of sin and our need for a Savior.</a:t>
            </a:r>
          </a:p>
          <a:p>
            <a:r>
              <a:rPr lang="en-US" dirty="0"/>
              <a:t>True salvation has fruit/works which SHOW a person is saved.</a:t>
            </a:r>
          </a:p>
        </p:txBody>
      </p:sp>
    </p:spTree>
    <p:extLst>
      <p:ext uri="{BB962C8B-B14F-4D97-AF65-F5344CB8AC3E}">
        <p14:creationId xmlns:p14="http://schemas.microsoft.com/office/powerpoint/2010/main" val="891197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5264F-53B6-4398-D116-F580C22B9FE8}"/>
              </a:ext>
            </a:extLst>
          </p:cNvPr>
          <p:cNvSpPr>
            <a:spLocks noGrp="1"/>
          </p:cNvSpPr>
          <p:nvPr>
            <p:ph type="title"/>
          </p:nvPr>
        </p:nvSpPr>
        <p:spPr/>
        <p:txBody>
          <a:bodyPr/>
          <a:lstStyle/>
          <a:p>
            <a:r>
              <a:rPr lang="en-US" dirty="0"/>
              <a:t>Romans 3:21-26</a:t>
            </a:r>
          </a:p>
        </p:txBody>
      </p:sp>
      <p:sp>
        <p:nvSpPr>
          <p:cNvPr id="3" name="Content Placeholder 2">
            <a:extLst>
              <a:ext uri="{FF2B5EF4-FFF2-40B4-BE49-F238E27FC236}">
                <a16:creationId xmlns:a16="http://schemas.microsoft.com/office/drawing/2014/main" id="{D3EEA9D3-A607-7AFC-278F-6FED88C30511}"/>
              </a:ext>
            </a:extLst>
          </p:cNvPr>
          <p:cNvSpPr>
            <a:spLocks noGrp="1"/>
          </p:cNvSpPr>
          <p:nvPr>
            <p:ph idx="1"/>
          </p:nvPr>
        </p:nvSpPr>
        <p:spPr/>
        <p:txBody>
          <a:bodyPr/>
          <a:lstStyle/>
          <a:p>
            <a:r>
              <a:rPr lang="en-US" dirty="0"/>
              <a:t>New Segment of Romans        </a:t>
            </a:r>
            <a:r>
              <a:rPr lang="en-US" b="1" dirty="0"/>
              <a:t>Saved  </a:t>
            </a:r>
            <a:r>
              <a:rPr lang="en-US" dirty="0"/>
              <a:t>  (3:21-5)</a:t>
            </a:r>
          </a:p>
          <a:p>
            <a:r>
              <a:rPr lang="en-US" dirty="0"/>
              <a:t>God’s righteousness has been seen apart from the Law. (Adam to Moses)</a:t>
            </a:r>
          </a:p>
          <a:p>
            <a:r>
              <a:rPr lang="en-US" dirty="0"/>
              <a:t>The Garden, The Flood, Tower of Babel, Abraham, Israel as a nation, Moses</a:t>
            </a:r>
          </a:p>
          <a:p>
            <a:r>
              <a:rPr lang="en-US" dirty="0"/>
              <a:t>God’s righteousness has been seen through faith in Jesus Christ.</a:t>
            </a:r>
          </a:p>
          <a:p>
            <a:r>
              <a:rPr lang="en-US" dirty="0"/>
              <a:t>All who believe SEE God’s righteousness through what Jesus did on the cross</a:t>
            </a:r>
          </a:p>
          <a:p>
            <a:r>
              <a:rPr lang="en-US" b="1" dirty="0"/>
              <a:t>3:23 </a:t>
            </a:r>
            <a:r>
              <a:rPr lang="en-US" dirty="0"/>
              <a:t>All, both Jew and Gentile, have sinned.  (3:9)</a:t>
            </a:r>
          </a:p>
          <a:p>
            <a:r>
              <a:rPr lang="en-US" dirty="0"/>
              <a:t>Jesus: publicly displayed on the cross which demonstrated God’s righteousness and love for us.  The WHOLE world could see.</a:t>
            </a:r>
          </a:p>
          <a:p>
            <a:r>
              <a:rPr lang="en-US" dirty="0"/>
              <a:t>Sins in the past were passed over, but not paid for. Jesus had to pay for them on the cross making Him the Justifier for those who believe.</a:t>
            </a:r>
          </a:p>
        </p:txBody>
      </p:sp>
    </p:spTree>
    <p:extLst>
      <p:ext uri="{BB962C8B-B14F-4D97-AF65-F5344CB8AC3E}">
        <p14:creationId xmlns:p14="http://schemas.microsoft.com/office/powerpoint/2010/main" val="1513991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167F3-D102-328B-B7D8-7FF8257953DB}"/>
              </a:ext>
            </a:extLst>
          </p:cNvPr>
          <p:cNvSpPr>
            <a:spLocks noGrp="1"/>
          </p:cNvSpPr>
          <p:nvPr>
            <p:ph type="title"/>
          </p:nvPr>
        </p:nvSpPr>
        <p:spPr/>
        <p:txBody>
          <a:bodyPr/>
          <a:lstStyle/>
          <a:p>
            <a:r>
              <a:rPr lang="en-US" dirty="0"/>
              <a:t>Romans 3:27-32; 7:7-14</a:t>
            </a:r>
          </a:p>
        </p:txBody>
      </p:sp>
      <p:sp>
        <p:nvSpPr>
          <p:cNvPr id="3" name="Content Placeholder 2">
            <a:extLst>
              <a:ext uri="{FF2B5EF4-FFF2-40B4-BE49-F238E27FC236}">
                <a16:creationId xmlns:a16="http://schemas.microsoft.com/office/drawing/2014/main" id="{BB75A2CC-23F9-ACCB-AD27-A53CA8BFE4A1}"/>
              </a:ext>
            </a:extLst>
          </p:cNvPr>
          <p:cNvSpPr>
            <a:spLocks noGrp="1"/>
          </p:cNvSpPr>
          <p:nvPr>
            <p:ph idx="1"/>
          </p:nvPr>
        </p:nvSpPr>
        <p:spPr/>
        <p:txBody>
          <a:bodyPr/>
          <a:lstStyle/>
          <a:p>
            <a:r>
              <a:rPr lang="en-US" dirty="0"/>
              <a:t>If man were to become righteous, God had to be the one to do it.</a:t>
            </a:r>
          </a:p>
          <a:p>
            <a:r>
              <a:rPr lang="en-US" dirty="0"/>
              <a:t>Therefore, there can be no boasting, for works of the Law </a:t>
            </a:r>
            <a:r>
              <a:rPr lang="en-US" b="1" dirty="0"/>
              <a:t>cannot</a:t>
            </a:r>
            <a:r>
              <a:rPr lang="en-US" dirty="0"/>
              <a:t> justify.</a:t>
            </a:r>
          </a:p>
          <a:p>
            <a:r>
              <a:rPr lang="en-US" dirty="0"/>
              <a:t>Man is justified BY FAITH, apart from the Law. Both Jew and Gentile</a:t>
            </a:r>
          </a:p>
          <a:p>
            <a:r>
              <a:rPr lang="en-US" dirty="0"/>
              <a:t>We establish the Law through faith.</a:t>
            </a:r>
          </a:p>
          <a:p>
            <a:r>
              <a:rPr lang="en-US" b="1" dirty="0"/>
              <a:t>How? </a:t>
            </a:r>
          </a:p>
          <a:p>
            <a:r>
              <a:rPr lang="en-US" dirty="0"/>
              <a:t>Salvation is by faith in Jesus Christ and what He did on the cross, which makes our righteousness exceed that of the scribes and Pharisees. When God looks at us, as believers, He sees Jesus who fulfilled every “jot and tittle” of the Law.</a:t>
            </a:r>
          </a:p>
          <a:p>
            <a:r>
              <a:rPr lang="en-US" b="1" dirty="0"/>
              <a:t>Romans 7:7-14 </a:t>
            </a:r>
            <a:r>
              <a:rPr lang="en-US" dirty="0"/>
              <a:t>The Law is holy, spiritual, righteous and good  because it leads us to our Savior.</a:t>
            </a:r>
          </a:p>
        </p:txBody>
      </p:sp>
    </p:spTree>
    <p:extLst>
      <p:ext uri="{BB962C8B-B14F-4D97-AF65-F5344CB8AC3E}">
        <p14:creationId xmlns:p14="http://schemas.microsoft.com/office/powerpoint/2010/main" val="1140875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50ADE-2D5F-2A65-9862-75360508DCFC}"/>
              </a:ext>
            </a:extLst>
          </p:cNvPr>
          <p:cNvSpPr>
            <a:spLocks noGrp="1"/>
          </p:cNvSpPr>
          <p:nvPr>
            <p:ph type="title"/>
          </p:nvPr>
        </p:nvSpPr>
        <p:spPr/>
        <p:txBody>
          <a:bodyPr/>
          <a:lstStyle/>
          <a:p>
            <a:r>
              <a:rPr lang="en-US" dirty="0"/>
              <a:t>The Law in Galatians</a:t>
            </a:r>
          </a:p>
        </p:txBody>
      </p:sp>
      <p:sp>
        <p:nvSpPr>
          <p:cNvPr id="3" name="Content Placeholder 2">
            <a:extLst>
              <a:ext uri="{FF2B5EF4-FFF2-40B4-BE49-F238E27FC236}">
                <a16:creationId xmlns:a16="http://schemas.microsoft.com/office/drawing/2014/main" id="{E89333B8-C9AF-4452-79F7-4B2AA9EDAA52}"/>
              </a:ext>
            </a:extLst>
          </p:cNvPr>
          <p:cNvSpPr>
            <a:spLocks noGrp="1"/>
          </p:cNvSpPr>
          <p:nvPr>
            <p:ph idx="1"/>
          </p:nvPr>
        </p:nvSpPr>
        <p:spPr/>
        <p:txBody>
          <a:bodyPr/>
          <a:lstStyle/>
          <a:p>
            <a:r>
              <a:rPr lang="en-US" b="1" dirty="0"/>
              <a:t>Gal. 2:15-16 </a:t>
            </a:r>
            <a:r>
              <a:rPr lang="en-US" dirty="0"/>
              <a:t>By the works of the Law no flesh will be justified.</a:t>
            </a:r>
          </a:p>
          <a:p>
            <a:r>
              <a:rPr lang="en-US" b="1" dirty="0"/>
              <a:t>Gal. 3:10-14 </a:t>
            </a:r>
            <a:r>
              <a:rPr lang="en-US" dirty="0"/>
              <a:t>Unless you abide by ALL things written in the book of the Law, you are cursed.  The Law is NOT of faith.</a:t>
            </a:r>
          </a:p>
          <a:p>
            <a:r>
              <a:rPr lang="en-US" b="1" dirty="0"/>
              <a:t>James 2:10- Break one, you break them all</a:t>
            </a:r>
          </a:p>
          <a:p>
            <a:r>
              <a:rPr lang="en-US" b="1" dirty="0"/>
              <a:t>Gal. 3:19-25 </a:t>
            </a:r>
            <a:r>
              <a:rPr lang="en-US" dirty="0"/>
              <a:t>The Law was given to show man the sinfulness of sin and only in effect until the Seed/Jesus came.</a:t>
            </a:r>
          </a:p>
          <a:p>
            <a:r>
              <a:rPr lang="en-US" dirty="0"/>
              <a:t>The Law was our tutor to lead us to Christ, so that we could be justified by faith.</a:t>
            </a:r>
          </a:p>
          <a:p>
            <a:r>
              <a:rPr lang="en-US" dirty="0"/>
              <a:t>The Law kept us in “custody”:</a:t>
            </a:r>
            <a:r>
              <a:rPr lang="en-US" dirty="0" err="1"/>
              <a:t>phroureo</a:t>
            </a:r>
            <a:r>
              <a:rPr lang="en-US" dirty="0"/>
              <a:t> -  to protect by guarding to preserve one to the attainment of something. </a:t>
            </a:r>
            <a:r>
              <a:rPr lang="en-US" b="1" dirty="0"/>
              <a:t>Zod.</a:t>
            </a:r>
            <a:r>
              <a:rPr lang="en-US" dirty="0"/>
              <a:t> To guard us from sin.</a:t>
            </a:r>
          </a:p>
        </p:txBody>
      </p:sp>
    </p:spTree>
    <p:extLst>
      <p:ext uri="{BB962C8B-B14F-4D97-AF65-F5344CB8AC3E}">
        <p14:creationId xmlns:p14="http://schemas.microsoft.com/office/powerpoint/2010/main" val="983642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DD053-56D3-00B2-7CBE-369954DCB089}"/>
              </a:ext>
            </a:extLst>
          </p:cNvPr>
          <p:cNvSpPr>
            <a:spLocks noGrp="1"/>
          </p:cNvSpPr>
          <p:nvPr>
            <p:ph type="title"/>
          </p:nvPr>
        </p:nvSpPr>
        <p:spPr/>
        <p:txBody>
          <a:bodyPr/>
          <a:lstStyle/>
          <a:p>
            <a:r>
              <a:rPr lang="en-US" dirty="0"/>
              <a:t>Matthew 5:17-20</a:t>
            </a:r>
          </a:p>
        </p:txBody>
      </p:sp>
      <p:sp>
        <p:nvSpPr>
          <p:cNvPr id="3" name="Content Placeholder 2">
            <a:extLst>
              <a:ext uri="{FF2B5EF4-FFF2-40B4-BE49-F238E27FC236}">
                <a16:creationId xmlns:a16="http://schemas.microsoft.com/office/drawing/2014/main" id="{D9C460F0-57E9-1F40-3D30-32931008C855}"/>
              </a:ext>
            </a:extLst>
          </p:cNvPr>
          <p:cNvSpPr>
            <a:spLocks noGrp="1"/>
          </p:cNvSpPr>
          <p:nvPr>
            <p:ph idx="1"/>
          </p:nvPr>
        </p:nvSpPr>
        <p:spPr/>
        <p:txBody>
          <a:bodyPr/>
          <a:lstStyle/>
          <a:p>
            <a:endParaRPr lang="en-US" dirty="0"/>
          </a:p>
          <a:p>
            <a:r>
              <a:rPr lang="en-US" dirty="0"/>
              <a:t>Jesus did NOT come to abolish the Law, but to fulfill it.</a:t>
            </a:r>
          </a:p>
          <a:p>
            <a:r>
              <a:rPr lang="en-US" dirty="0"/>
              <a:t>Therefore, faith in Him makes you righteous.</a:t>
            </a:r>
          </a:p>
          <a:p>
            <a:r>
              <a:rPr lang="en-US" dirty="0"/>
              <a:t>The Law is good, but man could not obey it.</a:t>
            </a:r>
          </a:p>
          <a:p>
            <a:r>
              <a:rPr lang="en-US" dirty="0"/>
              <a:t>The righteousness of the scribes and Pharisees was external, not from the heart, not from faith, but by works of the Law.</a:t>
            </a:r>
          </a:p>
          <a:p>
            <a:r>
              <a:rPr lang="en-US" b="1" dirty="0"/>
              <a:t>Conclusion:</a:t>
            </a:r>
            <a:r>
              <a:rPr lang="en-US" dirty="0"/>
              <a:t> The Law gives knowledge of sin, and it defines sin. </a:t>
            </a:r>
          </a:p>
          <a:p>
            <a:r>
              <a:rPr lang="en-US" dirty="0"/>
              <a:t>The Law cannot justify anyone, but it IS a tutor to lead us to the Savior.</a:t>
            </a:r>
          </a:p>
          <a:p>
            <a:r>
              <a:rPr lang="en-US" dirty="0"/>
              <a:t>The Law is holy, righteous, spiritual, good and God’s standard for righteousness.</a:t>
            </a:r>
          </a:p>
        </p:txBody>
      </p:sp>
    </p:spTree>
    <p:extLst>
      <p:ext uri="{BB962C8B-B14F-4D97-AF65-F5344CB8AC3E}">
        <p14:creationId xmlns:p14="http://schemas.microsoft.com/office/powerpoint/2010/main" val="3570543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78</TotalTime>
  <Words>993</Words>
  <Application>Microsoft Office PowerPoint</Application>
  <PresentationFormat>Widescreen</PresentationFormat>
  <Paragraphs>76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Trebuchet MS</vt:lpstr>
      <vt:lpstr>Wingdings 3</vt:lpstr>
      <vt:lpstr>Facet</vt:lpstr>
      <vt:lpstr>Romans Part 1</vt:lpstr>
      <vt:lpstr>Review</vt:lpstr>
      <vt:lpstr>Romans 3:1-4</vt:lpstr>
      <vt:lpstr>Romans 3:5-8</vt:lpstr>
      <vt:lpstr>Romans 3:9-20</vt:lpstr>
      <vt:lpstr>Romans 3:21-26</vt:lpstr>
      <vt:lpstr>Romans 3:27-32; 7:7-14</vt:lpstr>
      <vt:lpstr>The Law in Galatians</vt:lpstr>
      <vt:lpstr>Matthew 5:17-20</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21</cp:revision>
  <dcterms:created xsi:type="dcterms:W3CDTF">2024-10-21T17:13:17Z</dcterms:created>
  <dcterms:modified xsi:type="dcterms:W3CDTF">2024-10-21T18:31:57Z</dcterms:modified>
</cp:coreProperties>
</file>