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84340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1391988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74214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907273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18565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2716608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1625342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262514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3180571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6F19B-6BA8-45D5-AB27-A972327C923B}"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1424269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A6F19B-6BA8-45D5-AB27-A972327C923B}"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316050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A6F19B-6BA8-45D5-AB27-A972327C923B}" type="datetimeFigureOut">
              <a:rPr lang="en-US" smtClean="0"/>
              <a:t>10/2/2024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322576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A6F19B-6BA8-45D5-AB27-A972327C923B}" type="datetimeFigureOut">
              <a:rPr lang="en-US" smtClean="0"/>
              <a:t>10/2/2024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168224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A6F19B-6BA8-45D5-AB27-A972327C923B}" type="datetimeFigureOut">
              <a:rPr lang="en-US" smtClean="0"/>
              <a:t>10/2/2024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3328063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A6F19B-6BA8-45D5-AB27-A972327C923B}"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2442616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A6F19B-6BA8-45D5-AB27-A972327C923B}"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A2EFD9-E0BF-440D-9331-F8D390B7D47A}" type="slidenum">
              <a:rPr lang="en-US" smtClean="0"/>
              <a:t>‹#›</a:t>
            </a:fld>
            <a:endParaRPr lang="en-US"/>
          </a:p>
        </p:txBody>
      </p:sp>
    </p:spTree>
    <p:extLst>
      <p:ext uri="{BB962C8B-B14F-4D97-AF65-F5344CB8AC3E}">
        <p14:creationId xmlns:p14="http://schemas.microsoft.com/office/powerpoint/2010/main" val="1628888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A6F19B-6BA8-45D5-AB27-A972327C923B}" type="datetimeFigureOut">
              <a:rPr lang="en-US" smtClean="0"/>
              <a:t>10/2/2024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CA2EFD9-E0BF-440D-9331-F8D390B7D47A}" type="slidenum">
              <a:rPr lang="en-US" smtClean="0"/>
              <a:t>‹#›</a:t>
            </a:fld>
            <a:endParaRPr lang="en-US"/>
          </a:p>
        </p:txBody>
      </p:sp>
    </p:spTree>
    <p:extLst>
      <p:ext uri="{BB962C8B-B14F-4D97-AF65-F5344CB8AC3E}">
        <p14:creationId xmlns:p14="http://schemas.microsoft.com/office/powerpoint/2010/main" val="4129320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E4D96-4EE2-061E-93FE-B94A0E3B072B}"/>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88483C51-451D-8A17-DF4D-2310E36F95C8}"/>
              </a:ext>
            </a:extLst>
          </p:cNvPr>
          <p:cNvSpPr>
            <a:spLocks noGrp="1"/>
          </p:cNvSpPr>
          <p:nvPr>
            <p:ph type="subTitle" idx="1"/>
          </p:nvPr>
        </p:nvSpPr>
        <p:spPr/>
        <p:txBody>
          <a:bodyPr/>
          <a:lstStyle/>
          <a:p>
            <a:r>
              <a:rPr lang="en-US" dirty="0"/>
              <a:t>Lesson 7</a:t>
            </a:r>
          </a:p>
        </p:txBody>
      </p:sp>
    </p:spTree>
    <p:extLst>
      <p:ext uri="{BB962C8B-B14F-4D97-AF65-F5344CB8AC3E}">
        <p14:creationId xmlns:p14="http://schemas.microsoft.com/office/powerpoint/2010/main" val="3611329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5C42-D321-EE34-8F0A-D2879A190358}"/>
              </a:ext>
            </a:extLst>
          </p:cNvPr>
          <p:cNvSpPr>
            <a:spLocks noGrp="1"/>
          </p:cNvSpPr>
          <p:nvPr>
            <p:ph type="title"/>
          </p:nvPr>
        </p:nvSpPr>
        <p:spPr/>
        <p:txBody>
          <a:bodyPr/>
          <a:lstStyle/>
          <a:p>
            <a:r>
              <a:rPr lang="en-US" dirty="0"/>
              <a:t>Jews described by Paul in verses 17-24</a:t>
            </a:r>
          </a:p>
        </p:txBody>
      </p:sp>
      <p:sp>
        <p:nvSpPr>
          <p:cNvPr id="3" name="Content Placeholder 2">
            <a:extLst>
              <a:ext uri="{FF2B5EF4-FFF2-40B4-BE49-F238E27FC236}">
                <a16:creationId xmlns:a16="http://schemas.microsoft.com/office/drawing/2014/main" id="{31C27D6D-A594-FF47-74D6-0AEA0E39B774}"/>
              </a:ext>
            </a:extLst>
          </p:cNvPr>
          <p:cNvSpPr>
            <a:spLocks noGrp="1"/>
          </p:cNvSpPr>
          <p:nvPr>
            <p:ph idx="1"/>
          </p:nvPr>
        </p:nvSpPr>
        <p:spPr/>
        <p:txBody>
          <a:bodyPr/>
          <a:lstStyle/>
          <a:p>
            <a:r>
              <a:rPr lang="en-US" dirty="0"/>
              <a:t>Rely on the Law</a:t>
            </a:r>
          </a:p>
          <a:p>
            <a:r>
              <a:rPr lang="en-US" dirty="0"/>
              <a:t>Boast in God</a:t>
            </a:r>
          </a:p>
          <a:p>
            <a:r>
              <a:rPr lang="en-US" dirty="0"/>
              <a:t>Know His will (because they know the Law)</a:t>
            </a:r>
          </a:p>
          <a:p>
            <a:r>
              <a:rPr lang="en-US" dirty="0"/>
              <a:t>Approve essential things from the Law</a:t>
            </a:r>
          </a:p>
          <a:p>
            <a:r>
              <a:rPr lang="en-US" dirty="0"/>
              <a:t>Instructed in the Law</a:t>
            </a:r>
          </a:p>
          <a:p>
            <a:r>
              <a:rPr lang="en-US" dirty="0"/>
              <a:t>Confident of being a guide to the blind, a light to those in darkness</a:t>
            </a:r>
          </a:p>
          <a:p>
            <a:r>
              <a:rPr lang="en-US" dirty="0"/>
              <a:t>“If you teach another, don’t you teach yourself?”</a:t>
            </a:r>
          </a:p>
          <a:p>
            <a:r>
              <a:rPr lang="en-US" dirty="0"/>
              <a:t>Preach against stealing, adultery, idolatry (the 10 commandments) but you DO the same? You break the Law too! So, you dishonor God by doing what you preach against. Therefore: The Gentiles blaspheme God’s name.</a:t>
            </a:r>
          </a:p>
        </p:txBody>
      </p:sp>
    </p:spTree>
    <p:extLst>
      <p:ext uri="{BB962C8B-B14F-4D97-AF65-F5344CB8AC3E}">
        <p14:creationId xmlns:p14="http://schemas.microsoft.com/office/powerpoint/2010/main" val="73519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BCCFF-B91C-653C-F410-114BB23C94D1}"/>
              </a:ext>
            </a:extLst>
          </p:cNvPr>
          <p:cNvSpPr>
            <a:spLocks noGrp="1"/>
          </p:cNvSpPr>
          <p:nvPr>
            <p:ph type="title"/>
          </p:nvPr>
        </p:nvSpPr>
        <p:spPr/>
        <p:txBody>
          <a:bodyPr>
            <a:normAutofit fontScale="90000"/>
          </a:bodyPr>
          <a:lstStyle/>
          <a:p>
            <a:r>
              <a:rPr lang="en-US" dirty="0"/>
              <a:t>Gentiles blasphemed God’s name because of hypocrisy they saw in the Jews</a:t>
            </a:r>
          </a:p>
        </p:txBody>
      </p:sp>
      <p:sp>
        <p:nvSpPr>
          <p:cNvPr id="3" name="Content Placeholder 2">
            <a:extLst>
              <a:ext uri="{FF2B5EF4-FFF2-40B4-BE49-F238E27FC236}">
                <a16:creationId xmlns:a16="http://schemas.microsoft.com/office/drawing/2014/main" id="{03CEE797-74BA-044E-A085-5B48C20C0DAF}"/>
              </a:ext>
            </a:extLst>
          </p:cNvPr>
          <p:cNvSpPr>
            <a:spLocks noGrp="1"/>
          </p:cNvSpPr>
          <p:nvPr>
            <p:ph idx="1"/>
          </p:nvPr>
        </p:nvSpPr>
        <p:spPr/>
        <p:txBody>
          <a:bodyPr>
            <a:normAutofit fontScale="92500"/>
          </a:bodyPr>
          <a:lstStyle/>
          <a:p>
            <a:r>
              <a:rPr lang="en-US" dirty="0"/>
              <a:t>Does the church cause the world to do that today?</a:t>
            </a:r>
          </a:p>
          <a:p>
            <a:r>
              <a:rPr lang="en-US" dirty="0"/>
              <a:t>Do we “preach” against adultery, fornication, homosexuality, idolatry, stealing…..”those things”?</a:t>
            </a:r>
          </a:p>
          <a:p>
            <a:r>
              <a:rPr lang="en-US" dirty="0"/>
              <a:t>Do we in the church DO “those things” as a habit of life?</a:t>
            </a:r>
          </a:p>
          <a:p>
            <a:r>
              <a:rPr lang="en-US" dirty="0"/>
              <a:t>Do we have the attitude of condemnation of the world, instead of the love of God shown forth in our actions, by sharing the gospel with them in word and in deed?</a:t>
            </a:r>
          </a:p>
          <a:p>
            <a:r>
              <a:rPr lang="en-US" dirty="0"/>
              <a:t>Why would the world feel the most condemnation from US when Jesus called us to LOVE? He didn’t say condone and make them feel good in their practice of ungodliness, but He did say that we were to </a:t>
            </a:r>
            <a:r>
              <a:rPr lang="en-US" b="1" dirty="0"/>
              <a:t>take the gospel </a:t>
            </a:r>
            <a:r>
              <a:rPr lang="en-US" dirty="0"/>
              <a:t>to them wherever they are! Someone did that for us.</a:t>
            </a:r>
          </a:p>
          <a:p>
            <a:r>
              <a:rPr lang="en-US" b="1" dirty="0"/>
              <a:t>The process of salvation is MESSY! We tend to focus on the completed result, rather than the actual process, which is messy and sometimes lengthy. </a:t>
            </a:r>
          </a:p>
        </p:txBody>
      </p:sp>
    </p:spTree>
    <p:extLst>
      <p:ext uri="{BB962C8B-B14F-4D97-AF65-F5344CB8AC3E}">
        <p14:creationId xmlns:p14="http://schemas.microsoft.com/office/powerpoint/2010/main" val="2782757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171DF-020D-0EEB-E84E-6C2D520F79EE}"/>
              </a:ext>
            </a:extLst>
          </p:cNvPr>
          <p:cNvSpPr>
            <a:spLocks noGrp="1"/>
          </p:cNvSpPr>
          <p:nvPr>
            <p:ph type="title"/>
          </p:nvPr>
        </p:nvSpPr>
        <p:spPr/>
        <p:txBody>
          <a:bodyPr/>
          <a:lstStyle/>
          <a:p>
            <a:r>
              <a:rPr lang="en-US" dirty="0"/>
              <a:t>Romans 2:25-29</a:t>
            </a:r>
          </a:p>
        </p:txBody>
      </p:sp>
      <p:sp>
        <p:nvSpPr>
          <p:cNvPr id="3" name="Content Placeholder 2">
            <a:extLst>
              <a:ext uri="{FF2B5EF4-FFF2-40B4-BE49-F238E27FC236}">
                <a16:creationId xmlns:a16="http://schemas.microsoft.com/office/drawing/2014/main" id="{F1B70164-41FD-36AC-4819-111640960044}"/>
              </a:ext>
            </a:extLst>
          </p:cNvPr>
          <p:cNvSpPr>
            <a:spLocks noGrp="1"/>
          </p:cNvSpPr>
          <p:nvPr>
            <p:ph idx="1"/>
          </p:nvPr>
        </p:nvSpPr>
        <p:spPr/>
        <p:txBody>
          <a:bodyPr/>
          <a:lstStyle/>
          <a:p>
            <a:r>
              <a:rPr lang="en-US" b="1" dirty="0"/>
              <a:t>Circumcision: </a:t>
            </a:r>
            <a:r>
              <a:rPr lang="en-US" dirty="0"/>
              <a:t>It is only valuable if one practiced the Law (the Jew)</a:t>
            </a:r>
          </a:p>
          <a:p>
            <a:r>
              <a:rPr lang="en-US" dirty="0"/>
              <a:t>It was of no value to the one who transgressed/broke it (both Jew and Gentile)</a:t>
            </a:r>
          </a:p>
          <a:p>
            <a:r>
              <a:rPr lang="en-US" dirty="0"/>
              <a:t>The one who HAD circumcision and broke the Law was a hypocrite, and made the Gentiles blaspheme the name of God</a:t>
            </a:r>
          </a:p>
          <a:p>
            <a:r>
              <a:rPr lang="en-US" dirty="0"/>
              <a:t>Gentiles, who did NOT have the Law, kept it by instinct. (vs.14)</a:t>
            </a:r>
          </a:p>
          <a:p>
            <a:r>
              <a:rPr lang="en-US" b="1" dirty="0"/>
              <a:t>Vs. 1-2 </a:t>
            </a:r>
            <a:r>
              <a:rPr lang="en-US" dirty="0"/>
              <a:t>begin with the Jews judging the Gentiles, and ends with the Gentiles judging the Jews</a:t>
            </a:r>
          </a:p>
          <a:p>
            <a:r>
              <a:rPr lang="en-US" dirty="0"/>
              <a:t>God is interested in the heart: the hearts of those who judged others were unrepentant and stubborn (vs.5) (think of David, a man after God’s heart)</a:t>
            </a:r>
          </a:p>
          <a:p>
            <a:r>
              <a:rPr lang="en-US" dirty="0"/>
              <a:t>The Spirit circumcises the heart, and that person is praised by God</a:t>
            </a:r>
          </a:p>
          <a:p>
            <a:pPr marL="0" indent="0">
              <a:buNone/>
            </a:pPr>
            <a:endParaRPr lang="en-US" dirty="0"/>
          </a:p>
          <a:p>
            <a:endParaRPr lang="en-US" dirty="0"/>
          </a:p>
        </p:txBody>
      </p:sp>
    </p:spTree>
    <p:extLst>
      <p:ext uri="{BB962C8B-B14F-4D97-AF65-F5344CB8AC3E}">
        <p14:creationId xmlns:p14="http://schemas.microsoft.com/office/powerpoint/2010/main" val="3604445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5B9B0-C65A-E8A8-CBAA-ED746C5C19C2}"/>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B6CAE41D-B1F3-1EDC-6F0F-264B85811A8B}"/>
              </a:ext>
            </a:extLst>
          </p:cNvPr>
          <p:cNvSpPr>
            <a:spLocks noGrp="1"/>
          </p:cNvSpPr>
          <p:nvPr>
            <p:ph idx="1"/>
          </p:nvPr>
        </p:nvSpPr>
        <p:spPr/>
        <p:txBody>
          <a:bodyPr/>
          <a:lstStyle/>
          <a:p>
            <a:r>
              <a:rPr lang="en-US" dirty="0"/>
              <a:t>Do we judge like the Jews described in Romans 2:1-2</a:t>
            </a:r>
          </a:p>
          <a:p>
            <a:r>
              <a:rPr lang="en-US" dirty="0"/>
              <a:t>How would the world, my neighbors and friends (saved or unsaved) describe me in my attitude toward those who don’t believe the gospel?</a:t>
            </a:r>
          </a:p>
          <a:p>
            <a:r>
              <a:rPr lang="en-US" dirty="0"/>
              <a:t>Do I have unsaved people in my life? If not, why not? Because they offend me?</a:t>
            </a:r>
          </a:p>
          <a:p>
            <a:r>
              <a:rPr lang="en-US" dirty="0"/>
              <a:t>Lord, give me opportunities to share Your peace, love and hope in this world that has no peace, love and hope because those things can only be found </a:t>
            </a:r>
            <a:r>
              <a:rPr lang="en-US"/>
              <a:t>in You, </a:t>
            </a:r>
            <a:r>
              <a:rPr lang="en-US" dirty="0"/>
              <a:t>and You alone.</a:t>
            </a:r>
          </a:p>
        </p:txBody>
      </p:sp>
    </p:spTree>
    <p:extLst>
      <p:ext uri="{BB962C8B-B14F-4D97-AF65-F5344CB8AC3E}">
        <p14:creationId xmlns:p14="http://schemas.microsoft.com/office/powerpoint/2010/main" val="499611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126E6-0B3E-ECEF-CF84-37ED18832693}"/>
              </a:ext>
            </a:extLst>
          </p:cNvPr>
          <p:cNvSpPr>
            <a:spLocks noGrp="1"/>
          </p:cNvSpPr>
          <p:nvPr>
            <p:ph type="title"/>
          </p:nvPr>
        </p:nvSpPr>
        <p:spPr/>
        <p:txBody>
          <a:bodyPr/>
          <a:lstStyle/>
          <a:p>
            <a:r>
              <a:rPr lang="en-US" dirty="0"/>
              <a:t>Review Romans 1</a:t>
            </a:r>
          </a:p>
        </p:txBody>
      </p:sp>
      <p:sp>
        <p:nvSpPr>
          <p:cNvPr id="3" name="Content Placeholder 2">
            <a:extLst>
              <a:ext uri="{FF2B5EF4-FFF2-40B4-BE49-F238E27FC236}">
                <a16:creationId xmlns:a16="http://schemas.microsoft.com/office/drawing/2014/main" id="{52067D1C-A0B8-046D-C43F-65866F8977AF}"/>
              </a:ext>
            </a:extLst>
          </p:cNvPr>
          <p:cNvSpPr>
            <a:spLocks noGrp="1"/>
          </p:cNvSpPr>
          <p:nvPr>
            <p:ph idx="1"/>
          </p:nvPr>
        </p:nvSpPr>
        <p:spPr/>
        <p:txBody>
          <a:bodyPr>
            <a:normAutofit lnSpcReduction="10000"/>
          </a:bodyPr>
          <a:lstStyle/>
          <a:p>
            <a:r>
              <a:rPr lang="en-US" dirty="0"/>
              <a:t>Paul starts his letter off with the gospel</a:t>
            </a:r>
          </a:p>
          <a:p>
            <a:r>
              <a:rPr lang="en-US" dirty="0"/>
              <a:t>He wants to visit the saints in Rome, but has been prohibited so far</a:t>
            </a:r>
          </a:p>
          <a:p>
            <a:r>
              <a:rPr lang="en-US" b="1" dirty="0"/>
              <a:t>Vs. 18 </a:t>
            </a:r>
            <a:r>
              <a:rPr lang="en-US" dirty="0"/>
              <a:t>He contrasts God’s righteousness with God’s wrath, which God revealed against unrighteous men.   </a:t>
            </a:r>
            <a:r>
              <a:rPr lang="en-US" b="1" dirty="0"/>
              <a:t>How?</a:t>
            </a:r>
          </a:p>
          <a:p>
            <a:r>
              <a:rPr lang="en-US" dirty="0"/>
              <a:t>He gave them over(to cause one to follow his own corrupt mind) to the lusts of their hearts, impurity, degrading passions, to do what is unnatural and indecent, to a depraved mind to do what is improper.</a:t>
            </a:r>
          </a:p>
          <a:p>
            <a:r>
              <a:rPr lang="en-US" b="1" dirty="0"/>
              <a:t>“These men”: </a:t>
            </a:r>
            <a:r>
              <a:rPr lang="en-US" dirty="0"/>
              <a:t>know that those who practice such things are worthy of death, yet they continue to do them and give hearty approval to others who join them in their sin.</a:t>
            </a:r>
          </a:p>
          <a:p>
            <a:r>
              <a:rPr lang="en-US" dirty="0"/>
              <a:t>What does acknowledging God as Creator do?</a:t>
            </a:r>
          </a:p>
          <a:p>
            <a:r>
              <a:rPr lang="en-US" dirty="0"/>
              <a:t>They are without excuse   </a:t>
            </a:r>
            <a:r>
              <a:rPr lang="en-US" b="1" dirty="0"/>
              <a:t>1:20</a:t>
            </a:r>
          </a:p>
          <a:p>
            <a:endParaRPr lang="en-US" dirty="0"/>
          </a:p>
        </p:txBody>
      </p:sp>
    </p:spTree>
    <p:extLst>
      <p:ext uri="{BB962C8B-B14F-4D97-AF65-F5344CB8AC3E}">
        <p14:creationId xmlns:p14="http://schemas.microsoft.com/office/powerpoint/2010/main" val="2058793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E489E-DC91-500E-A69C-A47EE4DEE1E6}"/>
              </a:ext>
            </a:extLst>
          </p:cNvPr>
          <p:cNvSpPr>
            <a:spLocks noGrp="1"/>
          </p:cNvSpPr>
          <p:nvPr>
            <p:ph type="title"/>
          </p:nvPr>
        </p:nvSpPr>
        <p:spPr/>
        <p:txBody>
          <a:bodyPr/>
          <a:lstStyle/>
          <a:p>
            <a:r>
              <a:rPr lang="en-US" dirty="0"/>
              <a:t>Romans 2: 1-11</a:t>
            </a:r>
          </a:p>
        </p:txBody>
      </p:sp>
      <p:sp>
        <p:nvSpPr>
          <p:cNvPr id="3" name="Content Placeholder 2">
            <a:extLst>
              <a:ext uri="{FF2B5EF4-FFF2-40B4-BE49-F238E27FC236}">
                <a16:creationId xmlns:a16="http://schemas.microsoft.com/office/drawing/2014/main" id="{3F17F104-251E-4CE1-66E7-975492E69B04}"/>
              </a:ext>
            </a:extLst>
          </p:cNvPr>
          <p:cNvSpPr>
            <a:spLocks noGrp="1"/>
          </p:cNvSpPr>
          <p:nvPr>
            <p:ph idx="1"/>
          </p:nvPr>
        </p:nvSpPr>
        <p:spPr/>
        <p:txBody>
          <a:bodyPr/>
          <a:lstStyle/>
          <a:p>
            <a:r>
              <a:rPr lang="en-US" dirty="0"/>
              <a:t>Men are without excuse  vs. 1 (1:20)</a:t>
            </a:r>
          </a:p>
          <a:p>
            <a:r>
              <a:rPr lang="en-US" dirty="0"/>
              <a:t>You who judge: These are Jews, who do the same thing they are judging others for (1:32 Therefore in 2:1)</a:t>
            </a:r>
          </a:p>
          <a:p>
            <a:r>
              <a:rPr lang="en-US" dirty="0"/>
              <a:t>IN judging, they condemn themselves. What </a:t>
            </a:r>
            <a:r>
              <a:rPr lang="en-US" b="1" dirty="0"/>
              <a:t>type </a:t>
            </a:r>
            <a:r>
              <a:rPr lang="en-US" dirty="0"/>
              <a:t>of judging is this?</a:t>
            </a:r>
          </a:p>
          <a:p>
            <a:r>
              <a:rPr lang="en-US" b="1" dirty="0"/>
              <a:t>“judge”:</a:t>
            </a:r>
            <a:r>
              <a:rPr lang="en-US" b="1" dirty="0" err="1"/>
              <a:t>krino</a:t>
            </a:r>
            <a:r>
              <a:rPr lang="en-US" b="1" dirty="0"/>
              <a:t> </a:t>
            </a:r>
            <a:r>
              <a:rPr lang="en-US" dirty="0"/>
              <a:t>– properly to separate, to pick out by separating. We only judge accurately by intelligent comparison and content based on God’s word; to approve what is correct and reject what is wrong.</a:t>
            </a:r>
          </a:p>
          <a:p>
            <a:r>
              <a:rPr lang="en-US" dirty="0"/>
              <a:t>To condemn, deciding between the righteousness and unrighteousness of men. Of those who judge unfairly, finding fault with this or that in others.</a:t>
            </a:r>
          </a:p>
          <a:p>
            <a:r>
              <a:rPr lang="en-US" dirty="0"/>
              <a:t>God’s judgment is righteous – </a:t>
            </a:r>
            <a:r>
              <a:rPr lang="en-US" b="1" dirty="0"/>
              <a:t>Romans 2:2</a:t>
            </a:r>
          </a:p>
          <a:p>
            <a:r>
              <a:rPr lang="en-US" b="1" dirty="0"/>
              <a:t>No one will escape God’s righteous judgment; He is impartial (2:11)</a:t>
            </a:r>
          </a:p>
          <a:p>
            <a:endParaRPr lang="en-US" dirty="0"/>
          </a:p>
        </p:txBody>
      </p:sp>
    </p:spTree>
    <p:extLst>
      <p:ext uri="{BB962C8B-B14F-4D97-AF65-F5344CB8AC3E}">
        <p14:creationId xmlns:p14="http://schemas.microsoft.com/office/powerpoint/2010/main" val="220028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D4B58-5768-A4FE-56E1-034113D98451}"/>
              </a:ext>
            </a:extLst>
          </p:cNvPr>
          <p:cNvSpPr>
            <a:spLocks noGrp="1"/>
          </p:cNvSpPr>
          <p:nvPr>
            <p:ph type="title"/>
          </p:nvPr>
        </p:nvSpPr>
        <p:spPr/>
        <p:txBody>
          <a:bodyPr/>
          <a:lstStyle/>
          <a:p>
            <a:r>
              <a:rPr lang="en-US" dirty="0"/>
              <a:t>Contrasts is Verses 4 and 5</a:t>
            </a:r>
          </a:p>
        </p:txBody>
      </p:sp>
      <p:sp>
        <p:nvSpPr>
          <p:cNvPr id="3" name="Content Placeholder 2">
            <a:extLst>
              <a:ext uri="{FF2B5EF4-FFF2-40B4-BE49-F238E27FC236}">
                <a16:creationId xmlns:a16="http://schemas.microsoft.com/office/drawing/2014/main" id="{C0265725-0A45-AD37-EE82-DCBF3778CA68}"/>
              </a:ext>
            </a:extLst>
          </p:cNvPr>
          <p:cNvSpPr>
            <a:spLocks noGrp="1"/>
          </p:cNvSpPr>
          <p:nvPr>
            <p:ph idx="1"/>
          </p:nvPr>
        </p:nvSpPr>
        <p:spPr/>
        <p:txBody>
          <a:bodyPr>
            <a:normAutofit lnSpcReduction="10000"/>
          </a:bodyPr>
          <a:lstStyle/>
          <a:p>
            <a:r>
              <a:rPr lang="en-US" dirty="0"/>
              <a:t>God is kind, tolerant and patient</a:t>
            </a:r>
          </a:p>
          <a:p>
            <a:r>
              <a:rPr lang="en-US" dirty="0"/>
              <a:t>God also judges and has wrath</a:t>
            </a:r>
          </a:p>
          <a:p>
            <a:r>
              <a:rPr lang="en-US" dirty="0"/>
              <a:t>His kindness leads YOU to repentance: how can kindness lead you to repent?</a:t>
            </a:r>
          </a:p>
          <a:p>
            <a:r>
              <a:rPr lang="en-US" dirty="0"/>
              <a:t>But they had stubborn, unrepentant hearts, used to describe the Jews often</a:t>
            </a:r>
          </a:p>
          <a:p>
            <a:r>
              <a:rPr lang="en-US" dirty="0"/>
              <a:t>They were </a:t>
            </a:r>
            <a:r>
              <a:rPr lang="en-US" b="1" dirty="0"/>
              <a:t>storing up </a:t>
            </a:r>
            <a:r>
              <a:rPr lang="en-US" dirty="0"/>
              <a:t>God’s wrath for themselves instead of </a:t>
            </a:r>
            <a:r>
              <a:rPr lang="en-US" b="1" dirty="0"/>
              <a:t>responding to </a:t>
            </a:r>
            <a:r>
              <a:rPr lang="en-US" dirty="0"/>
              <a:t>God’s kindness and patience</a:t>
            </a:r>
          </a:p>
          <a:p>
            <a:r>
              <a:rPr lang="en-US" dirty="0"/>
              <a:t>Do WE do that? </a:t>
            </a:r>
          </a:p>
          <a:p>
            <a:r>
              <a:rPr lang="en-US" dirty="0"/>
              <a:t>Do WE judge others, thinking we are doing exactly what God wants us to do because WE are righteous, and THEY are not?</a:t>
            </a:r>
          </a:p>
          <a:p>
            <a:r>
              <a:rPr lang="en-US" dirty="0"/>
              <a:t>Are we never to judge? No. God tells us to decide what is righteous and unrighteous based on His Word and His Word alone.</a:t>
            </a:r>
          </a:p>
        </p:txBody>
      </p:sp>
    </p:spTree>
    <p:extLst>
      <p:ext uri="{BB962C8B-B14F-4D97-AF65-F5344CB8AC3E}">
        <p14:creationId xmlns:p14="http://schemas.microsoft.com/office/powerpoint/2010/main" val="423833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0E69D-D7B5-E52C-67F6-F73A37E302D5}"/>
              </a:ext>
            </a:extLst>
          </p:cNvPr>
          <p:cNvSpPr>
            <a:spLocks noGrp="1"/>
          </p:cNvSpPr>
          <p:nvPr>
            <p:ph type="title"/>
          </p:nvPr>
        </p:nvSpPr>
        <p:spPr/>
        <p:txBody>
          <a:bodyPr/>
          <a:lstStyle/>
          <a:p>
            <a:r>
              <a:rPr lang="en-US" dirty="0"/>
              <a:t>God’s wrath in Romans 2:5-6; 1:18-32</a:t>
            </a:r>
          </a:p>
        </p:txBody>
      </p:sp>
      <p:sp>
        <p:nvSpPr>
          <p:cNvPr id="3" name="Content Placeholder 2">
            <a:extLst>
              <a:ext uri="{FF2B5EF4-FFF2-40B4-BE49-F238E27FC236}">
                <a16:creationId xmlns:a16="http://schemas.microsoft.com/office/drawing/2014/main" id="{9FB631EE-4257-D89D-894B-8A55F3B2A36D}"/>
              </a:ext>
            </a:extLst>
          </p:cNvPr>
          <p:cNvSpPr>
            <a:spLocks noGrp="1"/>
          </p:cNvSpPr>
          <p:nvPr>
            <p:ph idx="1"/>
          </p:nvPr>
        </p:nvSpPr>
        <p:spPr/>
        <p:txBody>
          <a:bodyPr/>
          <a:lstStyle/>
          <a:p>
            <a:r>
              <a:rPr lang="en-US" dirty="0"/>
              <a:t>They are storing up God’s wrath by being unrepentant and stubborn</a:t>
            </a:r>
          </a:p>
          <a:p>
            <a:r>
              <a:rPr lang="en-US" dirty="0"/>
              <a:t>There is a Day of Wrath coming when God’s wrath will be revealed (vs.5)</a:t>
            </a:r>
          </a:p>
          <a:p>
            <a:r>
              <a:rPr lang="en-US" dirty="0"/>
              <a:t>Revealed: In </a:t>
            </a:r>
            <a:r>
              <a:rPr lang="en-US" b="1" dirty="0"/>
              <a:t>Rom. 1:17 </a:t>
            </a:r>
            <a:r>
              <a:rPr lang="en-US" dirty="0"/>
              <a:t>God’s righteousness is revealed in the gospel</a:t>
            </a:r>
          </a:p>
          <a:p>
            <a:r>
              <a:rPr lang="en-US" dirty="0"/>
              <a:t>The wrath of God is revealed from heaven  </a:t>
            </a:r>
            <a:r>
              <a:rPr lang="en-US" b="1" dirty="0"/>
              <a:t>1:18</a:t>
            </a:r>
            <a:r>
              <a:rPr lang="en-US" dirty="0"/>
              <a:t> and it is against ungodly men</a:t>
            </a:r>
          </a:p>
          <a:p>
            <a:r>
              <a:rPr lang="en-US" dirty="0"/>
              <a:t>God’s wrath is based on a person’s deeds. (outward actions)</a:t>
            </a:r>
          </a:p>
          <a:p>
            <a:r>
              <a:rPr lang="en-US" dirty="0"/>
              <a:t>How does a person’s deeds show what he believes about God?</a:t>
            </a:r>
          </a:p>
          <a:p>
            <a:r>
              <a:rPr lang="en-US" dirty="0"/>
              <a:t>The truth of God, revealed in His gospel, is suppressed.</a:t>
            </a:r>
          </a:p>
          <a:p>
            <a:r>
              <a:rPr lang="en-US" dirty="0"/>
              <a:t>They exchange God’s truth for a lie.</a:t>
            </a:r>
          </a:p>
          <a:p>
            <a:r>
              <a:rPr lang="en-US" dirty="0"/>
              <a:t>They practice “those things” described in </a:t>
            </a:r>
            <a:r>
              <a:rPr lang="en-US" b="1" dirty="0"/>
              <a:t>Romans 1:18-32</a:t>
            </a:r>
          </a:p>
        </p:txBody>
      </p:sp>
    </p:spTree>
    <p:extLst>
      <p:ext uri="{BB962C8B-B14F-4D97-AF65-F5344CB8AC3E}">
        <p14:creationId xmlns:p14="http://schemas.microsoft.com/office/powerpoint/2010/main" val="195271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F6D45-A8A6-621D-B8F2-B65CDE5BF594}"/>
              </a:ext>
            </a:extLst>
          </p:cNvPr>
          <p:cNvSpPr>
            <a:spLocks noGrp="1"/>
          </p:cNvSpPr>
          <p:nvPr>
            <p:ph type="title"/>
          </p:nvPr>
        </p:nvSpPr>
        <p:spPr/>
        <p:txBody>
          <a:bodyPr/>
          <a:lstStyle/>
          <a:p>
            <a:r>
              <a:rPr lang="en-US" dirty="0"/>
              <a:t>Romans 2:6-10  Contrasts</a:t>
            </a:r>
          </a:p>
        </p:txBody>
      </p:sp>
      <p:sp>
        <p:nvSpPr>
          <p:cNvPr id="3" name="Content Placeholder 2">
            <a:extLst>
              <a:ext uri="{FF2B5EF4-FFF2-40B4-BE49-F238E27FC236}">
                <a16:creationId xmlns:a16="http://schemas.microsoft.com/office/drawing/2014/main" id="{F3C4D6E0-66B9-F3A6-926F-E94E5428364E}"/>
              </a:ext>
            </a:extLst>
          </p:cNvPr>
          <p:cNvSpPr>
            <a:spLocks noGrp="1"/>
          </p:cNvSpPr>
          <p:nvPr>
            <p:ph idx="1"/>
          </p:nvPr>
        </p:nvSpPr>
        <p:spPr/>
        <p:txBody>
          <a:bodyPr/>
          <a:lstStyle/>
          <a:p>
            <a:r>
              <a:rPr lang="en-US" b="1" dirty="0"/>
              <a:t>Eternal life, glory, honor and peace </a:t>
            </a:r>
            <a:r>
              <a:rPr lang="en-US" dirty="0"/>
              <a:t>for those who persevere in doing good</a:t>
            </a:r>
          </a:p>
          <a:p>
            <a:r>
              <a:rPr lang="en-US" dirty="0"/>
              <a:t>To the Jew first, and also to the Greek/Gentile</a:t>
            </a:r>
          </a:p>
          <a:p>
            <a:r>
              <a:rPr lang="en-US" b="1" dirty="0"/>
              <a:t>Wrath and indignation </a:t>
            </a:r>
            <a:r>
              <a:rPr lang="en-US" dirty="0"/>
              <a:t>for those who are selfishly ambitious (self-seeking), who don’t obey the </a:t>
            </a:r>
            <a:r>
              <a:rPr lang="en-US" b="1" dirty="0"/>
              <a:t>truth</a:t>
            </a:r>
            <a:r>
              <a:rPr lang="en-US" dirty="0"/>
              <a:t> but obey unrighteousness and do evil.</a:t>
            </a:r>
          </a:p>
          <a:p>
            <a:r>
              <a:rPr lang="en-US" dirty="0"/>
              <a:t>To the Jew first, and also to the Greek/Gentile</a:t>
            </a:r>
          </a:p>
          <a:p>
            <a:r>
              <a:rPr lang="en-US" b="1" dirty="0"/>
              <a:t>Rom. 1:16  </a:t>
            </a:r>
            <a:r>
              <a:rPr lang="en-US" dirty="0"/>
              <a:t>Salvation is also for everyone: to the Jew first, and also to the Greek/Gentile</a:t>
            </a:r>
          </a:p>
          <a:p>
            <a:r>
              <a:rPr lang="en-US" b="1" dirty="0"/>
              <a:t>Judgment</a:t>
            </a:r>
            <a:r>
              <a:rPr lang="en-US" dirty="0"/>
              <a:t> is for all who don’t believe: to the Jew first, and also to the Greek</a:t>
            </a:r>
          </a:p>
          <a:p>
            <a:r>
              <a:rPr lang="en-US" b="1" dirty="0"/>
              <a:t>Rom. 2:11 </a:t>
            </a:r>
            <a:r>
              <a:rPr lang="en-US" dirty="0"/>
              <a:t>There is no partiality with God</a:t>
            </a:r>
          </a:p>
          <a:p>
            <a:r>
              <a:rPr lang="en-US" b="1" dirty="0"/>
              <a:t>Rom. 2:2 </a:t>
            </a:r>
            <a:r>
              <a:rPr lang="en-US" dirty="0"/>
              <a:t>God’s judgment </a:t>
            </a:r>
            <a:r>
              <a:rPr lang="en-US" b="1" dirty="0"/>
              <a:t>rightly</a:t>
            </a:r>
            <a:r>
              <a:rPr lang="en-US" dirty="0"/>
              <a:t> falls on </a:t>
            </a:r>
            <a:r>
              <a:rPr lang="en-US" b="1" dirty="0"/>
              <a:t>those</a:t>
            </a:r>
            <a:r>
              <a:rPr lang="en-US" dirty="0"/>
              <a:t> who practice such things</a:t>
            </a:r>
          </a:p>
        </p:txBody>
      </p:sp>
    </p:spTree>
    <p:extLst>
      <p:ext uri="{BB962C8B-B14F-4D97-AF65-F5344CB8AC3E}">
        <p14:creationId xmlns:p14="http://schemas.microsoft.com/office/powerpoint/2010/main" val="2270267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C700F-BE6D-F1C3-A9C5-5F7F79F5A3A0}"/>
              </a:ext>
            </a:extLst>
          </p:cNvPr>
          <p:cNvSpPr>
            <a:spLocks noGrp="1"/>
          </p:cNvSpPr>
          <p:nvPr>
            <p:ph type="title"/>
          </p:nvPr>
        </p:nvSpPr>
        <p:spPr/>
        <p:txBody>
          <a:bodyPr/>
          <a:lstStyle/>
          <a:p>
            <a:r>
              <a:rPr lang="en-US" dirty="0"/>
              <a:t>Romans 2:12-25  God’s judgment</a:t>
            </a:r>
          </a:p>
        </p:txBody>
      </p:sp>
      <p:sp>
        <p:nvSpPr>
          <p:cNvPr id="3" name="Content Placeholder 2">
            <a:extLst>
              <a:ext uri="{FF2B5EF4-FFF2-40B4-BE49-F238E27FC236}">
                <a16:creationId xmlns:a16="http://schemas.microsoft.com/office/drawing/2014/main" id="{619FADAA-38F5-1326-C6C0-ECB08D183191}"/>
              </a:ext>
            </a:extLst>
          </p:cNvPr>
          <p:cNvSpPr>
            <a:spLocks noGrp="1"/>
          </p:cNvSpPr>
          <p:nvPr>
            <p:ph idx="1"/>
          </p:nvPr>
        </p:nvSpPr>
        <p:spPr/>
        <p:txBody>
          <a:bodyPr>
            <a:normAutofit fontScale="92500"/>
          </a:bodyPr>
          <a:lstStyle/>
          <a:p>
            <a:r>
              <a:rPr lang="en-US" dirty="0"/>
              <a:t>All who sinned without the Law and perish without it, are the Gentiles </a:t>
            </a:r>
          </a:p>
          <a:p>
            <a:r>
              <a:rPr lang="en-US" dirty="0"/>
              <a:t>All who sinned under the Law and are </a:t>
            </a:r>
            <a:r>
              <a:rPr lang="en-US" b="1" dirty="0"/>
              <a:t>judged</a:t>
            </a:r>
            <a:r>
              <a:rPr lang="en-US" dirty="0"/>
              <a:t> by the Law, are the Jews</a:t>
            </a:r>
          </a:p>
          <a:p>
            <a:r>
              <a:rPr lang="en-US" dirty="0"/>
              <a:t>Who are the justified?</a:t>
            </a:r>
          </a:p>
          <a:p>
            <a:r>
              <a:rPr lang="en-US" dirty="0"/>
              <a:t>The </a:t>
            </a:r>
            <a:r>
              <a:rPr lang="en-US" b="1" dirty="0"/>
              <a:t>doers</a:t>
            </a:r>
            <a:r>
              <a:rPr lang="en-US" dirty="0"/>
              <a:t> of the Law are justified, not the hearers only. We can only “keep” the Law through Christ and His work on the cross, by the Holy Spirit inside of us.</a:t>
            </a:r>
          </a:p>
          <a:p>
            <a:r>
              <a:rPr lang="en-US" dirty="0"/>
              <a:t>So why doesn’t this back up the Jews that say keeping the Law saves them?</a:t>
            </a:r>
          </a:p>
          <a:p>
            <a:r>
              <a:rPr lang="en-US" dirty="0"/>
              <a:t>The Gentiles “keep” the Law not because they have it but because it is instinctively within their hearts, their conscience and thoughts.</a:t>
            </a:r>
          </a:p>
          <a:p>
            <a:r>
              <a:rPr lang="en-US" b="1" dirty="0" err="1"/>
              <a:t>Phusis</a:t>
            </a:r>
            <a:r>
              <a:rPr lang="en-US" b="1" dirty="0"/>
              <a:t>: </a:t>
            </a:r>
            <a:r>
              <a:rPr lang="en-US" dirty="0"/>
              <a:t>Inherent nature, origin, birth, the underlying constitution or make-up of someone (something), “guided by their natural sense of what is right and proper. </a:t>
            </a:r>
          </a:p>
          <a:p>
            <a:r>
              <a:rPr lang="en-US" dirty="0"/>
              <a:t>Same word as “natural function” in </a:t>
            </a:r>
            <a:r>
              <a:rPr lang="en-US" b="1" dirty="0"/>
              <a:t>Rom. 1:26</a:t>
            </a:r>
          </a:p>
        </p:txBody>
      </p:sp>
    </p:spTree>
    <p:extLst>
      <p:ext uri="{BB962C8B-B14F-4D97-AF65-F5344CB8AC3E}">
        <p14:creationId xmlns:p14="http://schemas.microsoft.com/office/powerpoint/2010/main" val="387452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D985B-C497-E685-B28A-1FAE59696E77}"/>
              </a:ext>
            </a:extLst>
          </p:cNvPr>
          <p:cNvSpPr>
            <a:spLocks noGrp="1"/>
          </p:cNvSpPr>
          <p:nvPr>
            <p:ph type="title"/>
          </p:nvPr>
        </p:nvSpPr>
        <p:spPr/>
        <p:txBody>
          <a:bodyPr/>
          <a:lstStyle/>
          <a:p>
            <a:r>
              <a:rPr lang="en-US" dirty="0"/>
              <a:t>What we KNOW about the Law</a:t>
            </a:r>
          </a:p>
        </p:txBody>
      </p:sp>
      <p:sp>
        <p:nvSpPr>
          <p:cNvPr id="3" name="Content Placeholder 2">
            <a:extLst>
              <a:ext uri="{FF2B5EF4-FFF2-40B4-BE49-F238E27FC236}">
                <a16:creationId xmlns:a16="http://schemas.microsoft.com/office/drawing/2014/main" id="{790C1C0C-0A05-C41C-A45B-427D1D718C1C}"/>
              </a:ext>
            </a:extLst>
          </p:cNvPr>
          <p:cNvSpPr>
            <a:spLocks noGrp="1"/>
          </p:cNvSpPr>
          <p:nvPr>
            <p:ph idx="1"/>
          </p:nvPr>
        </p:nvSpPr>
        <p:spPr/>
        <p:txBody>
          <a:bodyPr/>
          <a:lstStyle/>
          <a:p>
            <a:r>
              <a:rPr lang="en-US" dirty="0"/>
              <a:t>It is God’s requirement for righteousness. It is good.</a:t>
            </a:r>
          </a:p>
          <a:p>
            <a:r>
              <a:rPr lang="en-US" dirty="0"/>
              <a:t>He made us in His image, so we have that God consciousness within us</a:t>
            </a:r>
          </a:p>
          <a:p>
            <a:r>
              <a:rPr lang="en-US" dirty="0"/>
              <a:t>We CANNOT keep it, though it is required to be righteous in God’s sight</a:t>
            </a:r>
          </a:p>
          <a:p>
            <a:r>
              <a:rPr lang="en-US" dirty="0"/>
              <a:t>It shows us our need for a Savior</a:t>
            </a:r>
          </a:p>
          <a:p>
            <a:r>
              <a:rPr lang="en-US" dirty="0"/>
              <a:t>Yes, we know what to do and sometimes we do it, but we cannot keep its requirements every time, in every situation because of our sinful seed; Adam</a:t>
            </a:r>
          </a:p>
          <a:p>
            <a:r>
              <a:rPr lang="en-US" dirty="0"/>
              <a:t>By believing in the gospel: Jesus’ work that He did on the cross for us by fulfilling every “jot and tittle” of the Law in His righteous death as a sacrifice for sin, which the Law reveals in us, can we be justified. Holy Spirit now resides inside of us, enabling us to keep the Law.</a:t>
            </a:r>
          </a:p>
          <a:p>
            <a:r>
              <a:rPr lang="en-US" dirty="0"/>
              <a:t>We CAN be a doer of the Law: Sin is now a </a:t>
            </a:r>
            <a:r>
              <a:rPr lang="en-US" b="1" dirty="0"/>
              <a:t>choice</a:t>
            </a:r>
          </a:p>
        </p:txBody>
      </p:sp>
    </p:spTree>
    <p:extLst>
      <p:ext uri="{BB962C8B-B14F-4D97-AF65-F5344CB8AC3E}">
        <p14:creationId xmlns:p14="http://schemas.microsoft.com/office/powerpoint/2010/main" val="223157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2E5D9-C3B4-AF2E-A809-B462792934E9}"/>
              </a:ext>
            </a:extLst>
          </p:cNvPr>
          <p:cNvSpPr>
            <a:spLocks noGrp="1"/>
          </p:cNvSpPr>
          <p:nvPr>
            <p:ph type="title"/>
          </p:nvPr>
        </p:nvSpPr>
        <p:spPr/>
        <p:txBody>
          <a:bodyPr/>
          <a:lstStyle/>
          <a:p>
            <a:r>
              <a:rPr lang="en-US" dirty="0"/>
              <a:t>Romans 2:16</a:t>
            </a:r>
          </a:p>
        </p:txBody>
      </p:sp>
      <p:sp>
        <p:nvSpPr>
          <p:cNvPr id="3" name="Content Placeholder 2">
            <a:extLst>
              <a:ext uri="{FF2B5EF4-FFF2-40B4-BE49-F238E27FC236}">
                <a16:creationId xmlns:a16="http://schemas.microsoft.com/office/drawing/2014/main" id="{6FF978D7-ED6F-EBC8-434C-7650D0F776F3}"/>
              </a:ext>
            </a:extLst>
          </p:cNvPr>
          <p:cNvSpPr>
            <a:spLocks noGrp="1"/>
          </p:cNvSpPr>
          <p:nvPr>
            <p:ph idx="1"/>
          </p:nvPr>
        </p:nvSpPr>
        <p:spPr/>
        <p:txBody>
          <a:bodyPr/>
          <a:lstStyle/>
          <a:p>
            <a:r>
              <a:rPr lang="en-US" dirty="0"/>
              <a:t>There is a Day of Judgment when God will judge the secrets of men through Jesus Christ</a:t>
            </a:r>
          </a:p>
          <a:p>
            <a:r>
              <a:rPr lang="en-US" dirty="0"/>
              <a:t>Why through Jesus Christ?</a:t>
            </a:r>
          </a:p>
          <a:p>
            <a:r>
              <a:rPr lang="en-US" dirty="0"/>
              <a:t>The judgment is according to the gospel, and what you have done with it</a:t>
            </a:r>
          </a:p>
          <a:p>
            <a:r>
              <a:rPr lang="en-US" dirty="0"/>
              <a:t>What is the gospel? Jesus’ virgin birth, death, burial, resurrection and appearance to many at one time.</a:t>
            </a:r>
          </a:p>
          <a:p>
            <a:r>
              <a:rPr lang="en-US" dirty="0"/>
              <a:t>God’s judgment is based on what Jesus did for every man</a:t>
            </a:r>
          </a:p>
          <a:p>
            <a:r>
              <a:rPr lang="en-US" dirty="0"/>
              <a:t>Judge what? The secrets of men</a:t>
            </a:r>
          </a:p>
          <a:p>
            <a:r>
              <a:rPr lang="en-US" b="1" dirty="0"/>
              <a:t>“Secrets”: </a:t>
            </a:r>
            <a:r>
              <a:rPr lang="en-US" dirty="0" err="1"/>
              <a:t>kruptos</a:t>
            </a:r>
            <a:r>
              <a:rPr lang="en-US" dirty="0"/>
              <a:t> – the hidden things of darkness, things which men conceal. It is the same word, “inwardly” in verse 29. </a:t>
            </a:r>
          </a:p>
        </p:txBody>
      </p:sp>
    </p:spTree>
    <p:extLst>
      <p:ext uri="{BB962C8B-B14F-4D97-AF65-F5344CB8AC3E}">
        <p14:creationId xmlns:p14="http://schemas.microsoft.com/office/powerpoint/2010/main" val="242989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145</TotalTime>
  <Words>1610</Words>
  <Application>Microsoft Office PowerPoint</Application>
  <PresentationFormat>Widescreen</PresentationFormat>
  <Paragraphs>100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Romans Part 1</vt:lpstr>
      <vt:lpstr>Review Romans 1</vt:lpstr>
      <vt:lpstr>Romans 2: 1-11</vt:lpstr>
      <vt:lpstr>Contrasts is Verses 4 and 5</vt:lpstr>
      <vt:lpstr>God’s wrath in Romans 2:5-6; 1:18-32</vt:lpstr>
      <vt:lpstr>Romans 2:6-10  Contrasts</vt:lpstr>
      <vt:lpstr>Romans 2:12-25  God’s judgment</vt:lpstr>
      <vt:lpstr>What we KNOW about the Law</vt:lpstr>
      <vt:lpstr>Romans 2:16</vt:lpstr>
      <vt:lpstr>Jews described by Paul in verses 17-24</vt:lpstr>
      <vt:lpstr>Gentiles blasphemed God’s name because of hypocrisy they saw in the Jews</vt:lpstr>
      <vt:lpstr>Romans 2:25-29</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36</cp:revision>
  <dcterms:created xsi:type="dcterms:W3CDTF">2024-09-24T11:37:09Z</dcterms:created>
  <dcterms:modified xsi:type="dcterms:W3CDTF">2024-10-02T12:25:08Z</dcterms:modified>
</cp:coreProperties>
</file>