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1" r:id="rId4"/>
    <p:sldId id="258" r:id="rId5"/>
    <p:sldId id="259" r:id="rId6"/>
    <p:sldId id="260"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4660"/>
  </p:normalViewPr>
  <p:slideViewPr>
    <p:cSldViewPr snapToGrid="0">
      <p:cViewPr varScale="1">
        <p:scale>
          <a:sx n="83" d="100"/>
          <a:sy n="83" d="100"/>
        </p:scale>
        <p:origin x="85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BE19C8F-B918-4EBC-9002-81AEF43AD434}" type="datetimeFigureOut">
              <a:rPr lang="en-US" smtClean="0"/>
              <a:t>9/18/2024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E9B3C3-61E3-400D-BECD-59FE765FBEA4}" type="slidenum">
              <a:rPr lang="en-US" smtClean="0"/>
              <a:t>‹#›</a:t>
            </a:fld>
            <a:endParaRPr lang="en-US"/>
          </a:p>
        </p:txBody>
      </p:sp>
    </p:spTree>
    <p:extLst>
      <p:ext uri="{BB962C8B-B14F-4D97-AF65-F5344CB8AC3E}">
        <p14:creationId xmlns:p14="http://schemas.microsoft.com/office/powerpoint/2010/main" val="3076931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BE19C8F-B918-4EBC-9002-81AEF43AD434}" type="datetimeFigureOut">
              <a:rPr lang="en-US" smtClean="0"/>
              <a:t>9/18/2024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E9B3C3-61E3-400D-BECD-59FE765FBEA4}" type="slidenum">
              <a:rPr lang="en-US" smtClean="0"/>
              <a:t>‹#›</a:t>
            </a:fld>
            <a:endParaRPr lang="en-US"/>
          </a:p>
        </p:txBody>
      </p:sp>
    </p:spTree>
    <p:extLst>
      <p:ext uri="{BB962C8B-B14F-4D97-AF65-F5344CB8AC3E}">
        <p14:creationId xmlns:p14="http://schemas.microsoft.com/office/powerpoint/2010/main" val="23625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BE19C8F-B918-4EBC-9002-81AEF43AD434}" type="datetimeFigureOut">
              <a:rPr lang="en-US" smtClean="0"/>
              <a:t>9/18/2024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E9B3C3-61E3-400D-BECD-59FE765FBEA4}"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3725434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BE19C8F-B918-4EBC-9002-81AEF43AD434}" type="datetimeFigureOut">
              <a:rPr lang="en-US" smtClean="0"/>
              <a:t>9/18/2024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E9B3C3-61E3-400D-BECD-59FE765FBEA4}" type="slidenum">
              <a:rPr lang="en-US" smtClean="0"/>
              <a:t>‹#›</a:t>
            </a:fld>
            <a:endParaRPr lang="en-US"/>
          </a:p>
        </p:txBody>
      </p:sp>
    </p:spTree>
    <p:extLst>
      <p:ext uri="{BB962C8B-B14F-4D97-AF65-F5344CB8AC3E}">
        <p14:creationId xmlns:p14="http://schemas.microsoft.com/office/powerpoint/2010/main" val="27148665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BE19C8F-B918-4EBC-9002-81AEF43AD434}" type="datetimeFigureOut">
              <a:rPr lang="en-US" smtClean="0"/>
              <a:t>9/18/2024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E9B3C3-61E3-400D-BECD-59FE765FBEA4}"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9844889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BE19C8F-B918-4EBC-9002-81AEF43AD434}" type="datetimeFigureOut">
              <a:rPr lang="en-US" smtClean="0"/>
              <a:t>9/18/2024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E9B3C3-61E3-400D-BECD-59FE765FBEA4}" type="slidenum">
              <a:rPr lang="en-US" smtClean="0"/>
              <a:t>‹#›</a:t>
            </a:fld>
            <a:endParaRPr lang="en-US"/>
          </a:p>
        </p:txBody>
      </p:sp>
    </p:spTree>
    <p:extLst>
      <p:ext uri="{BB962C8B-B14F-4D97-AF65-F5344CB8AC3E}">
        <p14:creationId xmlns:p14="http://schemas.microsoft.com/office/powerpoint/2010/main" val="28663890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BE19C8F-B918-4EBC-9002-81AEF43AD434}" type="datetimeFigureOut">
              <a:rPr lang="en-US" smtClean="0"/>
              <a:t>9/18/2024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E9B3C3-61E3-400D-BECD-59FE765FBEA4}" type="slidenum">
              <a:rPr lang="en-US" smtClean="0"/>
              <a:t>‹#›</a:t>
            </a:fld>
            <a:endParaRPr lang="en-US"/>
          </a:p>
        </p:txBody>
      </p:sp>
    </p:spTree>
    <p:extLst>
      <p:ext uri="{BB962C8B-B14F-4D97-AF65-F5344CB8AC3E}">
        <p14:creationId xmlns:p14="http://schemas.microsoft.com/office/powerpoint/2010/main" val="21554859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BE19C8F-B918-4EBC-9002-81AEF43AD434}" type="datetimeFigureOut">
              <a:rPr lang="en-US" smtClean="0"/>
              <a:t>9/18/2024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E9B3C3-61E3-400D-BECD-59FE765FBEA4}" type="slidenum">
              <a:rPr lang="en-US" smtClean="0"/>
              <a:t>‹#›</a:t>
            </a:fld>
            <a:endParaRPr lang="en-US"/>
          </a:p>
        </p:txBody>
      </p:sp>
    </p:spTree>
    <p:extLst>
      <p:ext uri="{BB962C8B-B14F-4D97-AF65-F5344CB8AC3E}">
        <p14:creationId xmlns:p14="http://schemas.microsoft.com/office/powerpoint/2010/main" val="14724258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BE19C8F-B918-4EBC-9002-81AEF43AD434}" type="datetimeFigureOut">
              <a:rPr lang="en-US" smtClean="0"/>
              <a:t>9/18/2024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E9B3C3-61E3-400D-BECD-59FE765FBEA4}" type="slidenum">
              <a:rPr lang="en-US" smtClean="0"/>
              <a:t>‹#›</a:t>
            </a:fld>
            <a:endParaRPr lang="en-US"/>
          </a:p>
        </p:txBody>
      </p:sp>
    </p:spTree>
    <p:extLst>
      <p:ext uri="{BB962C8B-B14F-4D97-AF65-F5344CB8AC3E}">
        <p14:creationId xmlns:p14="http://schemas.microsoft.com/office/powerpoint/2010/main" val="9189740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BE19C8F-B918-4EBC-9002-81AEF43AD434}" type="datetimeFigureOut">
              <a:rPr lang="en-US" smtClean="0"/>
              <a:t>9/18/2024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E9B3C3-61E3-400D-BECD-59FE765FBEA4}" type="slidenum">
              <a:rPr lang="en-US" smtClean="0"/>
              <a:t>‹#›</a:t>
            </a:fld>
            <a:endParaRPr lang="en-US"/>
          </a:p>
        </p:txBody>
      </p:sp>
    </p:spTree>
    <p:extLst>
      <p:ext uri="{BB962C8B-B14F-4D97-AF65-F5344CB8AC3E}">
        <p14:creationId xmlns:p14="http://schemas.microsoft.com/office/powerpoint/2010/main" val="38845175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BE19C8F-B918-4EBC-9002-81AEF43AD434}" type="datetimeFigureOut">
              <a:rPr lang="en-US" smtClean="0"/>
              <a:t>9/18/2024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E9B3C3-61E3-400D-BECD-59FE765FBEA4}" type="slidenum">
              <a:rPr lang="en-US" smtClean="0"/>
              <a:t>‹#›</a:t>
            </a:fld>
            <a:endParaRPr lang="en-US"/>
          </a:p>
        </p:txBody>
      </p:sp>
    </p:spTree>
    <p:extLst>
      <p:ext uri="{BB962C8B-B14F-4D97-AF65-F5344CB8AC3E}">
        <p14:creationId xmlns:p14="http://schemas.microsoft.com/office/powerpoint/2010/main" val="3718293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BE19C8F-B918-4EBC-9002-81AEF43AD434}" type="datetimeFigureOut">
              <a:rPr lang="en-US" smtClean="0"/>
              <a:t>9/18/2024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4E9B3C3-61E3-400D-BECD-59FE765FBEA4}" type="slidenum">
              <a:rPr lang="en-US" smtClean="0"/>
              <a:t>‹#›</a:t>
            </a:fld>
            <a:endParaRPr lang="en-US"/>
          </a:p>
        </p:txBody>
      </p:sp>
    </p:spTree>
    <p:extLst>
      <p:ext uri="{BB962C8B-B14F-4D97-AF65-F5344CB8AC3E}">
        <p14:creationId xmlns:p14="http://schemas.microsoft.com/office/powerpoint/2010/main" val="14156136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BE19C8F-B918-4EBC-9002-81AEF43AD434}" type="datetimeFigureOut">
              <a:rPr lang="en-US" smtClean="0"/>
              <a:t>9/18/2024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4E9B3C3-61E3-400D-BECD-59FE765FBEA4}" type="slidenum">
              <a:rPr lang="en-US" smtClean="0"/>
              <a:t>‹#›</a:t>
            </a:fld>
            <a:endParaRPr lang="en-US"/>
          </a:p>
        </p:txBody>
      </p:sp>
    </p:spTree>
    <p:extLst>
      <p:ext uri="{BB962C8B-B14F-4D97-AF65-F5344CB8AC3E}">
        <p14:creationId xmlns:p14="http://schemas.microsoft.com/office/powerpoint/2010/main" val="3357237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E19C8F-B918-4EBC-9002-81AEF43AD434}" type="datetimeFigureOut">
              <a:rPr lang="en-US" smtClean="0"/>
              <a:t>9/18/2024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4E9B3C3-61E3-400D-BECD-59FE765FBEA4}" type="slidenum">
              <a:rPr lang="en-US" smtClean="0"/>
              <a:t>‹#›</a:t>
            </a:fld>
            <a:endParaRPr lang="en-US"/>
          </a:p>
        </p:txBody>
      </p:sp>
    </p:spTree>
    <p:extLst>
      <p:ext uri="{BB962C8B-B14F-4D97-AF65-F5344CB8AC3E}">
        <p14:creationId xmlns:p14="http://schemas.microsoft.com/office/powerpoint/2010/main" val="10158133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BE19C8F-B918-4EBC-9002-81AEF43AD434}" type="datetimeFigureOut">
              <a:rPr lang="en-US" smtClean="0"/>
              <a:t>9/18/2024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E9B3C3-61E3-400D-BECD-59FE765FBEA4}" type="slidenum">
              <a:rPr lang="en-US" smtClean="0"/>
              <a:t>‹#›</a:t>
            </a:fld>
            <a:endParaRPr lang="en-US"/>
          </a:p>
        </p:txBody>
      </p:sp>
    </p:spTree>
    <p:extLst>
      <p:ext uri="{BB962C8B-B14F-4D97-AF65-F5344CB8AC3E}">
        <p14:creationId xmlns:p14="http://schemas.microsoft.com/office/powerpoint/2010/main" val="4037739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BE19C8F-B918-4EBC-9002-81AEF43AD434}" type="datetimeFigureOut">
              <a:rPr lang="en-US" smtClean="0"/>
              <a:t>9/18/2024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E9B3C3-61E3-400D-BECD-59FE765FBEA4}" type="slidenum">
              <a:rPr lang="en-US" smtClean="0"/>
              <a:t>‹#›</a:t>
            </a:fld>
            <a:endParaRPr lang="en-US"/>
          </a:p>
        </p:txBody>
      </p:sp>
    </p:spTree>
    <p:extLst>
      <p:ext uri="{BB962C8B-B14F-4D97-AF65-F5344CB8AC3E}">
        <p14:creationId xmlns:p14="http://schemas.microsoft.com/office/powerpoint/2010/main" val="183665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BE19C8F-B918-4EBC-9002-81AEF43AD434}" type="datetimeFigureOut">
              <a:rPr lang="en-US" smtClean="0"/>
              <a:t>9/18/2024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4E9B3C3-61E3-400D-BECD-59FE765FBEA4}" type="slidenum">
              <a:rPr lang="en-US" smtClean="0"/>
              <a:t>‹#›</a:t>
            </a:fld>
            <a:endParaRPr lang="en-US"/>
          </a:p>
        </p:txBody>
      </p:sp>
    </p:spTree>
    <p:extLst>
      <p:ext uri="{BB962C8B-B14F-4D97-AF65-F5344CB8AC3E}">
        <p14:creationId xmlns:p14="http://schemas.microsoft.com/office/powerpoint/2010/main" val="16696295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26A769-29E2-52AF-2DFA-23C60911B912}"/>
              </a:ext>
            </a:extLst>
          </p:cNvPr>
          <p:cNvSpPr>
            <a:spLocks noGrp="1"/>
          </p:cNvSpPr>
          <p:nvPr>
            <p:ph type="ctrTitle"/>
          </p:nvPr>
        </p:nvSpPr>
        <p:spPr/>
        <p:txBody>
          <a:bodyPr/>
          <a:lstStyle/>
          <a:p>
            <a:r>
              <a:rPr lang="en-US" dirty="0"/>
              <a:t>Romans Part 1</a:t>
            </a:r>
          </a:p>
        </p:txBody>
      </p:sp>
      <p:sp>
        <p:nvSpPr>
          <p:cNvPr id="3" name="Subtitle 2">
            <a:extLst>
              <a:ext uri="{FF2B5EF4-FFF2-40B4-BE49-F238E27FC236}">
                <a16:creationId xmlns:a16="http://schemas.microsoft.com/office/drawing/2014/main" id="{FAFE8610-9781-2BE3-4CA1-350A5DB490E9}"/>
              </a:ext>
            </a:extLst>
          </p:cNvPr>
          <p:cNvSpPr>
            <a:spLocks noGrp="1"/>
          </p:cNvSpPr>
          <p:nvPr>
            <p:ph type="subTitle" idx="1"/>
          </p:nvPr>
        </p:nvSpPr>
        <p:spPr/>
        <p:txBody>
          <a:bodyPr/>
          <a:lstStyle/>
          <a:p>
            <a:r>
              <a:rPr lang="en-US" dirty="0"/>
              <a:t>Lesson 6</a:t>
            </a:r>
          </a:p>
        </p:txBody>
      </p:sp>
    </p:spTree>
    <p:extLst>
      <p:ext uri="{BB962C8B-B14F-4D97-AF65-F5344CB8AC3E}">
        <p14:creationId xmlns:p14="http://schemas.microsoft.com/office/powerpoint/2010/main" val="39118846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6EA8F2-BE4C-B8FB-C1C1-6792A576CCB9}"/>
              </a:ext>
            </a:extLst>
          </p:cNvPr>
          <p:cNvSpPr>
            <a:spLocks noGrp="1"/>
          </p:cNvSpPr>
          <p:nvPr>
            <p:ph type="title"/>
          </p:nvPr>
        </p:nvSpPr>
        <p:spPr/>
        <p:txBody>
          <a:bodyPr/>
          <a:lstStyle/>
          <a:p>
            <a:r>
              <a:rPr lang="en-US" dirty="0"/>
              <a:t>What do we know about God?</a:t>
            </a:r>
          </a:p>
        </p:txBody>
      </p:sp>
      <p:sp>
        <p:nvSpPr>
          <p:cNvPr id="3" name="Content Placeholder 2">
            <a:extLst>
              <a:ext uri="{FF2B5EF4-FFF2-40B4-BE49-F238E27FC236}">
                <a16:creationId xmlns:a16="http://schemas.microsoft.com/office/drawing/2014/main" id="{E8E2CB02-5178-D90C-C943-BB87FF3DBB17}"/>
              </a:ext>
            </a:extLst>
          </p:cNvPr>
          <p:cNvSpPr>
            <a:spLocks noGrp="1"/>
          </p:cNvSpPr>
          <p:nvPr>
            <p:ph idx="1"/>
          </p:nvPr>
        </p:nvSpPr>
        <p:spPr/>
        <p:txBody>
          <a:bodyPr>
            <a:normAutofit fontScale="92500" lnSpcReduction="10000"/>
          </a:bodyPr>
          <a:lstStyle/>
          <a:p>
            <a:r>
              <a:rPr lang="en-US" b="1" dirty="0"/>
              <a:t>Rom. 3:26; Ps. 89:14; 119:142 </a:t>
            </a:r>
            <a:r>
              <a:rPr lang="en-US" dirty="0"/>
              <a:t>God is righteous, just, kind and loving</a:t>
            </a:r>
          </a:p>
          <a:p>
            <a:r>
              <a:rPr lang="en-US" b="1" dirty="0"/>
              <a:t>I John 4:16; Jer. 31:3; John 3:16  </a:t>
            </a:r>
            <a:r>
              <a:rPr lang="en-US" dirty="0"/>
              <a:t>God is love and He is faithful</a:t>
            </a:r>
          </a:p>
          <a:p>
            <a:r>
              <a:rPr lang="en-US" b="1" dirty="0"/>
              <a:t>2 Pet. 3:9-10; Rom. 2:4 </a:t>
            </a:r>
            <a:r>
              <a:rPr lang="en-US" dirty="0"/>
              <a:t> God is patient, tolerant, but His wrath is coming</a:t>
            </a:r>
          </a:p>
          <a:p>
            <a:r>
              <a:rPr lang="en-US" b="1" dirty="0"/>
              <a:t>Ps. 118:29  </a:t>
            </a:r>
            <a:r>
              <a:rPr lang="en-US" dirty="0"/>
              <a:t>God is good</a:t>
            </a:r>
          </a:p>
          <a:p>
            <a:r>
              <a:rPr lang="en-US" b="1" dirty="0"/>
              <a:t>Rom. 1:16-17  </a:t>
            </a:r>
            <a:r>
              <a:rPr lang="en-US" dirty="0"/>
              <a:t>God is righteous</a:t>
            </a:r>
          </a:p>
          <a:p>
            <a:r>
              <a:rPr lang="en-US" b="1" dirty="0"/>
              <a:t>Heb. 4:16 </a:t>
            </a:r>
            <a:r>
              <a:rPr lang="en-US" dirty="0"/>
              <a:t>God is merciful, gracious, and accessible because men can draw near to Him without fear</a:t>
            </a:r>
          </a:p>
          <a:p>
            <a:r>
              <a:rPr lang="en-US" b="1" dirty="0"/>
              <a:t>Rom. 2:11; Acts 10:34  </a:t>
            </a:r>
            <a:r>
              <a:rPr lang="en-US" dirty="0"/>
              <a:t>God is NOT partial</a:t>
            </a:r>
          </a:p>
          <a:p>
            <a:r>
              <a:rPr lang="en-US" b="1" dirty="0"/>
              <a:t>Is. 47:4 </a:t>
            </a:r>
            <a:r>
              <a:rPr lang="en-US" dirty="0"/>
              <a:t>God is our Redeemer</a:t>
            </a:r>
          </a:p>
          <a:p>
            <a:r>
              <a:rPr lang="en-US" b="1" dirty="0"/>
              <a:t>Jer. 29:13 </a:t>
            </a:r>
            <a:r>
              <a:rPr lang="en-US" dirty="0"/>
              <a:t>God can be found if man searches for Him with all his heart</a:t>
            </a:r>
          </a:p>
          <a:p>
            <a:r>
              <a:rPr lang="en-US" b="1" dirty="0"/>
              <a:t>Rom. 11:33-36  </a:t>
            </a:r>
            <a:r>
              <a:rPr lang="en-US" dirty="0"/>
              <a:t>In Him are the depths of wisdom and knowledge; Sovereignty</a:t>
            </a:r>
          </a:p>
        </p:txBody>
      </p:sp>
    </p:spTree>
    <p:extLst>
      <p:ext uri="{BB962C8B-B14F-4D97-AF65-F5344CB8AC3E}">
        <p14:creationId xmlns:p14="http://schemas.microsoft.com/office/powerpoint/2010/main" val="28110709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7C2AF-C7CE-5C1A-B464-11C47261968D}"/>
              </a:ext>
            </a:extLst>
          </p:cNvPr>
          <p:cNvSpPr>
            <a:spLocks noGrp="1"/>
          </p:cNvSpPr>
          <p:nvPr>
            <p:ph type="title"/>
          </p:nvPr>
        </p:nvSpPr>
        <p:spPr/>
        <p:txBody>
          <a:bodyPr/>
          <a:lstStyle/>
          <a:p>
            <a:r>
              <a:rPr lang="en-US" dirty="0"/>
              <a:t>Why would man suppress this truth?</a:t>
            </a:r>
          </a:p>
        </p:txBody>
      </p:sp>
      <p:sp>
        <p:nvSpPr>
          <p:cNvPr id="3" name="Content Placeholder 2">
            <a:extLst>
              <a:ext uri="{FF2B5EF4-FFF2-40B4-BE49-F238E27FC236}">
                <a16:creationId xmlns:a16="http://schemas.microsoft.com/office/drawing/2014/main" id="{B14975F8-FB76-AD67-88BD-902DF5B4933E}"/>
              </a:ext>
            </a:extLst>
          </p:cNvPr>
          <p:cNvSpPr>
            <a:spLocks noGrp="1"/>
          </p:cNvSpPr>
          <p:nvPr>
            <p:ph idx="1"/>
          </p:nvPr>
        </p:nvSpPr>
        <p:spPr/>
        <p:txBody>
          <a:bodyPr/>
          <a:lstStyle/>
          <a:p>
            <a:r>
              <a:rPr lang="en-US" dirty="0"/>
              <a:t>He wants to continue in his unrighteous living</a:t>
            </a:r>
          </a:p>
          <a:p>
            <a:r>
              <a:rPr lang="en-US" b="1" dirty="0"/>
              <a:t>Why?</a:t>
            </a:r>
            <a:r>
              <a:rPr lang="en-US" dirty="0"/>
              <a:t> Sin is fun for a time, but it always leads to death: physically, emotionally, relationally and most of all spiritually.</a:t>
            </a:r>
          </a:p>
          <a:p>
            <a:r>
              <a:rPr lang="en-US" dirty="0"/>
              <a:t>To acknowledge all this truth about God, would be to admit man is NOT in control.</a:t>
            </a:r>
          </a:p>
          <a:p>
            <a:r>
              <a:rPr lang="en-US" dirty="0"/>
              <a:t>To acknowledge all this truth about God, would be to admit creation did not evolve, but there is a Creator and since there is a Creator, He created me and must be more powerful than me, therefore, He has reign and sovereignty over my life and must be worshipped and honored because of who He is and who I am not.</a:t>
            </a:r>
          </a:p>
          <a:p>
            <a:r>
              <a:rPr lang="en-US" b="1" dirty="0"/>
              <a:t>This is man’s responsibility</a:t>
            </a:r>
          </a:p>
        </p:txBody>
      </p:sp>
    </p:spTree>
    <p:extLst>
      <p:ext uri="{BB962C8B-B14F-4D97-AF65-F5344CB8AC3E}">
        <p14:creationId xmlns:p14="http://schemas.microsoft.com/office/powerpoint/2010/main" val="2482091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78182-8CEF-8C77-BD08-06475193E988}"/>
              </a:ext>
            </a:extLst>
          </p:cNvPr>
          <p:cNvSpPr>
            <a:spLocks noGrp="1"/>
          </p:cNvSpPr>
          <p:nvPr>
            <p:ph type="title"/>
          </p:nvPr>
        </p:nvSpPr>
        <p:spPr/>
        <p:txBody>
          <a:bodyPr/>
          <a:lstStyle/>
          <a:p>
            <a:r>
              <a:rPr lang="en-US" dirty="0"/>
              <a:t>Rom. 1:20  Man’s Condition</a:t>
            </a:r>
          </a:p>
        </p:txBody>
      </p:sp>
      <p:sp>
        <p:nvSpPr>
          <p:cNvPr id="3" name="Content Placeholder 2">
            <a:extLst>
              <a:ext uri="{FF2B5EF4-FFF2-40B4-BE49-F238E27FC236}">
                <a16:creationId xmlns:a16="http://schemas.microsoft.com/office/drawing/2014/main" id="{9E18C9F9-BAE3-288E-0926-DFD373FC1540}"/>
              </a:ext>
            </a:extLst>
          </p:cNvPr>
          <p:cNvSpPr>
            <a:spLocks noGrp="1"/>
          </p:cNvSpPr>
          <p:nvPr>
            <p:ph idx="1"/>
          </p:nvPr>
        </p:nvSpPr>
        <p:spPr/>
        <p:txBody>
          <a:bodyPr/>
          <a:lstStyle/>
          <a:p>
            <a:r>
              <a:rPr lang="en-US" dirty="0"/>
              <a:t>Man is without excuse</a:t>
            </a:r>
          </a:p>
          <a:p>
            <a:r>
              <a:rPr lang="en-US" dirty="0"/>
              <a:t>All mankind is aware that God exists</a:t>
            </a:r>
          </a:p>
          <a:p>
            <a:r>
              <a:rPr lang="en-US" b="1" dirty="0"/>
              <a:t>Rom. 1:32 </a:t>
            </a:r>
            <a:r>
              <a:rPr lang="en-US" dirty="0"/>
              <a:t>Man knows God’s ordinance that those who practice this unrighteousness are worthy of death, yet they continue to practice unrighteousness and give hearty approval to those who live unrighteously just like them.</a:t>
            </a:r>
          </a:p>
          <a:p>
            <a:r>
              <a:rPr lang="en-US" b="1" dirty="0"/>
              <a:t>Rom. 1:21-32 </a:t>
            </a:r>
            <a:r>
              <a:rPr lang="en-US" dirty="0"/>
              <a:t>Men became futile in mind, dark in heart, foolish because they CHOSE not to honor God or give Him glory</a:t>
            </a:r>
          </a:p>
          <a:p>
            <a:r>
              <a:rPr lang="en-US" b="1" dirty="0"/>
              <a:t>They exchanged: The incorruptible glory of God </a:t>
            </a:r>
            <a:r>
              <a:rPr lang="en-US" dirty="0"/>
              <a:t>for images, truth of God for a lie, and the natural for the unnatural.</a:t>
            </a:r>
            <a:endParaRPr lang="en-US" b="1" dirty="0"/>
          </a:p>
        </p:txBody>
      </p:sp>
    </p:spTree>
    <p:extLst>
      <p:ext uri="{BB962C8B-B14F-4D97-AF65-F5344CB8AC3E}">
        <p14:creationId xmlns:p14="http://schemas.microsoft.com/office/powerpoint/2010/main" val="1247248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5DE7E6-CC88-3898-0850-343B0B4E805A}"/>
              </a:ext>
            </a:extLst>
          </p:cNvPr>
          <p:cNvSpPr>
            <a:spLocks noGrp="1"/>
          </p:cNvSpPr>
          <p:nvPr>
            <p:ph type="title"/>
          </p:nvPr>
        </p:nvSpPr>
        <p:spPr/>
        <p:txBody>
          <a:bodyPr/>
          <a:lstStyle/>
          <a:p>
            <a:r>
              <a:rPr lang="en-US" dirty="0"/>
              <a:t>Rom. 1:24-32</a:t>
            </a:r>
          </a:p>
        </p:txBody>
      </p:sp>
      <p:sp>
        <p:nvSpPr>
          <p:cNvPr id="3" name="Content Placeholder 2">
            <a:extLst>
              <a:ext uri="{FF2B5EF4-FFF2-40B4-BE49-F238E27FC236}">
                <a16:creationId xmlns:a16="http://schemas.microsoft.com/office/drawing/2014/main" id="{22E8FF9B-2E65-77AB-2A85-0CF68F6B30B8}"/>
              </a:ext>
            </a:extLst>
          </p:cNvPr>
          <p:cNvSpPr>
            <a:spLocks noGrp="1"/>
          </p:cNvSpPr>
          <p:nvPr>
            <p:ph idx="1"/>
          </p:nvPr>
        </p:nvSpPr>
        <p:spPr/>
        <p:txBody>
          <a:bodyPr>
            <a:normAutofit lnSpcReduction="10000"/>
          </a:bodyPr>
          <a:lstStyle/>
          <a:p>
            <a:r>
              <a:rPr lang="en-US" b="1" dirty="0"/>
              <a:t>God gave them over: “</a:t>
            </a:r>
            <a:r>
              <a:rPr lang="en-US" b="1" dirty="0" err="1"/>
              <a:t>paradidomi</a:t>
            </a:r>
            <a:r>
              <a:rPr lang="en-US" b="1" dirty="0"/>
              <a:t>” </a:t>
            </a:r>
            <a:r>
              <a:rPr lang="en-US" dirty="0"/>
              <a:t>– to </a:t>
            </a:r>
            <a:r>
              <a:rPr lang="en-US" b="1" dirty="0"/>
              <a:t>deliver over </a:t>
            </a:r>
            <a:r>
              <a:rPr lang="en-US" dirty="0"/>
              <a:t>with a sense of close personal involvement. Deprived of the protection of God and </a:t>
            </a:r>
            <a:r>
              <a:rPr lang="en-US" b="1" dirty="0"/>
              <a:t>delivered up </a:t>
            </a:r>
            <a:r>
              <a:rPr lang="en-US" dirty="0"/>
              <a:t>to the power of the devil; to cause one to become unclean; used of persons given over to follow their passions.</a:t>
            </a:r>
          </a:p>
          <a:p>
            <a:r>
              <a:rPr lang="en-US" dirty="0"/>
              <a:t>What did God give them over to?</a:t>
            </a:r>
          </a:p>
          <a:p>
            <a:r>
              <a:rPr lang="en-US" b="1" dirty="0"/>
              <a:t>The lusts of their hearts, which had become darkened.</a:t>
            </a:r>
          </a:p>
          <a:p>
            <a:r>
              <a:rPr lang="en-US" dirty="0"/>
              <a:t>Darkened: “</a:t>
            </a:r>
            <a:r>
              <a:rPr lang="en-US" dirty="0" err="1"/>
              <a:t>skotizo</a:t>
            </a:r>
            <a:r>
              <a:rPr lang="en-US" dirty="0"/>
              <a:t>”- obscuring God’s light (the manifestation of His life). This verb form focuses on the sovereign action of God </a:t>
            </a:r>
          </a:p>
          <a:p>
            <a:r>
              <a:rPr lang="en-US" dirty="0"/>
              <a:t>This darkened heart led to dishonoring their own bodies.</a:t>
            </a:r>
          </a:p>
          <a:p>
            <a:r>
              <a:rPr lang="en-US" b="1" dirty="0"/>
              <a:t>To degrading passions; </a:t>
            </a:r>
            <a:r>
              <a:rPr lang="en-US" dirty="0"/>
              <a:t>the natural for the unnatural – homosexuality</a:t>
            </a:r>
          </a:p>
          <a:p>
            <a:r>
              <a:rPr lang="en-US" b="1" dirty="0"/>
              <a:t>To a depraved mind; </a:t>
            </a:r>
            <a:r>
              <a:rPr lang="en-US" dirty="0"/>
              <a:t>unapproved, debased. “Just as they did not approve God as worthy of knowing, God gave them over to an unapproved mind.”</a:t>
            </a:r>
          </a:p>
        </p:txBody>
      </p:sp>
    </p:spTree>
    <p:extLst>
      <p:ext uri="{BB962C8B-B14F-4D97-AF65-F5344CB8AC3E}">
        <p14:creationId xmlns:p14="http://schemas.microsoft.com/office/powerpoint/2010/main" val="1531234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55C007-AEC4-DD67-2FBB-9B9F79D05C40}"/>
              </a:ext>
            </a:extLst>
          </p:cNvPr>
          <p:cNvSpPr>
            <a:spLocks noGrp="1"/>
          </p:cNvSpPr>
          <p:nvPr>
            <p:ph type="title"/>
          </p:nvPr>
        </p:nvSpPr>
        <p:spPr/>
        <p:txBody>
          <a:bodyPr/>
          <a:lstStyle/>
          <a:p>
            <a:r>
              <a:rPr lang="en-US" dirty="0"/>
              <a:t>The result of men that suppress the truth of God</a:t>
            </a:r>
          </a:p>
        </p:txBody>
      </p:sp>
      <p:sp>
        <p:nvSpPr>
          <p:cNvPr id="3" name="Content Placeholder 2">
            <a:extLst>
              <a:ext uri="{FF2B5EF4-FFF2-40B4-BE49-F238E27FC236}">
                <a16:creationId xmlns:a16="http://schemas.microsoft.com/office/drawing/2014/main" id="{1C5A53D7-E270-0497-0292-531C242DC821}"/>
              </a:ext>
            </a:extLst>
          </p:cNvPr>
          <p:cNvSpPr>
            <a:spLocks noGrp="1"/>
          </p:cNvSpPr>
          <p:nvPr>
            <p:ph idx="1"/>
          </p:nvPr>
        </p:nvSpPr>
        <p:spPr/>
        <p:txBody>
          <a:bodyPr/>
          <a:lstStyle/>
          <a:p>
            <a:r>
              <a:rPr lang="en-US" b="1" dirty="0"/>
              <a:t>Rom. 1:18  </a:t>
            </a:r>
            <a:r>
              <a:rPr lang="en-US" dirty="0"/>
              <a:t>The wrath of God is against them</a:t>
            </a:r>
          </a:p>
          <a:p>
            <a:r>
              <a:rPr lang="en-US" b="1" dirty="0"/>
              <a:t>Rom. 1:22  </a:t>
            </a:r>
            <a:r>
              <a:rPr lang="en-US" dirty="0"/>
              <a:t>They become fools</a:t>
            </a:r>
          </a:p>
          <a:p>
            <a:r>
              <a:rPr lang="en-US" b="1" dirty="0"/>
              <a:t>Rom. 1:24  </a:t>
            </a:r>
            <a:r>
              <a:rPr lang="en-US" dirty="0"/>
              <a:t>Their bodies are dishonored (to treat with disgrace; perceived as having no value in word, deed, or thought)</a:t>
            </a:r>
          </a:p>
          <a:p>
            <a:r>
              <a:rPr lang="en-US" b="1" dirty="0"/>
              <a:t>Rom. 1:27  </a:t>
            </a:r>
            <a:r>
              <a:rPr lang="en-US" dirty="0"/>
              <a:t>They receive the due penalty of their sin</a:t>
            </a:r>
          </a:p>
          <a:p>
            <a:r>
              <a:rPr lang="en-US" b="1" dirty="0"/>
              <a:t>Rom. 1:32  </a:t>
            </a:r>
            <a:r>
              <a:rPr lang="en-US" dirty="0"/>
              <a:t>They know they’re worthy of death</a:t>
            </a:r>
          </a:p>
          <a:p>
            <a:r>
              <a:rPr lang="en-US" dirty="0"/>
              <a:t>Death both spiritually and physically.</a:t>
            </a:r>
          </a:p>
          <a:p>
            <a:endParaRPr lang="en-US" dirty="0"/>
          </a:p>
        </p:txBody>
      </p:sp>
    </p:spTree>
    <p:extLst>
      <p:ext uri="{BB962C8B-B14F-4D97-AF65-F5344CB8AC3E}">
        <p14:creationId xmlns:p14="http://schemas.microsoft.com/office/powerpoint/2010/main" val="42383775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B419CF-1A2D-0ACA-BE06-491F13B99EC9}"/>
              </a:ext>
            </a:extLst>
          </p:cNvPr>
          <p:cNvSpPr>
            <a:spLocks noGrp="1"/>
          </p:cNvSpPr>
          <p:nvPr>
            <p:ph type="title"/>
          </p:nvPr>
        </p:nvSpPr>
        <p:spPr/>
        <p:txBody>
          <a:bodyPr/>
          <a:lstStyle/>
          <a:p>
            <a:r>
              <a:rPr lang="en-US" dirty="0"/>
              <a:t>Conclusion</a:t>
            </a:r>
          </a:p>
        </p:txBody>
      </p:sp>
      <p:sp>
        <p:nvSpPr>
          <p:cNvPr id="3" name="Content Placeholder 2">
            <a:extLst>
              <a:ext uri="{FF2B5EF4-FFF2-40B4-BE49-F238E27FC236}">
                <a16:creationId xmlns:a16="http://schemas.microsoft.com/office/drawing/2014/main" id="{63C4EDF0-A733-008F-1417-5C82AEEEE141}"/>
              </a:ext>
            </a:extLst>
          </p:cNvPr>
          <p:cNvSpPr>
            <a:spLocks noGrp="1"/>
          </p:cNvSpPr>
          <p:nvPr>
            <p:ph idx="1"/>
          </p:nvPr>
        </p:nvSpPr>
        <p:spPr/>
        <p:txBody>
          <a:bodyPr/>
          <a:lstStyle/>
          <a:p>
            <a:r>
              <a:rPr lang="en-US" dirty="0"/>
              <a:t>If a person has never heard the gospel, will he or she still go to hell?</a:t>
            </a:r>
          </a:p>
          <a:p>
            <a:r>
              <a:rPr lang="en-US" dirty="0"/>
              <a:t>Are the heathen really lost?</a:t>
            </a:r>
          </a:p>
          <a:p>
            <a:r>
              <a:rPr lang="en-US" dirty="0"/>
              <a:t>Yes.   </a:t>
            </a:r>
            <a:r>
              <a:rPr lang="en-US" b="1" dirty="0"/>
              <a:t>Romans 3:23; 1:20</a:t>
            </a:r>
          </a:p>
          <a:p>
            <a:r>
              <a:rPr lang="en-US" b="1" dirty="0"/>
              <a:t>God made the truth about Himself evident to ALL men</a:t>
            </a:r>
          </a:p>
          <a:p>
            <a:r>
              <a:rPr lang="en-US" b="1" dirty="0"/>
              <a:t>IF those men suppress that truth, then they face His wrath and hell</a:t>
            </a:r>
          </a:p>
          <a:p>
            <a:r>
              <a:rPr lang="en-US" b="1" dirty="0"/>
              <a:t>IF those men search for Him with all their heart, then He WILL let them find Him. He does not hide, but reveals Himself to them.</a:t>
            </a:r>
          </a:p>
          <a:p>
            <a:r>
              <a:rPr lang="en-US" b="1" dirty="0"/>
              <a:t>How? Either by His word, His creation, a vision, or by a believer/missionary/ YOU!  (many Muslims share of dreams or visions where Christ has appeared to them personally, then a missionary tells him of Jesus)</a:t>
            </a:r>
          </a:p>
        </p:txBody>
      </p:sp>
    </p:spTree>
    <p:extLst>
      <p:ext uri="{BB962C8B-B14F-4D97-AF65-F5344CB8AC3E}">
        <p14:creationId xmlns:p14="http://schemas.microsoft.com/office/powerpoint/2010/main" val="31974863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7AFC7E-1AD6-65BB-1A77-FCFBCAF57C75}"/>
              </a:ext>
            </a:extLst>
          </p:cNvPr>
          <p:cNvSpPr>
            <a:spLocks noGrp="1"/>
          </p:cNvSpPr>
          <p:nvPr>
            <p:ph type="title"/>
          </p:nvPr>
        </p:nvSpPr>
        <p:spPr/>
        <p:txBody>
          <a:bodyPr/>
          <a:lstStyle/>
          <a:p>
            <a:r>
              <a:rPr lang="en-US" dirty="0"/>
              <a:t>Application</a:t>
            </a:r>
          </a:p>
        </p:txBody>
      </p:sp>
      <p:sp>
        <p:nvSpPr>
          <p:cNvPr id="3" name="Content Placeholder 2">
            <a:extLst>
              <a:ext uri="{FF2B5EF4-FFF2-40B4-BE49-F238E27FC236}">
                <a16:creationId xmlns:a16="http://schemas.microsoft.com/office/drawing/2014/main" id="{62C22EF1-441A-EF93-C928-E1EB6D271688}"/>
              </a:ext>
            </a:extLst>
          </p:cNvPr>
          <p:cNvSpPr>
            <a:spLocks noGrp="1"/>
          </p:cNvSpPr>
          <p:nvPr>
            <p:ph idx="1"/>
          </p:nvPr>
        </p:nvSpPr>
        <p:spPr/>
        <p:txBody>
          <a:bodyPr/>
          <a:lstStyle/>
          <a:p>
            <a:r>
              <a:rPr lang="en-US" dirty="0"/>
              <a:t>Do I know someone that is described in this lesson?</a:t>
            </a:r>
          </a:p>
          <a:p>
            <a:r>
              <a:rPr lang="en-US" dirty="0"/>
              <a:t>Am I showing the love of God to them, thereby showing GOD to them?</a:t>
            </a:r>
          </a:p>
          <a:p>
            <a:r>
              <a:rPr lang="en-US" dirty="0"/>
              <a:t>AM I one of these “men”?</a:t>
            </a:r>
          </a:p>
          <a:p>
            <a:r>
              <a:rPr lang="en-US" dirty="0"/>
              <a:t>Is there a place in my heart where I have exchanged the truth of God for a lie because I don’t want to give that area of my life over to Him, or because I have believed a lie?</a:t>
            </a:r>
          </a:p>
          <a:p>
            <a:r>
              <a:rPr lang="en-US" dirty="0"/>
              <a:t>May God’s truth reign supremely in my life, that I might not sin against Him.</a:t>
            </a:r>
          </a:p>
        </p:txBody>
      </p:sp>
    </p:spTree>
    <p:extLst>
      <p:ext uri="{BB962C8B-B14F-4D97-AF65-F5344CB8AC3E}">
        <p14:creationId xmlns:p14="http://schemas.microsoft.com/office/powerpoint/2010/main" val="15654505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65BF75-D7B2-CCFF-2923-B336B64EBF7F}"/>
              </a:ext>
            </a:extLst>
          </p:cNvPr>
          <p:cNvSpPr>
            <a:spLocks noGrp="1"/>
          </p:cNvSpPr>
          <p:nvPr>
            <p:ph type="title"/>
          </p:nvPr>
        </p:nvSpPr>
        <p:spPr/>
        <p:txBody>
          <a:bodyPr/>
          <a:lstStyle/>
          <a:p>
            <a:r>
              <a:rPr lang="en-US" dirty="0"/>
              <a:t>Review</a:t>
            </a:r>
          </a:p>
        </p:txBody>
      </p:sp>
      <p:sp>
        <p:nvSpPr>
          <p:cNvPr id="3" name="Content Placeholder 2">
            <a:extLst>
              <a:ext uri="{FF2B5EF4-FFF2-40B4-BE49-F238E27FC236}">
                <a16:creationId xmlns:a16="http://schemas.microsoft.com/office/drawing/2014/main" id="{4904A738-335E-16BC-31B7-B1919F2C2AEA}"/>
              </a:ext>
            </a:extLst>
          </p:cNvPr>
          <p:cNvSpPr>
            <a:spLocks noGrp="1"/>
          </p:cNvSpPr>
          <p:nvPr>
            <p:ph idx="1"/>
          </p:nvPr>
        </p:nvSpPr>
        <p:spPr/>
        <p:txBody>
          <a:bodyPr>
            <a:normAutofit/>
          </a:bodyPr>
          <a:lstStyle/>
          <a:p>
            <a:r>
              <a:rPr lang="en-US" dirty="0"/>
              <a:t>Paul wrote to the saints at Rome which consisted of both Jews and Gentiles</a:t>
            </a:r>
          </a:p>
          <a:p>
            <a:r>
              <a:rPr lang="en-US" dirty="0"/>
              <a:t>He began with the gospel and its definition</a:t>
            </a:r>
          </a:p>
          <a:p>
            <a:r>
              <a:rPr lang="en-US" dirty="0"/>
              <a:t>It concerns God’s Son, Jesus Christ</a:t>
            </a:r>
          </a:p>
          <a:p>
            <a:r>
              <a:rPr lang="en-US" dirty="0"/>
              <a:t>It is the power of God for salvation</a:t>
            </a:r>
          </a:p>
          <a:p>
            <a:r>
              <a:rPr lang="en-US" dirty="0"/>
              <a:t>It is for everyone who believes</a:t>
            </a:r>
          </a:p>
          <a:p>
            <a:r>
              <a:rPr lang="en-US" dirty="0"/>
              <a:t>In it, God’s righteousness is revealed</a:t>
            </a:r>
          </a:p>
          <a:p>
            <a:r>
              <a:rPr lang="en-US" b="1" dirty="0"/>
              <a:t>Theme of the whole book: </a:t>
            </a:r>
            <a:r>
              <a:rPr lang="en-US" dirty="0"/>
              <a:t>The righteous shall live by faith</a:t>
            </a:r>
          </a:p>
          <a:p>
            <a:r>
              <a:rPr lang="en-US" dirty="0"/>
              <a:t>First promise of the  gospel: </a:t>
            </a:r>
            <a:r>
              <a:rPr lang="en-US" b="1" dirty="0"/>
              <a:t>Gen. 3:15 You shall bruise his head, and he shall bruise His heel. The serpent wounds the heel that crushes him, but Christ wounds the head, which is fatal.</a:t>
            </a:r>
          </a:p>
          <a:p>
            <a:pPr marL="0" indent="0">
              <a:buNone/>
            </a:pPr>
            <a:endParaRPr lang="en-US" b="1" dirty="0"/>
          </a:p>
        </p:txBody>
      </p:sp>
    </p:spTree>
    <p:extLst>
      <p:ext uri="{BB962C8B-B14F-4D97-AF65-F5344CB8AC3E}">
        <p14:creationId xmlns:p14="http://schemas.microsoft.com/office/powerpoint/2010/main" val="1177117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C41422-288A-95BA-D0BA-7C5A54076206}"/>
              </a:ext>
            </a:extLst>
          </p:cNvPr>
          <p:cNvSpPr>
            <a:spLocks noGrp="1"/>
          </p:cNvSpPr>
          <p:nvPr>
            <p:ph type="title"/>
          </p:nvPr>
        </p:nvSpPr>
        <p:spPr/>
        <p:txBody>
          <a:bodyPr/>
          <a:lstStyle/>
          <a:p>
            <a:r>
              <a:rPr lang="en-US" dirty="0"/>
              <a:t>Salvation defined</a:t>
            </a:r>
          </a:p>
        </p:txBody>
      </p:sp>
      <p:sp>
        <p:nvSpPr>
          <p:cNvPr id="3" name="Content Placeholder 2">
            <a:extLst>
              <a:ext uri="{FF2B5EF4-FFF2-40B4-BE49-F238E27FC236}">
                <a16:creationId xmlns:a16="http://schemas.microsoft.com/office/drawing/2014/main" id="{1F4F6288-DEE7-C436-5E58-B05A427E8470}"/>
              </a:ext>
            </a:extLst>
          </p:cNvPr>
          <p:cNvSpPr>
            <a:spLocks noGrp="1"/>
          </p:cNvSpPr>
          <p:nvPr>
            <p:ph idx="1"/>
          </p:nvPr>
        </p:nvSpPr>
        <p:spPr/>
        <p:txBody>
          <a:bodyPr>
            <a:normAutofit/>
          </a:bodyPr>
          <a:lstStyle/>
          <a:p>
            <a:r>
              <a:rPr lang="en-US" sz="3600" dirty="0"/>
              <a:t>“Salvation is a change in a man’s nature so deep, radical, vital, as that it may be paralleled with a resurrection from the dead.” </a:t>
            </a:r>
            <a:r>
              <a:rPr lang="en-US" sz="3600" dirty="0" err="1"/>
              <a:t>MacLaren</a:t>
            </a:r>
            <a:endParaRPr lang="en-US" sz="3600" dirty="0"/>
          </a:p>
        </p:txBody>
      </p:sp>
    </p:spTree>
    <p:extLst>
      <p:ext uri="{BB962C8B-B14F-4D97-AF65-F5344CB8AC3E}">
        <p14:creationId xmlns:p14="http://schemas.microsoft.com/office/powerpoint/2010/main" val="26513443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13FB63-B9AC-0D8E-67D7-FF9468BF6583}"/>
              </a:ext>
            </a:extLst>
          </p:cNvPr>
          <p:cNvSpPr>
            <a:spLocks noGrp="1"/>
          </p:cNvSpPr>
          <p:nvPr>
            <p:ph type="title"/>
          </p:nvPr>
        </p:nvSpPr>
        <p:spPr/>
        <p:txBody>
          <a:bodyPr/>
          <a:lstStyle/>
          <a:p>
            <a:r>
              <a:rPr lang="en-US" dirty="0"/>
              <a:t>Salvation defined</a:t>
            </a:r>
          </a:p>
        </p:txBody>
      </p:sp>
      <p:sp>
        <p:nvSpPr>
          <p:cNvPr id="3" name="Content Placeholder 2">
            <a:extLst>
              <a:ext uri="{FF2B5EF4-FFF2-40B4-BE49-F238E27FC236}">
                <a16:creationId xmlns:a16="http://schemas.microsoft.com/office/drawing/2014/main" id="{665B3B25-7CBC-910D-B27E-962E25849E3B}"/>
              </a:ext>
            </a:extLst>
          </p:cNvPr>
          <p:cNvSpPr>
            <a:spLocks noGrp="1"/>
          </p:cNvSpPr>
          <p:nvPr>
            <p:ph idx="1"/>
          </p:nvPr>
        </p:nvSpPr>
        <p:spPr/>
        <p:txBody>
          <a:bodyPr/>
          <a:lstStyle/>
          <a:p>
            <a:r>
              <a:rPr lang="en-US" b="1" dirty="0"/>
              <a:t>Salvation:</a:t>
            </a:r>
            <a:r>
              <a:rPr lang="en-US" dirty="0"/>
              <a:t> A supernatural, spiritual birth brought about by God’s Spirit</a:t>
            </a:r>
          </a:p>
          <a:p>
            <a:r>
              <a:rPr lang="en-US" b="1" dirty="0"/>
              <a:t>John 3:1-21,36  </a:t>
            </a:r>
            <a:r>
              <a:rPr lang="en-US" dirty="0"/>
              <a:t>Jesus tells Nicodemus that he must be born again, born of the Spirit, in order to enter the kingdom of heaven.</a:t>
            </a:r>
          </a:p>
          <a:p>
            <a:r>
              <a:rPr lang="en-US" b="1" dirty="0"/>
              <a:t>I John 5:11-12 </a:t>
            </a:r>
            <a:r>
              <a:rPr lang="en-US" dirty="0"/>
              <a:t>Salvation, eternal life is in Jesus. It is eternal companionship by personal faith in Christ.</a:t>
            </a:r>
          </a:p>
          <a:p>
            <a:r>
              <a:rPr lang="en-US" b="1" dirty="0"/>
              <a:t>John 1:12, Eph. 2:8-10; Acts 16:31; Romans 3:21-22,26 </a:t>
            </a:r>
            <a:r>
              <a:rPr lang="en-US" dirty="0"/>
              <a:t>It is believing in Jesus as God’s Son – supernatural birth which comes by faith, not by works</a:t>
            </a:r>
          </a:p>
          <a:p>
            <a:r>
              <a:rPr lang="en-US" b="1" dirty="0"/>
              <a:t>Romans 10:9-10 </a:t>
            </a:r>
            <a:r>
              <a:rPr lang="en-US" dirty="0"/>
              <a:t>One must believe that God raised Jesus from the dead</a:t>
            </a:r>
          </a:p>
          <a:p>
            <a:r>
              <a:rPr lang="en-US" b="1" dirty="0"/>
              <a:t>John 14:6; Acts 4:12 </a:t>
            </a:r>
            <a:r>
              <a:rPr lang="en-US" dirty="0"/>
              <a:t>It is ONLY through Jesus that man is saved. There is NO other way.</a:t>
            </a:r>
          </a:p>
          <a:p>
            <a:r>
              <a:rPr lang="en-US" b="1" dirty="0"/>
              <a:t>Result: truth and good deeds are practiced in the believers’ life</a:t>
            </a:r>
          </a:p>
        </p:txBody>
      </p:sp>
    </p:spTree>
    <p:extLst>
      <p:ext uri="{BB962C8B-B14F-4D97-AF65-F5344CB8AC3E}">
        <p14:creationId xmlns:p14="http://schemas.microsoft.com/office/powerpoint/2010/main" val="37086232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3A7203-279E-14BB-D188-4B609FA77862}"/>
              </a:ext>
            </a:extLst>
          </p:cNvPr>
          <p:cNvSpPr>
            <a:spLocks noGrp="1"/>
          </p:cNvSpPr>
          <p:nvPr>
            <p:ph type="title"/>
          </p:nvPr>
        </p:nvSpPr>
        <p:spPr/>
        <p:txBody>
          <a:bodyPr/>
          <a:lstStyle/>
          <a:p>
            <a:r>
              <a:rPr lang="en-US" dirty="0"/>
              <a:t>Unsaved</a:t>
            </a:r>
          </a:p>
        </p:txBody>
      </p:sp>
      <p:sp>
        <p:nvSpPr>
          <p:cNvPr id="3" name="Content Placeholder 2">
            <a:extLst>
              <a:ext uri="{FF2B5EF4-FFF2-40B4-BE49-F238E27FC236}">
                <a16:creationId xmlns:a16="http://schemas.microsoft.com/office/drawing/2014/main" id="{45568A85-5F1E-2A0A-E957-67BCD6C180A4}"/>
              </a:ext>
            </a:extLst>
          </p:cNvPr>
          <p:cNvSpPr>
            <a:spLocks noGrp="1"/>
          </p:cNvSpPr>
          <p:nvPr>
            <p:ph idx="1"/>
          </p:nvPr>
        </p:nvSpPr>
        <p:spPr/>
        <p:txBody>
          <a:bodyPr/>
          <a:lstStyle/>
          <a:p>
            <a:r>
              <a:rPr lang="en-US" b="1" dirty="0"/>
              <a:t>John 3:1-21,36 </a:t>
            </a:r>
            <a:r>
              <a:rPr lang="en-US" dirty="0"/>
              <a:t>Jesus told of the one who does not believe that he is judged already, and God’s wrath abides on him. He will not see life. His deeds are evil, and he hates the light of Christ. </a:t>
            </a:r>
          </a:p>
          <a:p>
            <a:r>
              <a:rPr lang="en-US" b="1" dirty="0"/>
              <a:t>2 Thess. 1:6-10; 2:8-13 </a:t>
            </a:r>
            <a:r>
              <a:rPr lang="en-US" dirty="0"/>
              <a:t>They will receive retribution when Christ returns to earth. They will receive eternal destruction because of their rejection.</a:t>
            </a:r>
          </a:p>
          <a:p>
            <a:r>
              <a:rPr lang="en-US" b="1" dirty="0"/>
              <a:t>Their current state:  wrath abides on them now, and they will receive eternal judgment and destruction in hell. So present and future punishment.  </a:t>
            </a:r>
          </a:p>
        </p:txBody>
      </p:sp>
    </p:spTree>
    <p:extLst>
      <p:ext uri="{BB962C8B-B14F-4D97-AF65-F5344CB8AC3E}">
        <p14:creationId xmlns:p14="http://schemas.microsoft.com/office/powerpoint/2010/main" val="30596373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8A672-975C-822B-DEA1-94A2D76E305C}"/>
              </a:ext>
            </a:extLst>
          </p:cNvPr>
          <p:cNvSpPr>
            <a:spLocks noGrp="1"/>
          </p:cNvSpPr>
          <p:nvPr>
            <p:ph type="title"/>
          </p:nvPr>
        </p:nvSpPr>
        <p:spPr/>
        <p:txBody>
          <a:bodyPr/>
          <a:lstStyle/>
          <a:p>
            <a:r>
              <a:rPr lang="en-US" dirty="0"/>
              <a:t>Romans 1:18-25</a:t>
            </a:r>
          </a:p>
        </p:txBody>
      </p:sp>
      <p:sp>
        <p:nvSpPr>
          <p:cNvPr id="3" name="Content Placeholder 2">
            <a:extLst>
              <a:ext uri="{FF2B5EF4-FFF2-40B4-BE49-F238E27FC236}">
                <a16:creationId xmlns:a16="http://schemas.microsoft.com/office/drawing/2014/main" id="{28D596BE-1313-C5C0-6AB0-94098AB44763}"/>
              </a:ext>
            </a:extLst>
          </p:cNvPr>
          <p:cNvSpPr>
            <a:spLocks noGrp="1"/>
          </p:cNvSpPr>
          <p:nvPr>
            <p:ph idx="1"/>
          </p:nvPr>
        </p:nvSpPr>
        <p:spPr/>
        <p:txBody>
          <a:bodyPr/>
          <a:lstStyle/>
          <a:p>
            <a:r>
              <a:rPr lang="en-US" b="1" dirty="0"/>
              <a:t>Rom. 1:18  </a:t>
            </a:r>
            <a:r>
              <a:rPr lang="en-US" dirty="0"/>
              <a:t>“God’s wrath is revealed against ungodly men.”</a:t>
            </a:r>
          </a:p>
          <a:p>
            <a:r>
              <a:rPr lang="en-US" dirty="0"/>
              <a:t>Wrath: Abiding, not a sudden outburst</a:t>
            </a:r>
          </a:p>
          <a:p>
            <a:r>
              <a:rPr lang="en-US" dirty="0"/>
              <a:t>It’s God’s emotion or attitude toward sin</a:t>
            </a:r>
          </a:p>
          <a:p>
            <a:r>
              <a:rPr lang="en-US" dirty="0"/>
              <a:t>It’s ongoing and not hidden (because it is revealed)</a:t>
            </a:r>
          </a:p>
          <a:p>
            <a:r>
              <a:rPr lang="en-US" dirty="0"/>
              <a:t>His wrath is a </a:t>
            </a:r>
            <a:r>
              <a:rPr lang="en-US" b="1" dirty="0"/>
              <a:t>result</a:t>
            </a:r>
            <a:r>
              <a:rPr lang="en-US" dirty="0"/>
              <a:t> of His hatred for sin.</a:t>
            </a:r>
          </a:p>
          <a:p>
            <a:r>
              <a:rPr lang="en-US" dirty="0"/>
              <a:t>It is revealed from heaven.     Why? And why against ungodly men?</a:t>
            </a:r>
          </a:p>
          <a:p>
            <a:r>
              <a:rPr lang="en-US" b="1" dirty="0"/>
              <a:t>Rom. 1:18  </a:t>
            </a:r>
            <a:r>
              <a:rPr lang="en-US" dirty="0"/>
              <a:t>Because they suppress the truth that they already know about God.</a:t>
            </a:r>
          </a:p>
          <a:p>
            <a:r>
              <a:rPr lang="en-US" dirty="0"/>
              <a:t>How do they know? God made Himself known to men by </a:t>
            </a:r>
            <a:r>
              <a:rPr lang="en-US" b="1" dirty="0"/>
              <a:t>creation</a:t>
            </a:r>
            <a:r>
              <a:rPr lang="en-US" dirty="0"/>
              <a:t> and He made Himself evident </a:t>
            </a:r>
            <a:r>
              <a:rPr lang="en-US" b="1" dirty="0"/>
              <a:t>within</a:t>
            </a:r>
            <a:r>
              <a:rPr lang="en-US" dirty="0"/>
              <a:t> them.   </a:t>
            </a:r>
            <a:r>
              <a:rPr lang="en-US" b="1" dirty="0"/>
              <a:t>Rom. 1:19-20</a:t>
            </a:r>
          </a:p>
        </p:txBody>
      </p:sp>
    </p:spTree>
    <p:extLst>
      <p:ext uri="{BB962C8B-B14F-4D97-AF65-F5344CB8AC3E}">
        <p14:creationId xmlns:p14="http://schemas.microsoft.com/office/powerpoint/2010/main" val="4895714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3263AB-E172-B5AD-00EA-55A04B606E75}"/>
              </a:ext>
            </a:extLst>
          </p:cNvPr>
          <p:cNvSpPr>
            <a:spLocks noGrp="1"/>
          </p:cNvSpPr>
          <p:nvPr>
            <p:ph type="title"/>
          </p:nvPr>
        </p:nvSpPr>
        <p:spPr/>
        <p:txBody>
          <a:bodyPr/>
          <a:lstStyle/>
          <a:p>
            <a:r>
              <a:rPr lang="en-US" dirty="0"/>
              <a:t>Word Studies</a:t>
            </a:r>
          </a:p>
        </p:txBody>
      </p:sp>
      <p:sp>
        <p:nvSpPr>
          <p:cNvPr id="3" name="Content Placeholder 2">
            <a:extLst>
              <a:ext uri="{FF2B5EF4-FFF2-40B4-BE49-F238E27FC236}">
                <a16:creationId xmlns:a16="http://schemas.microsoft.com/office/drawing/2014/main" id="{0158E80C-B13C-DDDE-D847-BB9B864AC913}"/>
              </a:ext>
            </a:extLst>
          </p:cNvPr>
          <p:cNvSpPr>
            <a:spLocks noGrp="1"/>
          </p:cNvSpPr>
          <p:nvPr>
            <p:ph idx="1"/>
          </p:nvPr>
        </p:nvSpPr>
        <p:spPr/>
        <p:txBody>
          <a:bodyPr/>
          <a:lstStyle/>
          <a:p>
            <a:r>
              <a:rPr lang="en-US" dirty="0"/>
              <a:t>Suppress: “</a:t>
            </a:r>
            <a:r>
              <a:rPr lang="en-US" dirty="0" err="1"/>
              <a:t>katecho</a:t>
            </a:r>
            <a:r>
              <a:rPr lang="en-US" dirty="0"/>
              <a:t>”- to hold back, restrain, quash, hinder.</a:t>
            </a:r>
          </a:p>
          <a:p>
            <a:r>
              <a:rPr lang="en-US" dirty="0"/>
              <a:t>Evil men try to hold back, hinder, quash the truth of God.</a:t>
            </a:r>
          </a:p>
          <a:p>
            <a:r>
              <a:rPr lang="en-US" b="1" dirty="0"/>
              <a:t>How? </a:t>
            </a:r>
            <a:r>
              <a:rPr lang="en-US" dirty="0"/>
              <a:t>By deliberately restraining, holding back, quashing the known truth in unrighteous behavior. </a:t>
            </a:r>
          </a:p>
          <a:p>
            <a:r>
              <a:rPr lang="en-US" dirty="0"/>
              <a:t>How does unrighteous behavior suppress God’s Truth?</a:t>
            </a:r>
          </a:p>
          <a:p>
            <a:r>
              <a:rPr lang="en-US" dirty="0"/>
              <a:t>It goes against Truth: God Almighty, the Creator of the universe, His existence and thereby His right to be worshipped simply because of who He is.</a:t>
            </a:r>
          </a:p>
          <a:p>
            <a:r>
              <a:rPr lang="en-US" dirty="0"/>
              <a:t>How does mankind know the truth about God?</a:t>
            </a:r>
          </a:p>
          <a:p>
            <a:r>
              <a:rPr lang="en-US" b="1" dirty="0"/>
              <a:t>Rom. 1:19 </a:t>
            </a:r>
            <a:r>
              <a:rPr lang="en-US" dirty="0"/>
              <a:t>God Himself made the truth about Him known through creation itself and through the </a:t>
            </a:r>
            <a:r>
              <a:rPr lang="en-US"/>
              <a:t>conscience of </a:t>
            </a:r>
            <a:r>
              <a:rPr lang="en-US" dirty="0"/>
              <a:t>man. (his soul)</a:t>
            </a:r>
            <a:endParaRPr lang="en-US" b="1" dirty="0"/>
          </a:p>
        </p:txBody>
      </p:sp>
    </p:spTree>
    <p:extLst>
      <p:ext uri="{BB962C8B-B14F-4D97-AF65-F5344CB8AC3E}">
        <p14:creationId xmlns:p14="http://schemas.microsoft.com/office/powerpoint/2010/main" val="978703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FC8275-0C83-EB1B-EE8A-6A7908846FDE}"/>
              </a:ext>
            </a:extLst>
          </p:cNvPr>
          <p:cNvSpPr>
            <a:spLocks noGrp="1"/>
          </p:cNvSpPr>
          <p:nvPr>
            <p:ph type="title"/>
          </p:nvPr>
        </p:nvSpPr>
        <p:spPr/>
        <p:txBody>
          <a:bodyPr/>
          <a:lstStyle/>
          <a:p>
            <a:r>
              <a:rPr lang="en-US" dirty="0"/>
              <a:t>Word Studies</a:t>
            </a:r>
          </a:p>
        </p:txBody>
      </p:sp>
      <p:sp>
        <p:nvSpPr>
          <p:cNvPr id="3" name="Content Placeholder 2">
            <a:extLst>
              <a:ext uri="{FF2B5EF4-FFF2-40B4-BE49-F238E27FC236}">
                <a16:creationId xmlns:a16="http://schemas.microsoft.com/office/drawing/2014/main" id="{30E42444-5FA0-5648-5346-E56523EFF631}"/>
              </a:ext>
            </a:extLst>
          </p:cNvPr>
          <p:cNvSpPr>
            <a:spLocks noGrp="1"/>
          </p:cNvSpPr>
          <p:nvPr>
            <p:ph idx="1"/>
          </p:nvPr>
        </p:nvSpPr>
        <p:spPr/>
        <p:txBody>
          <a:bodyPr/>
          <a:lstStyle/>
          <a:p>
            <a:r>
              <a:rPr lang="en-US" b="1" dirty="0"/>
              <a:t>Evident:</a:t>
            </a:r>
            <a:r>
              <a:rPr lang="en-US" dirty="0"/>
              <a:t> “</a:t>
            </a:r>
            <a:r>
              <a:rPr lang="en-US" dirty="0" err="1"/>
              <a:t>phaneros</a:t>
            </a:r>
            <a:r>
              <a:rPr lang="en-US" dirty="0"/>
              <a:t>” – visible, apparent, clear, obvious well-known “in their minds”</a:t>
            </a:r>
          </a:p>
          <a:p>
            <a:r>
              <a:rPr lang="en-US" dirty="0"/>
              <a:t>Known: “</a:t>
            </a:r>
            <a:r>
              <a:rPr lang="en-US" dirty="0" err="1"/>
              <a:t>gnostos</a:t>
            </a:r>
            <a:r>
              <a:rPr lang="en-US" dirty="0"/>
              <a:t>: - experientially personal, known through first-hand, personal experience. Zod. What may be known of God or the knowledge of God. God is knowable or known by man because of the demonstration of His power in His creation.</a:t>
            </a:r>
          </a:p>
          <a:p>
            <a:r>
              <a:rPr lang="en-US" dirty="0"/>
              <a:t>Amplified Bible: That which is known about God is evident within them [in their inner consciousness].</a:t>
            </a:r>
          </a:p>
          <a:p>
            <a:r>
              <a:rPr lang="en-US" dirty="0"/>
              <a:t>When did He make it evident?</a:t>
            </a:r>
            <a:br>
              <a:rPr lang="en-US" dirty="0"/>
            </a:br>
            <a:r>
              <a:rPr lang="en-US" b="1" dirty="0"/>
              <a:t>Rom. 1:20   </a:t>
            </a:r>
            <a:r>
              <a:rPr lang="en-US" dirty="0"/>
              <a:t>Since the creation of the world </a:t>
            </a:r>
          </a:p>
        </p:txBody>
      </p:sp>
    </p:spTree>
    <p:extLst>
      <p:ext uri="{BB962C8B-B14F-4D97-AF65-F5344CB8AC3E}">
        <p14:creationId xmlns:p14="http://schemas.microsoft.com/office/powerpoint/2010/main" val="2104329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2EB4ED-81E2-2B3E-F8C9-F3A8ECC54125}"/>
              </a:ext>
            </a:extLst>
          </p:cNvPr>
          <p:cNvSpPr>
            <a:spLocks noGrp="1"/>
          </p:cNvSpPr>
          <p:nvPr>
            <p:ph type="title"/>
          </p:nvPr>
        </p:nvSpPr>
        <p:spPr/>
        <p:txBody>
          <a:bodyPr/>
          <a:lstStyle/>
          <a:p>
            <a:r>
              <a:rPr lang="en-US" dirty="0"/>
              <a:t>What did God make known to man?</a:t>
            </a:r>
          </a:p>
        </p:txBody>
      </p:sp>
      <p:sp>
        <p:nvSpPr>
          <p:cNvPr id="3" name="Content Placeholder 2">
            <a:extLst>
              <a:ext uri="{FF2B5EF4-FFF2-40B4-BE49-F238E27FC236}">
                <a16:creationId xmlns:a16="http://schemas.microsoft.com/office/drawing/2014/main" id="{57E09415-C116-1ACE-9710-82D6B044D168}"/>
              </a:ext>
            </a:extLst>
          </p:cNvPr>
          <p:cNvSpPr>
            <a:spLocks noGrp="1"/>
          </p:cNvSpPr>
          <p:nvPr>
            <p:ph idx="1"/>
          </p:nvPr>
        </p:nvSpPr>
        <p:spPr/>
        <p:txBody>
          <a:bodyPr/>
          <a:lstStyle/>
          <a:p>
            <a:r>
              <a:rPr lang="en-US" dirty="0"/>
              <a:t>His invisible attributes (character traits)</a:t>
            </a:r>
          </a:p>
          <a:p>
            <a:r>
              <a:rPr lang="en-US" dirty="0"/>
              <a:t>His eternal power</a:t>
            </a:r>
          </a:p>
          <a:p>
            <a:r>
              <a:rPr lang="en-US" dirty="0"/>
              <a:t>His divine nature</a:t>
            </a:r>
          </a:p>
          <a:p>
            <a:r>
              <a:rPr lang="en-US" dirty="0"/>
              <a:t>His incorruptibleness</a:t>
            </a:r>
          </a:p>
          <a:p>
            <a:r>
              <a:rPr lang="en-US" dirty="0"/>
              <a:t>His Truth</a:t>
            </a:r>
          </a:p>
          <a:p>
            <a:r>
              <a:rPr lang="en-US" dirty="0"/>
              <a:t>His existence</a:t>
            </a:r>
          </a:p>
          <a:p>
            <a:r>
              <a:rPr lang="en-US" dirty="0"/>
              <a:t>His truth that He is Creator</a:t>
            </a:r>
          </a:p>
          <a:p>
            <a:r>
              <a:rPr lang="en-US" dirty="0"/>
              <a:t>His glory</a:t>
            </a:r>
          </a:p>
        </p:txBody>
      </p:sp>
    </p:spTree>
    <p:extLst>
      <p:ext uri="{BB962C8B-B14F-4D97-AF65-F5344CB8AC3E}">
        <p14:creationId xmlns:p14="http://schemas.microsoft.com/office/powerpoint/2010/main" val="778000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153</TotalTime>
  <Words>1570</Words>
  <Application>Microsoft Office PowerPoint</Application>
  <PresentationFormat>Widescreen</PresentationFormat>
  <Paragraphs>108</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Trebuchet MS</vt:lpstr>
      <vt:lpstr>Wingdings 3</vt:lpstr>
      <vt:lpstr>Facet</vt:lpstr>
      <vt:lpstr>Romans Part 1</vt:lpstr>
      <vt:lpstr>Review</vt:lpstr>
      <vt:lpstr>Salvation defined</vt:lpstr>
      <vt:lpstr>Salvation defined</vt:lpstr>
      <vt:lpstr>Unsaved</vt:lpstr>
      <vt:lpstr>Romans 1:18-25</vt:lpstr>
      <vt:lpstr>Word Studies</vt:lpstr>
      <vt:lpstr>Word Studies</vt:lpstr>
      <vt:lpstr>What did God make known to man?</vt:lpstr>
      <vt:lpstr>What do we know about God?</vt:lpstr>
      <vt:lpstr>Why would man suppress this truth?</vt:lpstr>
      <vt:lpstr>Rom. 1:20  Man’s Condition</vt:lpstr>
      <vt:lpstr>Rom. 1:24-32</vt:lpstr>
      <vt:lpstr>The result of men that suppress the truth of God</vt:lpstr>
      <vt:lpstr>Conclusion</vt:lpstr>
      <vt:lpstr>Application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Ron Goins</dc:creator>
  <cp:lastModifiedBy>Ron Goins</cp:lastModifiedBy>
  <cp:revision>36</cp:revision>
  <dcterms:created xsi:type="dcterms:W3CDTF">2024-09-17T13:35:24Z</dcterms:created>
  <dcterms:modified xsi:type="dcterms:W3CDTF">2024-09-18T12:09:40Z</dcterms:modified>
</cp:coreProperties>
</file>