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565278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30056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78535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076466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12968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2278665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2916544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253921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228805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CD38FF-5066-4187-A751-A1C4A4B108EB}"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1356065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CD38FF-5066-4187-A751-A1C4A4B108EB}"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8359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CD38FF-5066-4187-A751-A1C4A4B108EB}" type="datetimeFigureOut">
              <a:rPr lang="en-US" smtClean="0"/>
              <a:t>9/11/2024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3340195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CD38FF-5066-4187-A751-A1C4A4B108EB}" type="datetimeFigureOut">
              <a:rPr lang="en-US" smtClean="0"/>
              <a:t>9/11/2024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94067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D38FF-5066-4187-A751-A1C4A4B108EB}" type="datetimeFigureOut">
              <a:rPr lang="en-US" smtClean="0"/>
              <a:t>9/11/2024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407293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CD38FF-5066-4187-A751-A1C4A4B108EB}"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1952001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CD38FF-5066-4187-A751-A1C4A4B108EB}"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C5E6D7-25AE-489A-AAEC-70A6586CFD00}" type="slidenum">
              <a:rPr lang="en-US" smtClean="0"/>
              <a:t>‹#›</a:t>
            </a:fld>
            <a:endParaRPr lang="en-US"/>
          </a:p>
        </p:txBody>
      </p:sp>
    </p:spTree>
    <p:extLst>
      <p:ext uri="{BB962C8B-B14F-4D97-AF65-F5344CB8AC3E}">
        <p14:creationId xmlns:p14="http://schemas.microsoft.com/office/powerpoint/2010/main" val="4068052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CD38FF-5066-4187-A751-A1C4A4B108EB}" type="datetimeFigureOut">
              <a:rPr lang="en-US" smtClean="0"/>
              <a:t>9/11/2024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0C5E6D7-25AE-489A-AAEC-70A6586CFD00}" type="slidenum">
              <a:rPr lang="en-US" smtClean="0"/>
              <a:t>‹#›</a:t>
            </a:fld>
            <a:endParaRPr lang="en-US"/>
          </a:p>
        </p:txBody>
      </p:sp>
    </p:spTree>
    <p:extLst>
      <p:ext uri="{BB962C8B-B14F-4D97-AF65-F5344CB8AC3E}">
        <p14:creationId xmlns:p14="http://schemas.microsoft.com/office/powerpoint/2010/main" val="3489141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B2C43-0BFC-0DA8-5197-91D8DEF08326}"/>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C5D532D3-2582-0EAA-D5FD-0C128A6800AA}"/>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4118882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55F3B-DB1A-00F2-CF1B-FA3223F5D9B6}"/>
              </a:ext>
            </a:extLst>
          </p:cNvPr>
          <p:cNvSpPr>
            <a:spLocks noGrp="1"/>
          </p:cNvSpPr>
          <p:nvPr>
            <p:ph type="title"/>
          </p:nvPr>
        </p:nvSpPr>
        <p:spPr/>
        <p:txBody>
          <a:bodyPr/>
          <a:lstStyle/>
          <a:p>
            <a:r>
              <a:rPr lang="en-US" dirty="0"/>
              <a:t>Romans 1:17 word definitions applied</a:t>
            </a:r>
          </a:p>
        </p:txBody>
      </p:sp>
      <p:sp>
        <p:nvSpPr>
          <p:cNvPr id="3" name="Content Placeholder 2">
            <a:extLst>
              <a:ext uri="{FF2B5EF4-FFF2-40B4-BE49-F238E27FC236}">
                <a16:creationId xmlns:a16="http://schemas.microsoft.com/office/drawing/2014/main" id="{5A8FC790-5193-712F-2E4E-FB112104EFFD}"/>
              </a:ext>
            </a:extLst>
          </p:cNvPr>
          <p:cNvSpPr>
            <a:spLocks noGrp="1"/>
          </p:cNvSpPr>
          <p:nvPr>
            <p:ph idx="1"/>
          </p:nvPr>
        </p:nvSpPr>
        <p:spPr/>
        <p:txBody>
          <a:bodyPr/>
          <a:lstStyle/>
          <a:p>
            <a:r>
              <a:rPr lang="en-US" dirty="0"/>
              <a:t>IN the gospel (good news of Christ) the righteousness of God (what is right in His eyes) is </a:t>
            </a:r>
            <a:r>
              <a:rPr lang="en-US" b="1" dirty="0"/>
              <a:t>revealed</a:t>
            </a:r>
            <a:r>
              <a:rPr lang="en-US" dirty="0"/>
              <a:t> (made plain, not hidden anymore) from heaven (where holy God dwells and someday WE will dwell) against all </a:t>
            </a:r>
            <a:r>
              <a:rPr lang="en-US" b="1" dirty="0"/>
              <a:t>ungodliness</a:t>
            </a:r>
            <a:r>
              <a:rPr lang="en-US" dirty="0"/>
              <a:t> (irreverence, defiance toward God) and </a:t>
            </a:r>
            <a:r>
              <a:rPr lang="en-US" b="1" dirty="0"/>
              <a:t>unrighteousness</a:t>
            </a:r>
            <a:r>
              <a:rPr lang="en-US" dirty="0"/>
              <a:t> (that which is NOT just and right in God’s eyes)of men who suppress the truth IN unrighteousness.</a:t>
            </a:r>
          </a:p>
          <a:p>
            <a:r>
              <a:rPr lang="en-US" dirty="0"/>
              <a:t>The rest of this verse will be studied in next week’s homework.</a:t>
            </a:r>
          </a:p>
        </p:txBody>
      </p:sp>
    </p:spTree>
    <p:extLst>
      <p:ext uri="{BB962C8B-B14F-4D97-AF65-F5344CB8AC3E}">
        <p14:creationId xmlns:p14="http://schemas.microsoft.com/office/powerpoint/2010/main" val="344928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8BD91-3A73-2C5D-8EF8-7071BCB7CB72}"/>
              </a:ext>
            </a:extLst>
          </p:cNvPr>
          <p:cNvSpPr>
            <a:spLocks noGrp="1"/>
          </p:cNvSpPr>
          <p:nvPr>
            <p:ph type="title"/>
          </p:nvPr>
        </p:nvSpPr>
        <p:spPr/>
        <p:txBody>
          <a:bodyPr/>
          <a:lstStyle/>
          <a:p>
            <a:r>
              <a:rPr lang="en-US" dirty="0"/>
              <a:t>Romans 1:18</a:t>
            </a:r>
          </a:p>
        </p:txBody>
      </p:sp>
      <p:sp>
        <p:nvSpPr>
          <p:cNvPr id="3" name="Content Placeholder 2">
            <a:extLst>
              <a:ext uri="{FF2B5EF4-FFF2-40B4-BE49-F238E27FC236}">
                <a16:creationId xmlns:a16="http://schemas.microsoft.com/office/drawing/2014/main" id="{C553BF6E-D83E-9D67-FFCB-CB41B315F39E}"/>
              </a:ext>
            </a:extLst>
          </p:cNvPr>
          <p:cNvSpPr>
            <a:spLocks noGrp="1"/>
          </p:cNvSpPr>
          <p:nvPr>
            <p:ph idx="1"/>
          </p:nvPr>
        </p:nvSpPr>
        <p:spPr/>
        <p:txBody>
          <a:bodyPr/>
          <a:lstStyle/>
          <a:p>
            <a:r>
              <a:rPr lang="en-US" dirty="0"/>
              <a:t>God’s wrath is revealed from heaven against man’s ungodliness and unrighteousness BECAUSE they have opportunity to believe the gospel, be made righteous, but they suppress the Truth and do unrighteous acts.</a:t>
            </a:r>
          </a:p>
          <a:p>
            <a:r>
              <a:rPr lang="en-US" b="1" dirty="0"/>
              <a:t>Wrath:</a:t>
            </a:r>
            <a:r>
              <a:rPr lang="en-US" dirty="0"/>
              <a:t> “</a:t>
            </a:r>
            <a:r>
              <a:rPr lang="en-US" dirty="0" err="1"/>
              <a:t>orge</a:t>
            </a:r>
            <a:r>
              <a:rPr lang="en-US" dirty="0"/>
              <a:t>”- a settled, abiding anger. It is not a sudden outburst of emotion from God. It is righteous anger against sin.</a:t>
            </a:r>
          </a:p>
          <a:p>
            <a:r>
              <a:rPr lang="en-US" dirty="0"/>
              <a:t>Zod. “Divine judgment to be inflicted upon the wicked.</a:t>
            </a:r>
          </a:p>
          <a:p>
            <a:r>
              <a:rPr lang="en-US" b="1" dirty="0"/>
              <a:t>Ungodliness:</a:t>
            </a:r>
            <a:r>
              <a:rPr lang="en-US" dirty="0"/>
              <a:t> “</a:t>
            </a:r>
            <a:r>
              <a:rPr lang="en-US" dirty="0" err="1"/>
              <a:t>asebeia</a:t>
            </a:r>
            <a:r>
              <a:rPr lang="en-US" dirty="0"/>
              <a:t>”- irreverence, a defiance toward God, wickedness</a:t>
            </a:r>
          </a:p>
          <a:p>
            <a:r>
              <a:rPr lang="en-US" dirty="0"/>
              <a:t>Zod. Neglect or violation of duty toward God, our neighbor or ourselves, joined with and springing from impiety toward God. </a:t>
            </a:r>
          </a:p>
          <a:p>
            <a:r>
              <a:rPr lang="en-US" dirty="0"/>
              <a:t>How is God’s wrath revealed? He gives the ungodly over…..abandoning them to the degrading power of sin.</a:t>
            </a:r>
          </a:p>
        </p:txBody>
      </p:sp>
    </p:spTree>
    <p:extLst>
      <p:ext uri="{BB962C8B-B14F-4D97-AF65-F5344CB8AC3E}">
        <p14:creationId xmlns:p14="http://schemas.microsoft.com/office/powerpoint/2010/main" val="3180728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B30C8-DD6C-2835-BB9C-8199A0910695}"/>
              </a:ext>
            </a:extLst>
          </p:cNvPr>
          <p:cNvSpPr>
            <a:spLocks noGrp="1"/>
          </p:cNvSpPr>
          <p:nvPr>
            <p:ph type="title"/>
          </p:nvPr>
        </p:nvSpPr>
        <p:spPr/>
        <p:txBody>
          <a:bodyPr/>
          <a:lstStyle/>
          <a:p>
            <a:r>
              <a:rPr lang="en-US" dirty="0"/>
              <a:t>Romans 1:18</a:t>
            </a:r>
          </a:p>
        </p:txBody>
      </p:sp>
      <p:sp>
        <p:nvSpPr>
          <p:cNvPr id="3" name="Content Placeholder 2">
            <a:extLst>
              <a:ext uri="{FF2B5EF4-FFF2-40B4-BE49-F238E27FC236}">
                <a16:creationId xmlns:a16="http://schemas.microsoft.com/office/drawing/2014/main" id="{B71A2820-12A0-511D-2A74-B7BDD25CF4EB}"/>
              </a:ext>
            </a:extLst>
          </p:cNvPr>
          <p:cNvSpPr>
            <a:spLocks noGrp="1"/>
          </p:cNvSpPr>
          <p:nvPr>
            <p:ph idx="1"/>
          </p:nvPr>
        </p:nvSpPr>
        <p:spPr/>
        <p:txBody>
          <a:bodyPr/>
          <a:lstStyle/>
          <a:p>
            <a:r>
              <a:rPr lang="en-US" b="1" dirty="0"/>
              <a:t>Depraved:</a:t>
            </a:r>
            <a:r>
              <a:rPr lang="en-US" dirty="0"/>
              <a:t> “</a:t>
            </a:r>
            <a:r>
              <a:rPr lang="en-US" dirty="0" err="1"/>
              <a:t>adokimos</a:t>
            </a:r>
            <a:r>
              <a:rPr lang="en-US" dirty="0"/>
              <a:t>” – not standing the test, rejected, unapproved worthless.</a:t>
            </a:r>
          </a:p>
          <a:p>
            <a:r>
              <a:rPr lang="en-US" dirty="0"/>
              <a:t>Zod. Void of judgment. Abominable mind, a mind to be </a:t>
            </a:r>
            <a:r>
              <a:rPr lang="en-US" dirty="0" err="1"/>
              <a:t>abhored</a:t>
            </a:r>
            <a:r>
              <a:rPr lang="en-US" dirty="0"/>
              <a:t> by God and man.  Ant: valuable, chosen, elect</a:t>
            </a:r>
          </a:p>
          <a:p>
            <a:r>
              <a:rPr lang="en-US" b="1" dirty="0"/>
              <a:t>Rom. 1:28 </a:t>
            </a:r>
            <a:r>
              <a:rPr lang="en-US" dirty="0"/>
              <a:t>says the depraved mind does those things which are not proper/ought not to be done. They’re without approval because they CHOSE not to acknowledge God. </a:t>
            </a:r>
          </a:p>
          <a:p>
            <a:r>
              <a:rPr lang="en-US" dirty="0"/>
              <a:t>So how does a person become righteous?</a:t>
            </a:r>
          </a:p>
          <a:p>
            <a:r>
              <a:rPr lang="en-US" dirty="0"/>
              <a:t>By believing what God says. The gospel. </a:t>
            </a:r>
          </a:p>
        </p:txBody>
      </p:sp>
    </p:spTree>
    <p:extLst>
      <p:ext uri="{BB962C8B-B14F-4D97-AF65-F5344CB8AC3E}">
        <p14:creationId xmlns:p14="http://schemas.microsoft.com/office/powerpoint/2010/main" val="87972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A5E49-04AC-634F-B06C-324B27428FE9}"/>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C292052E-A546-2703-6B74-42A218F804FD}"/>
              </a:ext>
            </a:extLst>
          </p:cNvPr>
          <p:cNvSpPr>
            <a:spLocks noGrp="1"/>
          </p:cNvSpPr>
          <p:nvPr>
            <p:ph idx="1"/>
          </p:nvPr>
        </p:nvSpPr>
        <p:spPr/>
        <p:txBody>
          <a:bodyPr/>
          <a:lstStyle/>
          <a:p>
            <a:r>
              <a:rPr lang="en-US" dirty="0"/>
              <a:t>Can I explain to someone else, “from faith to faith”, by reasoning with Scripture and the word definitions?</a:t>
            </a:r>
          </a:p>
          <a:p>
            <a:r>
              <a:rPr lang="en-US" dirty="0"/>
              <a:t>Do I live in that obedience of faith?</a:t>
            </a:r>
          </a:p>
          <a:p>
            <a:r>
              <a:rPr lang="en-US" dirty="0"/>
              <a:t>Does my life honor the gospel, in which I have put my trust?</a:t>
            </a:r>
          </a:p>
        </p:txBody>
      </p:sp>
    </p:spTree>
    <p:extLst>
      <p:ext uri="{BB962C8B-B14F-4D97-AF65-F5344CB8AC3E}">
        <p14:creationId xmlns:p14="http://schemas.microsoft.com/office/powerpoint/2010/main" val="3551132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CD11E-D9B5-7D16-831A-B0D0B7D7E2D2}"/>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64928039-7810-024F-224B-D97F5AB75074}"/>
              </a:ext>
            </a:extLst>
          </p:cNvPr>
          <p:cNvSpPr>
            <a:spLocks noGrp="1"/>
          </p:cNvSpPr>
          <p:nvPr>
            <p:ph idx="1"/>
          </p:nvPr>
        </p:nvSpPr>
        <p:spPr/>
        <p:txBody>
          <a:bodyPr/>
          <a:lstStyle/>
          <a:p>
            <a:r>
              <a:rPr lang="en-US" dirty="0"/>
              <a:t>Romans 1-11    Doctrinal</a:t>
            </a:r>
          </a:p>
          <a:p>
            <a:r>
              <a:rPr lang="en-US" dirty="0"/>
              <a:t>Romans 12-16  Practical</a:t>
            </a:r>
          </a:p>
          <a:p>
            <a:r>
              <a:rPr lang="en-US" dirty="0"/>
              <a:t>Paul, called as an apostle, set apart for the gospel</a:t>
            </a:r>
          </a:p>
          <a:p>
            <a:r>
              <a:rPr lang="en-US" dirty="0"/>
              <a:t>God promised the gospel beforehand through His prophets</a:t>
            </a:r>
          </a:p>
          <a:p>
            <a:r>
              <a:rPr lang="en-US" dirty="0"/>
              <a:t>Gospel concerns His Son, a descendant of David – shows His humanity</a:t>
            </a:r>
          </a:p>
          <a:p>
            <a:r>
              <a:rPr lang="en-US" dirty="0"/>
              <a:t>Gospel declared Jesus the Son of God with power by the resurrection of the dead – shows His deity</a:t>
            </a:r>
          </a:p>
          <a:p>
            <a:r>
              <a:rPr lang="en-US" dirty="0"/>
              <a:t>Christ died for our sins – according to the Scriptures</a:t>
            </a:r>
          </a:p>
          <a:p>
            <a:r>
              <a:rPr lang="en-US" dirty="0"/>
              <a:t>Christ rose on the third day – according to the Scriptures</a:t>
            </a:r>
          </a:p>
        </p:txBody>
      </p:sp>
    </p:spTree>
    <p:extLst>
      <p:ext uri="{BB962C8B-B14F-4D97-AF65-F5344CB8AC3E}">
        <p14:creationId xmlns:p14="http://schemas.microsoft.com/office/powerpoint/2010/main" val="112865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56573-8080-A8B5-C8FA-1D847AF571A3}"/>
              </a:ext>
            </a:extLst>
          </p:cNvPr>
          <p:cNvSpPr>
            <a:spLocks noGrp="1"/>
          </p:cNvSpPr>
          <p:nvPr>
            <p:ph type="title"/>
          </p:nvPr>
        </p:nvSpPr>
        <p:spPr/>
        <p:txBody>
          <a:bodyPr/>
          <a:lstStyle/>
          <a:p>
            <a:r>
              <a:rPr lang="en-US" dirty="0"/>
              <a:t>Romans 1:5 broken down</a:t>
            </a:r>
          </a:p>
        </p:txBody>
      </p:sp>
      <p:sp>
        <p:nvSpPr>
          <p:cNvPr id="3" name="Content Placeholder 2">
            <a:extLst>
              <a:ext uri="{FF2B5EF4-FFF2-40B4-BE49-F238E27FC236}">
                <a16:creationId xmlns:a16="http://schemas.microsoft.com/office/drawing/2014/main" id="{D1424395-7827-F7CF-A844-E4E6B8A54D4E}"/>
              </a:ext>
            </a:extLst>
          </p:cNvPr>
          <p:cNvSpPr>
            <a:spLocks noGrp="1"/>
          </p:cNvSpPr>
          <p:nvPr>
            <p:ph idx="1"/>
          </p:nvPr>
        </p:nvSpPr>
        <p:spPr/>
        <p:txBody>
          <a:bodyPr/>
          <a:lstStyle/>
          <a:p>
            <a:r>
              <a:rPr lang="en-US" dirty="0"/>
              <a:t>Paul received grace and apostleship from Jesus Christ</a:t>
            </a:r>
          </a:p>
          <a:p>
            <a:r>
              <a:rPr lang="en-US" dirty="0"/>
              <a:t>“We”: means Paul himself but the plural is used with delicate tact, so as to avoid an appearance of egotism or assumption.      Ellicott commentary</a:t>
            </a:r>
          </a:p>
          <a:p>
            <a:r>
              <a:rPr lang="en-US" dirty="0"/>
              <a:t>Grace: for the endurance of labors</a:t>
            </a:r>
          </a:p>
          <a:p>
            <a:r>
              <a:rPr lang="en-US" dirty="0"/>
              <a:t>Apostleship: for authority in his preaching </a:t>
            </a:r>
          </a:p>
          <a:p>
            <a:r>
              <a:rPr lang="en-US" dirty="0"/>
              <a:t>BOTH were from Christ Himself</a:t>
            </a:r>
          </a:p>
          <a:p>
            <a:r>
              <a:rPr lang="en-US" dirty="0"/>
              <a:t>Purpose was for the obedience of faith in the gospel among the Gentiles</a:t>
            </a:r>
          </a:p>
          <a:p>
            <a:r>
              <a:rPr lang="en-US" dirty="0"/>
              <a:t>“Obedience which springs from faith”     Ellicott</a:t>
            </a:r>
          </a:p>
          <a:p>
            <a:r>
              <a:rPr lang="en-US" dirty="0"/>
              <a:t>“Faith”: that active habit and attitude of mind by which the Christian shows his devotion and loyalty to Christ, and his total dependence on Him. </a:t>
            </a:r>
          </a:p>
        </p:txBody>
      </p:sp>
    </p:spTree>
    <p:extLst>
      <p:ext uri="{BB962C8B-B14F-4D97-AF65-F5344CB8AC3E}">
        <p14:creationId xmlns:p14="http://schemas.microsoft.com/office/powerpoint/2010/main" val="231367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A491C-8369-7236-5B89-1142F9610309}"/>
              </a:ext>
            </a:extLst>
          </p:cNvPr>
          <p:cNvSpPr>
            <a:spLocks noGrp="1"/>
          </p:cNvSpPr>
          <p:nvPr>
            <p:ph type="title"/>
          </p:nvPr>
        </p:nvSpPr>
        <p:spPr/>
        <p:txBody>
          <a:bodyPr/>
          <a:lstStyle/>
          <a:p>
            <a:r>
              <a:rPr lang="en-US" dirty="0"/>
              <a:t>How does a person become righteous?</a:t>
            </a:r>
          </a:p>
        </p:txBody>
      </p:sp>
      <p:sp>
        <p:nvSpPr>
          <p:cNvPr id="3" name="Content Placeholder 2">
            <a:extLst>
              <a:ext uri="{FF2B5EF4-FFF2-40B4-BE49-F238E27FC236}">
                <a16:creationId xmlns:a16="http://schemas.microsoft.com/office/drawing/2014/main" id="{3188D07B-9F58-BF17-EA03-E38C35F70FFF}"/>
              </a:ext>
            </a:extLst>
          </p:cNvPr>
          <p:cNvSpPr>
            <a:spLocks noGrp="1"/>
          </p:cNvSpPr>
          <p:nvPr>
            <p:ph idx="1"/>
          </p:nvPr>
        </p:nvSpPr>
        <p:spPr/>
        <p:txBody>
          <a:bodyPr/>
          <a:lstStyle/>
          <a:p>
            <a:r>
              <a:rPr lang="en-US" b="1" dirty="0"/>
              <a:t>Rom. 1:16 Power defined: </a:t>
            </a:r>
            <a:r>
              <a:rPr lang="en-US" dirty="0"/>
              <a:t>“</a:t>
            </a:r>
            <a:r>
              <a:rPr lang="en-US" dirty="0" err="1"/>
              <a:t>dunamis</a:t>
            </a:r>
            <a:r>
              <a:rPr lang="en-US" dirty="0"/>
              <a:t>” – ability or capability; miraculous power through God’s ability.   Zod.  Achieving power</a:t>
            </a:r>
          </a:p>
          <a:p>
            <a:r>
              <a:rPr lang="en-US" dirty="0"/>
              <a:t>The gospel message contains within it, God’s ability to save those who believe what the gospel says about Jesus.</a:t>
            </a:r>
          </a:p>
          <a:p>
            <a:r>
              <a:rPr lang="en-US" dirty="0"/>
              <a:t>It is the gospel itself that changes a person’s life; it produces results; righteousness</a:t>
            </a:r>
          </a:p>
          <a:p>
            <a:r>
              <a:rPr lang="en-US" b="1" dirty="0"/>
              <a:t>Salvation:</a:t>
            </a:r>
            <a:r>
              <a:rPr lang="en-US" dirty="0"/>
              <a:t> “</a:t>
            </a:r>
            <a:r>
              <a:rPr lang="en-US" dirty="0" err="1"/>
              <a:t>soteria</a:t>
            </a:r>
            <a:r>
              <a:rPr lang="en-US" dirty="0"/>
              <a:t>” – deliverance, preservation; God’s rescue which delivers believers </a:t>
            </a:r>
            <a:r>
              <a:rPr lang="en-US" b="1" dirty="0"/>
              <a:t>out of </a:t>
            </a:r>
            <a:r>
              <a:rPr lang="en-US" dirty="0"/>
              <a:t>destruction and </a:t>
            </a:r>
            <a:r>
              <a:rPr lang="en-US" b="1" dirty="0"/>
              <a:t>into</a:t>
            </a:r>
            <a:r>
              <a:rPr lang="en-US" dirty="0"/>
              <a:t> His safety.</a:t>
            </a:r>
          </a:p>
          <a:p>
            <a:r>
              <a:rPr lang="en-US" b="1" dirty="0"/>
              <a:t>Zod.</a:t>
            </a:r>
            <a:r>
              <a:rPr lang="en-US" dirty="0"/>
              <a:t>   Freedom from sin as a present power</a:t>
            </a:r>
          </a:p>
          <a:p>
            <a:r>
              <a:rPr lang="en-US" dirty="0"/>
              <a:t>Salvation is a result of believing the gospel.</a:t>
            </a:r>
          </a:p>
        </p:txBody>
      </p:sp>
    </p:spTree>
    <p:extLst>
      <p:ext uri="{BB962C8B-B14F-4D97-AF65-F5344CB8AC3E}">
        <p14:creationId xmlns:p14="http://schemas.microsoft.com/office/powerpoint/2010/main" val="131513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D26F3-BB26-E5CF-17AD-904071CA5EC8}"/>
              </a:ext>
            </a:extLst>
          </p:cNvPr>
          <p:cNvSpPr>
            <a:spLocks noGrp="1"/>
          </p:cNvSpPr>
          <p:nvPr>
            <p:ph type="title"/>
          </p:nvPr>
        </p:nvSpPr>
        <p:spPr/>
        <p:txBody>
          <a:bodyPr/>
          <a:lstStyle/>
          <a:p>
            <a:r>
              <a:rPr lang="en-US" dirty="0"/>
              <a:t>Salvation from what?</a:t>
            </a:r>
          </a:p>
        </p:txBody>
      </p:sp>
      <p:sp>
        <p:nvSpPr>
          <p:cNvPr id="3" name="Content Placeholder 2">
            <a:extLst>
              <a:ext uri="{FF2B5EF4-FFF2-40B4-BE49-F238E27FC236}">
                <a16:creationId xmlns:a16="http://schemas.microsoft.com/office/drawing/2014/main" id="{DC5E28A5-8863-197A-4A9E-C32AC9FF460C}"/>
              </a:ext>
            </a:extLst>
          </p:cNvPr>
          <p:cNvSpPr>
            <a:spLocks noGrp="1"/>
          </p:cNvSpPr>
          <p:nvPr>
            <p:ph idx="1"/>
          </p:nvPr>
        </p:nvSpPr>
        <p:spPr/>
        <p:txBody>
          <a:bodyPr>
            <a:normAutofit lnSpcReduction="10000"/>
          </a:bodyPr>
          <a:lstStyle/>
          <a:p>
            <a:r>
              <a:rPr lang="en-US" dirty="0"/>
              <a:t>God’s wrath against all ungodliness and unrighteousness of men</a:t>
            </a:r>
          </a:p>
          <a:p>
            <a:r>
              <a:rPr lang="en-US" b="1" dirty="0"/>
              <a:t>Who</a:t>
            </a:r>
            <a:r>
              <a:rPr lang="en-US" dirty="0"/>
              <a:t> is the gospel of salvation for?</a:t>
            </a:r>
          </a:p>
          <a:p>
            <a:r>
              <a:rPr lang="en-US" dirty="0"/>
              <a:t>Everyone who </a:t>
            </a:r>
            <a:r>
              <a:rPr lang="en-US" b="1" dirty="0"/>
              <a:t>believes:</a:t>
            </a:r>
            <a:r>
              <a:rPr lang="en-US" dirty="0"/>
              <a:t> “</a:t>
            </a:r>
            <a:r>
              <a:rPr lang="en-US" dirty="0" err="1"/>
              <a:t>pistis</a:t>
            </a:r>
            <a:r>
              <a:rPr lang="en-US" dirty="0"/>
              <a:t>” – faith, persuade, to place confidence in. Those who devote themselves to Christ.</a:t>
            </a:r>
          </a:p>
          <a:p>
            <a:r>
              <a:rPr lang="en-US" b="1" dirty="0"/>
              <a:t>Why</a:t>
            </a:r>
            <a:r>
              <a:rPr lang="en-US" dirty="0"/>
              <a:t> was Paul eager to preach the gospel and not ashamed of it?</a:t>
            </a:r>
          </a:p>
          <a:p>
            <a:r>
              <a:rPr lang="en-US" dirty="0"/>
              <a:t>It’s good news.   It contains God’s ability to rescue people from His judgment</a:t>
            </a:r>
          </a:p>
          <a:p>
            <a:r>
              <a:rPr lang="en-US" b="1" dirty="0"/>
              <a:t>What</a:t>
            </a:r>
            <a:r>
              <a:rPr lang="en-US" dirty="0"/>
              <a:t> is man’s responsibility if it is the gospel’s ability to deliver from wrath?</a:t>
            </a:r>
          </a:p>
          <a:p>
            <a:r>
              <a:rPr lang="en-US" dirty="0"/>
              <a:t>Simply to believe: to put their trust and confidence in it.</a:t>
            </a:r>
          </a:p>
          <a:p>
            <a:r>
              <a:rPr lang="en-US" dirty="0"/>
              <a:t>This belief affects one’s life, and therefore one’s habit of life; actions, worldview</a:t>
            </a:r>
            <a:br>
              <a:rPr lang="en-US" dirty="0"/>
            </a:br>
            <a:endParaRPr lang="en-US" dirty="0"/>
          </a:p>
          <a:p>
            <a:endParaRPr lang="en-US" dirty="0"/>
          </a:p>
        </p:txBody>
      </p:sp>
    </p:spTree>
    <p:extLst>
      <p:ext uri="{BB962C8B-B14F-4D97-AF65-F5344CB8AC3E}">
        <p14:creationId xmlns:p14="http://schemas.microsoft.com/office/powerpoint/2010/main" val="629621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F439B-F1B7-AE97-63F0-CCA8248FC8EC}"/>
              </a:ext>
            </a:extLst>
          </p:cNvPr>
          <p:cNvSpPr>
            <a:spLocks noGrp="1"/>
          </p:cNvSpPr>
          <p:nvPr>
            <p:ph type="title"/>
          </p:nvPr>
        </p:nvSpPr>
        <p:spPr/>
        <p:txBody>
          <a:bodyPr/>
          <a:lstStyle/>
          <a:p>
            <a:r>
              <a:rPr lang="en-US" dirty="0"/>
              <a:t>Rom. 1:16 written out with definitions</a:t>
            </a:r>
          </a:p>
        </p:txBody>
      </p:sp>
      <p:sp>
        <p:nvSpPr>
          <p:cNvPr id="3" name="Content Placeholder 2">
            <a:extLst>
              <a:ext uri="{FF2B5EF4-FFF2-40B4-BE49-F238E27FC236}">
                <a16:creationId xmlns:a16="http://schemas.microsoft.com/office/drawing/2014/main" id="{0B3F2D28-4C97-9B3D-D035-85EE441FE55F}"/>
              </a:ext>
            </a:extLst>
          </p:cNvPr>
          <p:cNvSpPr>
            <a:spLocks noGrp="1"/>
          </p:cNvSpPr>
          <p:nvPr>
            <p:ph idx="1"/>
          </p:nvPr>
        </p:nvSpPr>
        <p:spPr/>
        <p:txBody>
          <a:bodyPr/>
          <a:lstStyle/>
          <a:p>
            <a:r>
              <a:rPr lang="en-US" dirty="0"/>
              <a:t>For I am not </a:t>
            </a:r>
            <a:r>
              <a:rPr lang="en-US" b="1" dirty="0"/>
              <a:t>ashamed</a:t>
            </a:r>
            <a:r>
              <a:rPr lang="en-US" dirty="0"/>
              <a:t> (wrongly identified with) of the </a:t>
            </a:r>
            <a:r>
              <a:rPr lang="en-US" b="1" dirty="0"/>
              <a:t>gospel</a:t>
            </a:r>
            <a:r>
              <a:rPr lang="en-US" dirty="0"/>
              <a:t> (good news of Christ) for </a:t>
            </a:r>
            <a:r>
              <a:rPr lang="en-US" b="1" dirty="0"/>
              <a:t>it</a:t>
            </a:r>
            <a:r>
              <a:rPr lang="en-US" dirty="0"/>
              <a:t> (the good news of Christ) is the </a:t>
            </a:r>
            <a:r>
              <a:rPr lang="en-US" b="1" dirty="0"/>
              <a:t>power</a:t>
            </a:r>
            <a:r>
              <a:rPr lang="en-US" dirty="0"/>
              <a:t> (miraculous, achieving power of God’s ability) of God for </a:t>
            </a:r>
            <a:r>
              <a:rPr lang="en-US" b="1" dirty="0"/>
              <a:t>salvation</a:t>
            </a:r>
            <a:r>
              <a:rPr lang="en-US" dirty="0"/>
              <a:t> (God’s rescue from sin and His wrath) to everyone who </a:t>
            </a:r>
            <a:r>
              <a:rPr lang="en-US" b="1" dirty="0"/>
              <a:t>believes</a:t>
            </a:r>
            <a:r>
              <a:rPr lang="en-US" dirty="0"/>
              <a:t> (persuaded to put confidence in and devote oneself to Christ) to the Jew first and also to the Greek.</a:t>
            </a:r>
          </a:p>
          <a:p>
            <a:r>
              <a:rPr lang="en-US" dirty="0"/>
              <a:t>How this applies to me: I have put my confidence in the good news of Jesus Christ providing me the rescue from God’s wrath by paying the price for my sin on the cross, once for all time. Therefore, I walk in obedience to this gospel because I am not ashamed of it and I am persuaded that it shows me what God desires, and requires of me, as a Christ follower.</a:t>
            </a:r>
          </a:p>
        </p:txBody>
      </p:sp>
    </p:spTree>
    <p:extLst>
      <p:ext uri="{BB962C8B-B14F-4D97-AF65-F5344CB8AC3E}">
        <p14:creationId xmlns:p14="http://schemas.microsoft.com/office/powerpoint/2010/main" val="108225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730BE-5729-CA86-785F-99406FBEFD14}"/>
              </a:ext>
            </a:extLst>
          </p:cNvPr>
          <p:cNvSpPr>
            <a:spLocks noGrp="1"/>
          </p:cNvSpPr>
          <p:nvPr>
            <p:ph type="title"/>
          </p:nvPr>
        </p:nvSpPr>
        <p:spPr/>
        <p:txBody>
          <a:bodyPr/>
          <a:lstStyle/>
          <a:p>
            <a:r>
              <a:rPr lang="en-US" dirty="0"/>
              <a:t>Romans 1:17</a:t>
            </a:r>
          </a:p>
        </p:txBody>
      </p:sp>
      <p:sp>
        <p:nvSpPr>
          <p:cNvPr id="3" name="Content Placeholder 2">
            <a:extLst>
              <a:ext uri="{FF2B5EF4-FFF2-40B4-BE49-F238E27FC236}">
                <a16:creationId xmlns:a16="http://schemas.microsoft.com/office/drawing/2014/main" id="{E5C81963-793B-BEFA-E480-8F4D75880248}"/>
              </a:ext>
            </a:extLst>
          </p:cNvPr>
          <p:cNvSpPr>
            <a:spLocks noGrp="1"/>
          </p:cNvSpPr>
          <p:nvPr>
            <p:ph idx="1"/>
          </p:nvPr>
        </p:nvSpPr>
        <p:spPr/>
        <p:txBody>
          <a:bodyPr/>
          <a:lstStyle/>
          <a:p>
            <a:r>
              <a:rPr lang="en-US" b="1" dirty="0"/>
              <a:t>Righteousness:</a:t>
            </a:r>
            <a:r>
              <a:rPr lang="en-US" dirty="0"/>
              <a:t> “</a:t>
            </a:r>
            <a:r>
              <a:rPr lang="en-US" dirty="0" err="1"/>
              <a:t>dikaiosume</a:t>
            </a:r>
            <a:r>
              <a:rPr lang="en-US" dirty="0"/>
              <a:t>” – what is right, justice, the approval of God, what is right in His eyes – justification.</a:t>
            </a:r>
          </a:p>
          <a:p>
            <a:r>
              <a:rPr lang="en-US" dirty="0"/>
              <a:t>Zod.  Conformity to the claims of higher authority and stands in opposition to “anomia” which is lawlessness. </a:t>
            </a:r>
          </a:p>
          <a:p>
            <a:r>
              <a:rPr lang="en-US" dirty="0"/>
              <a:t>The book of Romans is about God’s ability to make people right with Him.</a:t>
            </a:r>
          </a:p>
          <a:p>
            <a:r>
              <a:rPr lang="en-US" dirty="0"/>
              <a:t>Since God is righteous, He CAN make people righteous.</a:t>
            </a:r>
          </a:p>
          <a:p>
            <a:r>
              <a:rPr lang="en-US" b="1" dirty="0"/>
              <a:t>Reveal:</a:t>
            </a:r>
            <a:r>
              <a:rPr lang="en-US" dirty="0"/>
              <a:t> “</a:t>
            </a:r>
            <a:r>
              <a:rPr lang="en-US" dirty="0" err="1"/>
              <a:t>apokalupto</a:t>
            </a:r>
            <a:r>
              <a:rPr lang="en-US" dirty="0"/>
              <a:t>”- to uncover, to bring to light, make plain</a:t>
            </a:r>
          </a:p>
          <a:p>
            <a:r>
              <a:rPr lang="en-US" dirty="0"/>
              <a:t>Zod. To remove a veil or covering, exposing to open view, what was before hidden.</a:t>
            </a:r>
          </a:p>
          <a:p>
            <a:r>
              <a:rPr lang="en-US" dirty="0"/>
              <a:t>God’s righteousness is unveiled IN the gospel.</a:t>
            </a:r>
          </a:p>
        </p:txBody>
      </p:sp>
    </p:spTree>
    <p:extLst>
      <p:ext uri="{BB962C8B-B14F-4D97-AF65-F5344CB8AC3E}">
        <p14:creationId xmlns:p14="http://schemas.microsoft.com/office/powerpoint/2010/main" val="2836119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3F4B8-E95D-E6AC-F8E4-1875C22AC80D}"/>
              </a:ext>
            </a:extLst>
          </p:cNvPr>
          <p:cNvSpPr>
            <a:spLocks noGrp="1"/>
          </p:cNvSpPr>
          <p:nvPr>
            <p:ph type="title"/>
          </p:nvPr>
        </p:nvSpPr>
        <p:spPr/>
        <p:txBody>
          <a:bodyPr/>
          <a:lstStyle/>
          <a:p>
            <a:r>
              <a:rPr lang="en-US" dirty="0"/>
              <a:t>Man is destined for God’s wrath, but God has provided a rescue</a:t>
            </a:r>
          </a:p>
        </p:txBody>
      </p:sp>
      <p:sp>
        <p:nvSpPr>
          <p:cNvPr id="3" name="Content Placeholder 2">
            <a:extLst>
              <a:ext uri="{FF2B5EF4-FFF2-40B4-BE49-F238E27FC236}">
                <a16:creationId xmlns:a16="http://schemas.microsoft.com/office/drawing/2014/main" id="{9AB3D6B7-E2B0-2E77-4478-8342E6F247A9}"/>
              </a:ext>
            </a:extLst>
          </p:cNvPr>
          <p:cNvSpPr>
            <a:spLocks noGrp="1"/>
          </p:cNvSpPr>
          <p:nvPr>
            <p:ph idx="1"/>
          </p:nvPr>
        </p:nvSpPr>
        <p:spPr/>
        <p:txBody>
          <a:bodyPr/>
          <a:lstStyle/>
          <a:p>
            <a:r>
              <a:rPr lang="en-US" b="1" dirty="0"/>
              <a:t>There is a progression:</a:t>
            </a:r>
          </a:p>
          <a:p>
            <a:r>
              <a:rPr lang="en-US" dirty="0"/>
              <a:t>Unrighteous man is without hope before God and faces His wrath</a:t>
            </a:r>
          </a:p>
          <a:p>
            <a:r>
              <a:rPr lang="en-US" dirty="0"/>
              <a:t>The gospel concerns Jesus’ death and resurrection = hope</a:t>
            </a:r>
          </a:p>
          <a:p>
            <a:r>
              <a:rPr lang="en-US" dirty="0"/>
              <a:t>The gospel contains God’s ability for salvation to those who put their trust IN it.</a:t>
            </a:r>
          </a:p>
          <a:p>
            <a:r>
              <a:rPr lang="en-US" dirty="0"/>
              <a:t>So man now recognizes his need for a Savior.</a:t>
            </a:r>
          </a:p>
          <a:p>
            <a:r>
              <a:rPr lang="en-US" dirty="0"/>
              <a:t>When they do, and believe the gospel </a:t>
            </a:r>
            <a:r>
              <a:rPr lang="en-US" dirty="0" err="1"/>
              <a:t>message,they</a:t>
            </a:r>
            <a:r>
              <a:rPr lang="en-US" dirty="0"/>
              <a:t> become right with Him.</a:t>
            </a:r>
          </a:p>
        </p:txBody>
      </p:sp>
    </p:spTree>
    <p:extLst>
      <p:ext uri="{BB962C8B-B14F-4D97-AF65-F5344CB8AC3E}">
        <p14:creationId xmlns:p14="http://schemas.microsoft.com/office/powerpoint/2010/main" val="3227555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C433D-33BA-A62B-5028-EBA9E0579147}"/>
              </a:ext>
            </a:extLst>
          </p:cNvPr>
          <p:cNvSpPr>
            <a:spLocks noGrp="1"/>
          </p:cNvSpPr>
          <p:nvPr>
            <p:ph type="title"/>
          </p:nvPr>
        </p:nvSpPr>
        <p:spPr/>
        <p:txBody>
          <a:bodyPr/>
          <a:lstStyle/>
          <a:p>
            <a:r>
              <a:rPr lang="en-US" dirty="0"/>
              <a:t>Righteousness of God is revealed from faith to faith</a:t>
            </a:r>
          </a:p>
        </p:txBody>
      </p:sp>
      <p:sp>
        <p:nvSpPr>
          <p:cNvPr id="3" name="Content Placeholder 2">
            <a:extLst>
              <a:ext uri="{FF2B5EF4-FFF2-40B4-BE49-F238E27FC236}">
                <a16:creationId xmlns:a16="http://schemas.microsoft.com/office/drawing/2014/main" id="{0B4FB5BE-C85F-C898-799D-9CF7719ECE1F}"/>
              </a:ext>
            </a:extLst>
          </p:cNvPr>
          <p:cNvSpPr>
            <a:spLocks noGrp="1"/>
          </p:cNvSpPr>
          <p:nvPr>
            <p:ph idx="1"/>
          </p:nvPr>
        </p:nvSpPr>
        <p:spPr/>
        <p:txBody>
          <a:bodyPr/>
          <a:lstStyle/>
          <a:p>
            <a:r>
              <a:rPr lang="en-US" b="1" dirty="0"/>
              <a:t>Amplified Bible: </a:t>
            </a:r>
            <a:r>
              <a:rPr lang="en-US" dirty="0"/>
              <a:t>From faith to faith – both springing from faith and leading to faith (disclosed in a way that awakens more faith)</a:t>
            </a:r>
          </a:p>
          <a:p>
            <a:r>
              <a:rPr lang="en-US" dirty="0"/>
              <a:t>The gospel is </a:t>
            </a:r>
            <a:r>
              <a:rPr lang="en-US" b="1" dirty="0"/>
              <a:t>received </a:t>
            </a:r>
            <a:r>
              <a:rPr lang="en-US" dirty="0"/>
              <a:t>by faith: believing and trusting in God that the gospel is true, and then the believer </a:t>
            </a:r>
            <a:r>
              <a:rPr lang="en-US" b="1" dirty="0"/>
              <a:t>continues</a:t>
            </a:r>
            <a:r>
              <a:rPr lang="en-US" dirty="0"/>
              <a:t> by faith in obedience to the gospel </a:t>
            </a:r>
          </a:p>
          <a:p>
            <a:r>
              <a:rPr lang="en-US" dirty="0"/>
              <a:t>Therefore, salvation is ALL by faith, not works</a:t>
            </a:r>
          </a:p>
          <a:p>
            <a:r>
              <a:rPr lang="en-US" dirty="0"/>
              <a:t>Man is justified by faith</a:t>
            </a:r>
          </a:p>
          <a:p>
            <a:r>
              <a:rPr lang="en-US" dirty="0"/>
              <a:t>Man continues in the faith: sanctification</a:t>
            </a:r>
          </a:p>
          <a:p>
            <a:r>
              <a:rPr lang="en-US" dirty="0"/>
              <a:t>“Fully persuaded so as to be totally surrendered.”</a:t>
            </a:r>
          </a:p>
        </p:txBody>
      </p:sp>
    </p:spTree>
    <p:extLst>
      <p:ext uri="{BB962C8B-B14F-4D97-AF65-F5344CB8AC3E}">
        <p14:creationId xmlns:p14="http://schemas.microsoft.com/office/powerpoint/2010/main" val="191395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126</TotalTime>
  <Words>1251</Words>
  <Application>Microsoft Office PowerPoint</Application>
  <PresentationFormat>Widescreen</PresentationFormat>
  <Paragraphs>81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Romans Part 1</vt:lpstr>
      <vt:lpstr>Review</vt:lpstr>
      <vt:lpstr>Romans 1:5 broken down</vt:lpstr>
      <vt:lpstr>How does a person become righteous?</vt:lpstr>
      <vt:lpstr>Salvation from what?</vt:lpstr>
      <vt:lpstr>Rom. 1:16 written out with definitions</vt:lpstr>
      <vt:lpstr>Romans 1:17</vt:lpstr>
      <vt:lpstr>Man is destined for God’s wrath, but God has provided a rescue</vt:lpstr>
      <vt:lpstr>Righteousness of God is revealed from faith to faith</vt:lpstr>
      <vt:lpstr>Romans 1:17 word definitions applied</vt:lpstr>
      <vt:lpstr>Romans 1:18</vt:lpstr>
      <vt:lpstr>Romans 1:18</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27</cp:revision>
  <dcterms:created xsi:type="dcterms:W3CDTF">2024-09-11T11:22:56Z</dcterms:created>
  <dcterms:modified xsi:type="dcterms:W3CDTF">2024-09-11T18:29:36Z</dcterms:modified>
</cp:coreProperties>
</file>