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61" autoAdjust="0"/>
    <p:restoredTop sz="94660"/>
  </p:normalViewPr>
  <p:slideViewPr>
    <p:cSldViewPr snapToGrid="0">
      <p:cViewPr varScale="1">
        <p:scale>
          <a:sx n="83" d="100"/>
          <a:sy n="83" d="100"/>
        </p:scale>
        <p:origin x="61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7BCFE41-2AE5-4129-9BFE-15F27AC324BC}" type="datetimeFigureOut">
              <a:rPr lang="en-US" smtClean="0"/>
              <a:t>9/4/2024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669C5F-451A-4880-BAF7-F023FA8FFEA5}" type="slidenum">
              <a:rPr lang="en-US" smtClean="0"/>
              <a:t>‹#›</a:t>
            </a:fld>
            <a:endParaRPr lang="en-US"/>
          </a:p>
        </p:txBody>
      </p:sp>
    </p:spTree>
    <p:extLst>
      <p:ext uri="{BB962C8B-B14F-4D97-AF65-F5344CB8AC3E}">
        <p14:creationId xmlns:p14="http://schemas.microsoft.com/office/powerpoint/2010/main" val="3300785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BCFE41-2AE5-4129-9BFE-15F27AC324BC}" type="datetimeFigureOut">
              <a:rPr lang="en-US" smtClean="0"/>
              <a:t>9/4/2024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669C5F-451A-4880-BAF7-F023FA8FFEA5}" type="slidenum">
              <a:rPr lang="en-US" smtClean="0"/>
              <a:t>‹#›</a:t>
            </a:fld>
            <a:endParaRPr lang="en-US"/>
          </a:p>
        </p:txBody>
      </p:sp>
    </p:spTree>
    <p:extLst>
      <p:ext uri="{BB962C8B-B14F-4D97-AF65-F5344CB8AC3E}">
        <p14:creationId xmlns:p14="http://schemas.microsoft.com/office/powerpoint/2010/main" val="8831860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BCFE41-2AE5-4129-9BFE-15F27AC324BC}" type="datetimeFigureOut">
              <a:rPr lang="en-US" smtClean="0"/>
              <a:t>9/4/2024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669C5F-451A-4880-BAF7-F023FA8FFEA5}"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622490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BCFE41-2AE5-4129-9BFE-15F27AC324BC}" type="datetimeFigureOut">
              <a:rPr lang="en-US" smtClean="0"/>
              <a:t>9/4/2024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669C5F-451A-4880-BAF7-F023FA8FFEA5}" type="slidenum">
              <a:rPr lang="en-US" smtClean="0"/>
              <a:t>‹#›</a:t>
            </a:fld>
            <a:endParaRPr lang="en-US"/>
          </a:p>
        </p:txBody>
      </p:sp>
    </p:spTree>
    <p:extLst>
      <p:ext uri="{BB962C8B-B14F-4D97-AF65-F5344CB8AC3E}">
        <p14:creationId xmlns:p14="http://schemas.microsoft.com/office/powerpoint/2010/main" val="39311635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BCFE41-2AE5-4129-9BFE-15F27AC324BC}" type="datetimeFigureOut">
              <a:rPr lang="en-US" smtClean="0"/>
              <a:t>9/4/2024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669C5F-451A-4880-BAF7-F023FA8FFEA5}"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2851936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BCFE41-2AE5-4129-9BFE-15F27AC324BC}" type="datetimeFigureOut">
              <a:rPr lang="en-US" smtClean="0"/>
              <a:t>9/4/2024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669C5F-451A-4880-BAF7-F023FA8FFEA5}" type="slidenum">
              <a:rPr lang="en-US" smtClean="0"/>
              <a:t>‹#›</a:t>
            </a:fld>
            <a:endParaRPr lang="en-US"/>
          </a:p>
        </p:txBody>
      </p:sp>
    </p:spTree>
    <p:extLst>
      <p:ext uri="{BB962C8B-B14F-4D97-AF65-F5344CB8AC3E}">
        <p14:creationId xmlns:p14="http://schemas.microsoft.com/office/powerpoint/2010/main" val="402690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BCFE41-2AE5-4129-9BFE-15F27AC324BC}" type="datetimeFigureOut">
              <a:rPr lang="en-US" smtClean="0"/>
              <a:t>9/4/2024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669C5F-451A-4880-BAF7-F023FA8FFEA5}" type="slidenum">
              <a:rPr lang="en-US" smtClean="0"/>
              <a:t>‹#›</a:t>
            </a:fld>
            <a:endParaRPr lang="en-US"/>
          </a:p>
        </p:txBody>
      </p:sp>
    </p:spTree>
    <p:extLst>
      <p:ext uri="{BB962C8B-B14F-4D97-AF65-F5344CB8AC3E}">
        <p14:creationId xmlns:p14="http://schemas.microsoft.com/office/powerpoint/2010/main" val="33312278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BCFE41-2AE5-4129-9BFE-15F27AC324BC}" type="datetimeFigureOut">
              <a:rPr lang="en-US" smtClean="0"/>
              <a:t>9/4/2024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669C5F-451A-4880-BAF7-F023FA8FFEA5}" type="slidenum">
              <a:rPr lang="en-US" smtClean="0"/>
              <a:t>‹#›</a:t>
            </a:fld>
            <a:endParaRPr lang="en-US"/>
          </a:p>
        </p:txBody>
      </p:sp>
    </p:spTree>
    <p:extLst>
      <p:ext uri="{BB962C8B-B14F-4D97-AF65-F5344CB8AC3E}">
        <p14:creationId xmlns:p14="http://schemas.microsoft.com/office/powerpoint/2010/main" val="3067421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BCFE41-2AE5-4129-9BFE-15F27AC324BC}" type="datetimeFigureOut">
              <a:rPr lang="en-US" smtClean="0"/>
              <a:t>9/4/2024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669C5F-451A-4880-BAF7-F023FA8FFEA5}" type="slidenum">
              <a:rPr lang="en-US" smtClean="0"/>
              <a:t>‹#›</a:t>
            </a:fld>
            <a:endParaRPr lang="en-US"/>
          </a:p>
        </p:txBody>
      </p:sp>
    </p:spTree>
    <p:extLst>
      <p:ext uri="{BB962C8B-B14F-4D97-AF65-F5344CB8AC3E}">
        <p14:creationId xmlns:p14="http://schemas.microsoft.com/office/powerpoint/2010/main" val="7974866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BCFE41-2AE5-4129-9BFE-15F27AC324BC}" type="datetimeFigureOut">
              <a:rPr lang="en-US" smtClean="0"/>
              <a:t>9/4/2024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669C5F-451A-4880-BAF7-F023FA8FFEA5}" type="slidenum">
              <a:rPr lang="en-US" smtClean="0"/>
              <a:t>‹#›</a:t>
            </a:fld>
            <a:endParaRPr lang="en-US"/>
          </a:p>
        </p:txBody>
      </p:sp>
    </p:spTree>
    <p:extLst>
      <p:ext uri="{BB962C8B-B14F-4D97-AF65-F5344CB8AC3E}">
        <p14:creationId xmlns:p14="http://schemas.microsoft.com/office/powerpoint/2010/main" val="39078307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7BCFE41-2AE5-4129-9BFE-15F27AC324BC}" type="datetimeFigureOut">
              <a:rPr lang="en-US" smtClean="0"/>
              <a:t>9/4/2024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669C5F-451A-4880-BAF7-F023FA8FFEA5}" type="slidenum">
              <a:rPr lang="en-US" smtClean="0"/>
              <a:t>‹#›</a:t>
            </a:fld>
            <a:endParaRPr lang="en-US"/>
          </a:p>
        </p:txBody>
      </p:sp>
    </p:spTree>
    <p:extLst>
      <p:ext uri="{BB962C8B-B14F-4D97-AF65-F5344CB8AC3E}">
        <p14:creationId xmlns:p14="http://schemas.microsoft.com/office/powerpoint/2010/main" val="3834795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7BCFE41-2AE5-4129-9BFE-15F27AC324BC}" type="datetimeFigureOut">
              <a:rPr lang="en-US" smtClean="0"/>
              <a:t>9/4/2024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8669C5F-451A-4880-BAF7-F023FA8FFEA5}" type="slidenum">
              <a:rPr lang="en-US" smtClean="0"/>
              <a:t>‹#›</a:t>
            </a:fld>
            <a:endParaRPr lang="en-US"/>
          </a:p>
        </p:txBody>
      </p:sp>
    </p:spTree>
    <p:extLst>
      <p:ext uri="{BB962C8B-B14F-4D97-AF65-F5344CB8AC3E}">
        <p14:creationId xmlns:p14="http://schemas.microsoft.com/office/powerpoint/2010/main" val="13710069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7BCFE41-2AE5-4129-9BFE-15F27AC324BC}" type="datetimeFigureOut">
              <a:rPr lang="en-US" smtClean="0"/>
              <a:t>9/4/2024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8669C5F-451A-4880-BAF7-F023FA8FFEA5}" type="slidenum">
              <a:rPr lang="en-US" smtClean="0"/>
              <a:t>‹#›</a:t>
            </a:fld>
            <a:endParaRPr lang="en-US"/>
          </a:p>
        </p:txBody>
      </p:sp>
    </p:spTree>
    <p:extLst>
      <p:ext uri="{BB962C8B-B14F-4D97-AF65-F5344CB8AC3E}">
        <p14:creationId xmlns:p14="http://schemas.microsoft.com/office/powerpoint/2010/main" val="31083020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BCFE41-2AE5-4129-9BFE-15F27AC324BC}" type="datetimeFigureOut">
              <a:rPr lang="en-US" smtClean="0"/>
              <a:t>9/4/2024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8669C5F-451A-4880-BAF7-F023FA8FFEA5}" type="slidenum">
              <a:rPr lang="en-US" smtClean="0"/>
              <a:t>‹#›</a:t>
            </a:fld>
            <a:endParaRPr lang="en-US"/>
          </a:p>
        </p:txBody>
      </p:sp>
    </p:spTree>
    <p:extLst>
      <p:ext uri="{BB962C8B-B14F-4D97-AF65-F5344CB8AC3E}">
        <p14:creationId xmlns:p14="http://schemas.microsoft.com/office/powerpoint/2010/main" val="39085596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7BCFE41-2AE5-4129-9BFE-15F27AC324BC}" type="datetimeFigureOut">
              <a:rPr lang="en-US" smtClean="0"/>
              <a:t>9/4/2024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669C5F-451A-4880-BAF7-F023FA8FFEA5}" type="slidenum">
              <a:rPr lang="en-US" smtClean="0"/>
              <a:t>‹#›</a:t>
            </a:fld>
            <a:endParaRPr lang="en-US"/>
          </a:p>
        </p:txBody>
      </p:sp>
    </p:spTree>
    <p:extLst>
      <p:ext uri="{BB962C8B-B14F-4D97-AF65-F5344CB8AC3E}">
        <p14:creationId xmlns:p14="http://schemas.microsoft.com/office/powerpoint/2010/main" val="29504514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BCFE41-2AE5-4129-9BFE-15F27AC324BC}" type="datetimeFigureOut">
              <a:rPr lang="en-US" smtClean="0"/>
              <a:t>9/4/2024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669C5F-451A-4880-BAF7-F023FA8FFEA5}" type="slidenum">
              <a:rPr lang="en-US" smtClean="0"/>
              <a:t>‹#›</a:t>
            </a:fld>
            <a:endParaRPr lang="en-US"/>
          </a:p>
        </p:txBody>
      </p:sp>
    </p:spTree>
    <p:extLst>
      <p:ext uri="{BB962C8B-B14F-4D97-AF65-F5344CB8AC3E}">
        <p14:creationId xmlns:p14="http://schemas.microsoft.com/office/powerpoint/2010/main" val="4384099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7BCFE41-2AE5-4129-9BFE-15F27AC324BC}" type="datetimeFigureOut">
              <a:rPr lang="en-US" smtClean="0"/>
              <a:t>9/4/2024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8669C5F-451A-4880-BAF7-F023FA8FFEA5}" type="slidenum">
              <a:rPr lang="en-US" smtClean="0"/>
              <a:t>‹#›</a:t>
            </a:fld>
            <a:endParaRPr lang="en-US"/>
          </a:p>
        </p:txBody>
      </p:sp>
    </p:spTree>
    <p:extLst>
      <p:ext uri="{BB962C8B-B14F-4D97-AF65-F5344CB8AC3E}">
        <p14:creationId xmlns:p14="http://schemas.microsoft.com/office/powerpoint/2010/main" val="32151813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3BD2FC-5872-8438-5E79-8951555E9AE8}"/>
              </a:ext>
            </a:extLst>
          </p:cNvPr>
          <p:cNvSpPr>
            <a:spLocks noGrp="1"/>
          </p:cNvSpPr>
          <p:nvPr>
            <p:ph type="ctrTitle"/>
          </p:nvPr>
        </p:nvSpPr>
        <p:spPr/>
        <p:txBody>
          <a:bodyPr/>
          <a:lstStyle/>
          <a:p>
            <a:r>
              <a:rPr lang="en-US" dirty="0"/>
              <a:t>Romans Part 1</a:t>
            </a:r>
          </a:p>
        </p:txBody>
      </p:sp>
      <p:sp>
        <p:nvSpPr>
          <p:cNvPr id="3" name="Subtitle 2">
            <a:extLst>
              <a:ext uri="{FF2B5EF4-FFF2-40B4-BE49-F238E27FC236}">
                <a16:creationId xmlns:a16="http://schemas.microsoft.com/office/drawing/2014/main" id="{B6D35F75-55C9-16D1-30C4-C5D90F5C01DF}"/>
              </a:ext>
            </a:extLst>
          </p:cNvPr>
          <p:cNvSpPr>
            <a:spLocks noGrp="1"/>
          </p:cNvSpPr>
          <p:nvPr>
            <p:ph type="subTitle" idx="1"/>
          </p:nvPr>
        </p:nvSpPr>
        <p:spPr/>
        <p:txBody>
          <a:bodyPr/>
          <a:lstStyle/>
          <a:p>
            <a:r>
              <a:rPr lang="en-US" dirty="0"/>
              <a:t>Lesson 4</a:t>
            </a:r>
          </a:p>
        </p:txBody>
      </p:sp>
    </p:spTree>
    <p:extLst>
      <p:ext uri="{BB962C8B-B14F-4D97-AF65-F5344CB8AC3E}">
        <p14:creationId xmlns:p14="http://schemas.microsoft.com/office/powerpoint/2010/main" val="26916307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4B3C94-27FE-0DF5-BFD9-C7038FEF2902}"/>
              </a:ext>
            </a:extLst>
          </p:cNvPr>
          <p:cNvSpPr>
            <a:spLocks noGrp="1"/>
          </p:cNvSpPr>
          <p:nvPr>
            <p:ph type="title"/>
          </p:nvPr>
        </p:nvSpPr>
        <p:spPr/>
        <p:txBody>
          <a:bodyPr/>
          <a:lstStyle/>
          <a:p>
            <a:r>
              <a:rPr lang="en-US" dirty="0"/>
              <a:t>Resurrection Accounts cont’d</a:t>
            </a:r>
          </a:p>
        </p:txBody>
      </p:sp>
      <p:sp>
        <p:nvSpPr>
          <p:cNvPr id="3" name="Content Placeholder 2">
            <a:extLst>
              <a:ext uri="{FF2B5EF4-FFF2-40B4-BE49-F238E27FC236}">
                <a16:creationId xmlns:a16="http://schemas.microsoft.com/office/drawing/2014/main" id="{24D99A67-3A68-D531-8E00-4851626DCBD8}"/>
              </a:ext>
            </a:extLst>
          </p:cNvPr>
          <p:cNvSpPr>
            <a:spLocks noGrp="1"/>
          </p:cNvSpPr>
          <p:nvPr>
            <p:ph idx="1"/>
          </p:nvPr>
        </p:nvSpPr>
        <p:spPr/>
        <p:txBody>
          <a:bodyPr/>
          <a:lstStyle/>
          <a:p>
            <a:r>
              <a:rPr lang="en-US" b="1" dirty="0"/>
              <a:t>John 2:18-21  </a:t>
            </a:r>
            <a:r>
              <a:rPr lang="en-US" dirty="0"/>
              <a:t>Jesus prophesied His own resurrection</a:t>
            </a:r>
          </a:p>
          <a:p>
            <a:r>
              <a:rPr lang="en-US" b="1" dirty="0"/>
              <a:t>Matt. 12:38-40; Jonah 1:17; 2:10</a:t>
            </a:r>
            <a:r>
              <a:rPr lang="en-US" dirty="0"/>
              <a:t>  Jesus said Jonah was a sign and compared Jonah’s being in the belly of the sea monster to His being in the heart of the earth for 3 days and 3 nights.</a:t>
            </a:r>
          </a:p>
          <a:p>
            <a:r>
              <a:rPr lang="en-US" b="1" dirty="0"/>
              <a:t>“heart”: </a:t>
            </a:r>
            <a:r>
              <a:rPr lang="en-US" dirty="0"/>
              <a:t>used of the middle, central or inmost part of anything, even though inanimate. (which some understand of Hades, others of sepulcher/tomb)</a:t>
            </a:r>
          </a:p>
          <a:p>
            <a:r>
              <a:rPr lang="en-US" dirty="0"/>
              <a:t>The Old Testament constantly points to the Messiah</a:t>
            </a:r>
          </a:p>
          <a:p>
            <a:r>
              <a:rPr lang="en-US" b="1" dirty="0"/>
              <a:t>Acts 2:32 </a:t>
            </a:r>
            <a:r>
              <a:rPr lang="en-US" dirty="0"/>
              <a:t>Peter said God raised Jesus and THEY were eyewitnesses</a:t>
            </a:r>
          </a:p>
          <a:p>
            <a:r>
              <a:rPr lang="en-US" b="1" dirty="0"/>
              <a:t>Luke 24; John 20  </a:t>
            </a:r>
            <a:r>
              <a:rPr lang="en-US" dirty="0"/>
              <a:t>Jesus invited the disciples and then Thomas to see and touch Him: Proof that He was bodily resurrected.</a:t>
            </a:r>
          </a:p>
        </p:txBody>
      </p:sp>
    </p:spTree>
    <p:extLst>
      <p:ext uri="{BB962C8B-B14F-4D97-AF65-F5344CB8AC3E}">
        <p14:creationId xmlns:p14="http://schemas.microsoft.com/office/powerpoint/2010/main" val="15784081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0CEDCD-5B9D-6753-2CE3-4DCD4360C701}"/>
              </a:ext>
            </a:extLst>
          </p:cNvPr>
          <p:cNvSpPr>
            <a:spLocks noGrp="1"/>
          </p:cNvSpPr>
          <p:nvPr>
            <p:ph type="title"/>
          </p:nvPr>
        </p:nvSpPr>
        <p:spPr/>
        <p:txBody>
          <a:bodyPr/>
          <a:lstStyle/>
          <a:p>
            <a:r>
              <a:rPr lang="en-US" dirty="0"/>
              <a:t>I Cor. 15:12-19  Importance of Resurrection</a:t>
            </a:r>
          </a:p>
        </p:txBody>
      </p:sp>
      <p:sp>
        <p:nvSpPr>
          <p:cNvPr id="3" name="Content Placeholder 2">
            <a:extLst>
              <a:ext uri="{FF2B5EF4-FFF2-40B4-BE49-F238E27FC236}">
                <a16:creationId xmlns:a16="http://schemas.microsoft.com/office/drawing/2014/main" id="{E348D689-EA92-B91B-0DFA-DDA60B164F17}"/>
              </a:ext>
            </a:extLst>
          </p:cNvPr>
          <p:cNvSpPr>
            <a:spLocks noGrp="1"/>
          </p:cNvSpPr>
          <p:nvPr>
            <p:ph idx="1"/>
          </p:nvPr>
        </p:nvSpPr>
        <p:spPr/>
        <p:txBody>
          <a:bodyPr>
            <a:normAutofit lnSpcReduction="10000"/>
          </a:bodyPr>
          <a:lstStyle/>
          <a:p>
            <a:r>
              <a:rPr lang="en-US" b="1" dirty="0"/>
              <a:t>IF</a:t>
            </a:r>
            <a:r>
              <a:rPr lang="en-US" dirty="0"/>
              <a:t> there is no resurrection, </a:t>
            </a:r>
            <a:r>
              <a:rPr lang="en-US" b="1" dirty="0"/>
              <a:t>then</a:t>
            </a:r>
            <a:r>
              <a:rPr lang="en-US" dirty="0"/>
              <a:t>:</a:t>
            </a:r>
          </a:p>
          <a:p>
            <a:r>
              <a:rPr lang="en-US" dirty="0"/>
              <a:t>Even Jesus Christ has not been raised from the dead</a:t>
            </a:r>
          </a:p>
          <a:p>
            <a:r>
              <a:rPr lang="en-US" b="1" dirty="0"/>
              <a:t>IF </a:t>
            </a:r>
            <a:r>
              <a:rPr lang="en-US" dirty="0"/>
              <a:t>He was not raised, </a:t>
            </a:r>
            <a:r>
              <a:rPr lang="en-US" b="1" dirty="0"/>
              <a:t>then</a:t>
            </a:r>
            <a:r>
              <a:rPr lang="en-US" dirty="0"/>
              <a:t> our faith is worthless, and we are still in our sins</a:t>
            </a:r>
          </a:p>
          <a:p>
            <a:r>
              <a:rPr lang="en-US" dirty="0"/>
              <a:t>Those who have already died in Christ have perished</a:t>
            </a:r>
          </a:p>
          <a:p>
            <a:r>
              <a:rPr lang="en-US" dirty="0"/>
              <a:t>“perished”: cause to be lost (utterly perish) by experiencing a miserable end. Eternal misery. To be blotted out, to vanish away. It’s as if they never existed.</a:t>
            </a:r>
          </a:p>
          <a:p>
            <a:r>
              <a:rPr lang="en-US" b="1" dirty="0"/>
              <a:t>Romans 1:4  </a:t>
            </a:r>
            <a:r>
              <a:rPr lang="en-US" dirty="0"/>
              <a:t>Jesus was </a:t>
            </a:r>
            <a:r>
              <a:rPr lang="en-US" b="1" dirty="0"/>
              <a:t>DECLARED</a:t>
            </a:r>
            <a:r>
              <a:rPr lang="en-US" dirty="0"/>
              <a:t> the Son of God </a:t>
            </a:r>
            <a:r>
              <a:rPr lang="en-US" b="1" dirty="0"/>
              <a:t>WITH</a:t>
            </a:r>
            <a:r>
              <a:rPr lang="en-US" dirty="0"/>
              <a:t> power </a:t>
            </a:r>
            <a:r>
              <a:rPr lang="en-US" b="1" dirty="0"/>
              <a:t>BY</a:t>
            </a:r>
            <a:r>
              <a:rPr lang="en-US" dirty="0"/>
              <a:t> the resurrection from the dead</a:t>
            </a:r>
          </a:p>
          <a:p>
            <a:r>
              <a:rPr lang="en-US" dirty="0"/>
              <a:t>The JEWS nailed Jesus to the cross, put Him to death. God raised Him up</a:t>
            </a:r>
          </a:p>
          <a:p>
            <a:r>
              <a:rPr lang="en-US" b="1" dirty="0"/>
              <a:t>Acts 2:25 </a:t>
            </a:r>
            <a:r>
              <a:rPr lang="en-US" dirty="0"/>
              <a:t>David prophesied this</a:t>
            </a:r>
          </a:p>
          <a:p>
            <a:r>
              <a:rPr lang="en-US" b="1" dirty="0"/>
              <a:t>Acts 3:15 </a:t>
            </a:r>
            <a:r>
              <a:rPr lang="en-US" dirty="0"/>
              <a:t>The apostles witnessed it</a:t>
            </a:r>
          </a:p>
        </p:txBody>
      </p:sp>
    </p:spTree>
    <p:extLst>
      <p:ext uri="{BB962C8B-B14F-4D97-AF65-F5344CB8AC3E}">
        <p14:creationId xmlns:p14="http://schemas.microsoft.com/office/powerpoint/2010/main" val="4182155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57E3F-2EA6-07AE-D6D9-89B8B19CC8D9}"/>
              </a:ext>
            </a:extLst>
          </p:cNvPr>
          <p:cNvSpPr>
            <a:spLocks noGrp="1"/>
          </p:cNvSpPr>
          <p:nvPr>
            <p:ph type="title"/>
          </p:nvPr>
        </p:nvSpPr>
        <p:spPr/>
        <p:txBody>
          <a:bodyPr/>
          <a:lstStyle/>
          <a:p>
            <a:r>
              <a:rPr lang="en-US" dirty="0"/>
              <a:t>“According to the Scriptures”</a:t>
            </a:r>
          </a:p>
        </p:txBody>
      </p:sp>
      <p:sp>
        <p:nvSpPr>
          <p:cNvPr id="3" name="Content Placeholder 2">
            <a:extLst>
              <a:ext uri="{FF2B5EF4-FFF2-40B4-BE49-F238E27FC236}">
                <a16:creationId xmlns:a16="http://schemas.microsoft.com/office/drawing/2014/main" id="{2494EF1F-2215-394F-F5BD-E306BFAAA76F}"/>
              </a:ext>
            </a:extLst>
          </p:cNvPr>
          <p:cNvSpPr>
            <a:spLocks noGrp="1"/>
          </p:cNvSpPr>
          <p:nvPr>
            <p:ph idx="1"/>
          </p:nvPr>
        </p:nvSpPr>
        <p:spPr/>
        <p:txBody>
          <a:bodyPr>
            <a:normAutofit fontScale="92500" lnSpcReduction="20000"/>
          </a:bodyPr>
          <a:lstStyle/>
          <a:p>
            <a:r>
              <a:rPr lang="en-US" dirty="0"/>
              <a:t>They disowned the Holy and Righteous One and put to death the Prince of life. But God raised Him up.</a:t>
            </a:r>
          </a:p>
          <a:p>
            <a:r>
              <a:rPr lang="en-US" b="1" dirty="0"/>
              <a:t>Acts 4:11 </a:t>
            </a:r>
            <a:r>
              <a:rPr lang="en-US" dirty="0"/>
              <a:t>He is the Cornerstone   </a:t>
            </a:r>
            <a:r>
              <a:rPr lang="en-US" b="1" dirty="0"/>
              <a:t>Ps. 118:22 </a:t>
            </a:r>
            <a:r>
              <a:rPr lang="en-US" dirty="0"/>
              <a:t>Rejected by the Jews, “According to the Scriptures”</a:t>
            </a:r>
          </a:p>
          <a:p>
            <a:r>
              <a:rPr lang="en-US" dirty="0"/>
              <a:t>Jesus Christ’s suffering was announced beforehand by all the prophets</a:t>
            </a:r>
          </a:p>
          <a:p>
            <a:r>
              <a:rPr lang="en-US" b="1" dirty="0"/>
              <a:t>Acts 3:22 </a:t>
            </a:r>
            <a:r>
              <a:rPr lang="en-US" dirty="0"/>
              <a:t>Jesus is the prophet Moses spoke of</a:t>
            </a:r>
          </a:p>
          <a:p>
            <a:r>
              <a:rPr lang="en-US" b="1" dirty="0"/>
              <a:t>Acts 3:25 </a:t>
            </a:r>
            <a:r>
              <a:rPr lang="en-US" dirty="0"/>
              <a:t>Jesus is the seed promised to Abraham</a:t>
            </a:r>
          </a:p>
          <a:p>
            <a:r>
              <a:rPr lang="en-US" dirty="0"/>
              <a:t>Paul gave the main points of the gospel each time he preached.</a:t>
            </a:r>
          </a:p>
          <a:p>
            <a:r>
              <a:rPr lang="en-US" b="1" dirty="0"/>
              <a:t>Rom. 1:9 </a:t>
            </a:r>
            <a:r>
              <a:rPr lang="en-US" dirty="0"/>
              <a:t>Paul said he served God by preaching the gospel</a:t>
            </a:r>
          </a:p>
          <a:p>
            <a:r>
              <a:rPr lang="en-US" b="1" dirty="0"/>
              <a:t>Rom. 1:3-4 </a:t>
            </a:r>
            <a:r>
              <a:rPr lang="en-US" dirty="0"/>
              <a:t>According to the flesh, He was born a descendant of David – His </a:t>
            </a:r>
            <a:r>
              <a:rPr lang="en-US" b="1" dirty="0"/>
              <a:t>humanity</a:t>
            </a:r>
          </a:p>
          <a:p>
            <a:r>
              <a:rPr lang="en-US" dirty="0"/>
              <a:t>He was declared God’s Son by His resurrection – His </a:t>
            </a:r>
            <a:r>
              <a:rPr lang="en-US" b="1" dirty="0"/>
              <a:t>deity</a:t>
            </a:r>
          </a:p>
        </p:txBody>
      </p:sp>
    </p:spTree>
    <p:extLst>
      <p:ext uri="{BB962C8B-B14F-4D97-AF65-F5344CB8AC3E}">
        <p14:creationId xmlns:p14="http://schemas.microsoft.com/office/powerpoint/2010/main" val="36388782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239D5A-E350-6DF0-0644-284E637F66C0}"/>
              </a:ext>
            </a:extLst>
          </p:cNvPr>
          <p:cNvSpPr>
            <a:spLocks noGrp="1"/>
          </p:cNvSpPr>
          <p:nvPr>
            <p:ph type="title"/>
          </p:nvPr>
        </p:nvSpPr>
        <p:spPr/>
        <p:txBody>
          <a:bodyPr/>
          <a:lstStyle/>
          <a:p>
            <a:r>
              <a:rPr lang="en-US" dirty="0"/>
              <a:t>Christ’s Deity</a:t>
            </a:r>
          </a:p>
        </p:txBody>
      </p:sp>
      <p:sp>
        <p:nvSpPr>
          <p:cNvPr id="3" name="Content Placeholder 2">
            <a:extLst>
              <a:ext uri="{FF2B5EF4-FFF2-40B4-BE49-F238E27FC236}">
                <a16:creationId xmlns:a16="http://schemas.microsoft.com/office/drawing/2014/main" id="{29D3FF6D-9531-69F0-D951-2AD89945F1E3}"/>
              </a:ext>
            </a:extLst>
          </p:cNvPr>
          <p:cNvSpPr>
            <a:spLocks noGrp="1"/>
          </p:cNvSpPr>
          <p:nvPr>
            <p:ph idx="1"/>
          </p:nvPr>
        </p:nvSpPr>
        <p:spPr/>
        <p:txBody>
          <a:bodyPr/>
          <a:lstStyle/>
          <a:p>
            <a:r>
              <a:rPr lang="en-US" b="1" dirty="0"/>
              <a:t>John 1:1,14  </a:t>
            </a:r>
            <a:r>
              <a:rPr lang="en-US" dirty="0"/>
              <a:t>The Word was God and became flesh</a:t>
            </a:r>
          </a:p>
          <a:p>
            <a:r>
              <a:rPr lang="en-US" b="1" dirty="0"/>
              <a:t>John 8; Ex. 3 </a:t>
            </a:r>
            <a:r>
              <a:rPr lang="en-US" dirty="0"/>
              <a:t>Jesus said He was the “I AM”, the ego </a:t>
            </a:r>
            <a:r>
              <a:rPr lang="en-US" dirty="0" err="1"/>
              <a:t>eimi</a:t>
            </a:r>
            <a:r>
              <a:rPr lang="en-US" dirty="0"/>
              <a:t>; the self existent One. You will die in your sins unless you believe that I am He. So, He was claiming to be God. The same God who spoke to Moses.</a:t>
            </a:r>
          </a:p>
          <a:p>
            <a:r>
              <a:rPr lang="en-US" b="1" dirty="0"/>
              <a:t>John 10  </a:t>
            </a:r>
            <a:r>
              <a:rPr lang="en-US" dirty="0"/>
              <a:t>Jesus said, “I and the Father are one.”</a:t>
            </a:r>
          </a:p>
          <a:p>
            <a:r>
              <a:rPr lang="en-US" b="1" dirty="0"/>
              <a:t>Heb. 1</a:t>
            </a:r>
            <a:r>
              <a:rPr lang="en-US" dirty="0"/>
              <a:t> Jesus is the exact representation of God’s nature, the radiance of His glory, and upholds all things by the word of His power.</a:t>
            </a:r>
          </a:p>
          <a:p>
            <a:r>
              <a:rPr lang="en-US" dirty="0"/>
              <a:t>Jesus was exactly like God because He was God! He is Creator – He made the world. He is the outshining of God’s glory because they are One.</a:t>
            </a:r>
          </a:p>
          <a:p>
            <a:r>
              <a:rPr lang="en-US" dirty="0"/>
              <a:t>After His death, He was seated with the Father on high. Seated because it was finished. (remember in the Temple there were no seats)</a:t>
            </a:r>
          </a:p>
        </p:txBody>
      </p:sp>
    </p:spTree>
    <p:extLst>
      <p:ext uri="{BB962C8B-B14F-4D97-AF65-F5344CB8AC3E}">
        <p14:creationId xmlns:p14="http://schemas.microsoft.com/office/powerpoint/2010/main" val="2501736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146006-115A-B7CF-B905-14F4C8B1A2E9}"/>
              </a:ext>
            </a:extLst>
          </p:cNvPr>
          <p:cNvSpPr>
            <a:spLocks noGrp="1"/>
          </p:cNvSpPr>
          <p:nvPr>
            <p:ph type="title"/>
          </p:nvPr>
        </p:nvSpPr>
        <p:spPr/>
        <p:txBody>
          <a:bodyPr/>
          <a:lstStyle/>
          <a:p>
            <a:r>
              <a:rPr lang="en-US" dirty="0"/>
              <a:t>Christ’s Deity cont’d</a:t>
            </a:r>
          </a:p>
        </p:txBody>
      </p:sp>
      <p:sp>
        <p:nvSpPr>
          <p:cNvPr id="3" name="Content Placeholder 2">
            <a:extLst>
              <a:ext uri="{FF2B5EF4-FFF2-40B4-BE49-F238E27FC236}">
                <a16:creationId xmlns:a16="http://schemas.microsoft.com/office/drawing/2014/main" id="{B9D828DE-DF98-45D3-3625-CBE5B887D516}"/>
              </a:ext>
            </a:extLst>
          </p:cNvPr>
          <p:cNvSpPr>
            <a:spLocks noGrp="1"/>
          </p:cNvSpPr>
          <p:nvPr>
            <p:ph idx="1"/>
          </p:nvPr>
        </p:nvSpPr>
        <p:spPr/>
        <p:txBody>
          <a:bodyPr/>
          <a:lstStyle/>
          <a:p>
            <a:r>
              <a:rPr lang="en-US" b="1" dirty="0"/>
              <a:t>Col. 1:15-20 </a:t>
            </a:r>
            <a:r>
              <a:rPr lang="en-US" dirty="0"/>
              <a:t>He is the beginning, the firstborn from the dead, has first place in everything, all the fullness dwells in Him.</a:t>
            </a:r>
          </a:p>
          <a:p>
            <a:r>
              <a:rPr lang="en-US" b="1" dirty="0"/>
              <a:t>“Fullness”: </a:t>
            </a:r>
            <a:r>
              <a:rPr lang="en-US" dirty="0"/>
              <a:t>of deity- the sum total of His essence, all His perfection, powers, and attributes.</a:t>
            </a:r>
            <a:endParaRPr lang="en-US" b="1" dirty="0"/>
          </a:p>
          <a:p>
            <a:r>
              <a:rPr lang="en-US" b="1" dirty="0"/>
              <a:t>John 20 </a:t>
            </a:r>
            <a:r>
              <a:rPr lang="en-US" dirty="0"/>
              <a:t>He is the image of the invisible God and Creator</a:t>
            </a:r>
          </a:p>
          <a:p>
            <a:r>
              <a:rPr lang="en-US" dirty="0"/>
              <a:t>Deity in BODILY form – one we can see</a:t>
            </a:r>
          </a:p>
          <a:p>
            <a:r>
              <a:rPr lang="en-US" dirty="0"/>
              <a:t>When Christ came to earth, very God was here.</a:t>
            </a:r>
          </a:p>
          <a:p>
            <a:r>
              <a:rPr lang="en-US" b="1" dirty="0"/>
              <a:t>John 17:5  </a:t>
            </a:r>
            <a:r>
              <a:rPr lang="en-US" dirty="0"/>
              <a:t>Jesus said He was with the Father, and had glory with the Father, before the world was. (so He deserves the glory just like He had at creation)</a:t>
            </a:r>
          </a:p>
          <a:p>
            <a:r>
              <a:rPr lang="en-US" b="1" dirty="0"/>
              <a:t>Is. 42:8 </a:t>
            </a:r>
            <a:r>
              <a:rPr lang="en-US" dirty="0"/>
              <a:t>God said He would give His glory to no one</a:t>
            </a:r>
          </a:p>
          <a:p>
            <a:endParaRPr lang="en-US" dirty="0"/>
          </a:p>
          <a:p>
            <a:endParaRPr lang="en-US" dirty="0"/>
          </a:p>
        </p:txBody>
      </p:sp>
    </p:spTree>
    <p:extLst>
      <p:ext uri="{BB962C8B-B14F-4D97-AF65-F5344CB8AC3E}">
        <p14:creationId xmlns:p14="http://schemas.microsoft.com/office/powerpoint/2010/main" val="20619819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60DDBD-72F0-EF45-6C77-B1E9B83592FC}"/>
              </a:ext>
            </a:extLst>
          </p:cNvPr>
          <p:cNvSpPr>
            <a:spLocks noGrp="1"/>
          </p:cNvSpPr>
          <p:nvPr>
            <p:ph type="title"/>
          </p:nvPr>
        </p:nvSpPr>
        <p:spPr/>
        <p:txBody>
          <a:bodyPr/>
          <a:lstStyle/>
          <a:p>
            <a:r>
              <a:rPr lang="en-US" dirty="0"/>
              <a:t>Christ’s Deity cont’d</a:t>
            </a:r>
          </a:p>
        </p:txBody>
      </p:sp>
      <p:sp>
        <p:nvSpPr>
          <p:cNvPr id="3" name="Content Placeholder 2">
            <a:extLst>
              <a:ext uri="{FF2B5EF4-FFF2-40B4-BE49-F238E27FC236}">
                <a16:creationId xmlns:a16="http://schemas.microsoft.com/office/drawing/2014/main" id="{B315F595-5D70-C5F9-0583-AEC82FFD7D82}"/>
              </a:ext>
            </a:extLst>
          </p:cNvPr>
          <p:cNvSpPr>
            <a:spLocks noGrp="1"/>
          </p:cNvSpPr>
          <p:nvPr>
            <p:ph idx="1"/>
          </p:nvPr>
        </p:nvSpPr>
        <p:spPr/>
        <p:txBody>
          <a:bodyPr/>
          <a:lstStyle/>
          <a:p>
            <a:r>
              <a:rPr lang="en-US" b="1" dirty="0"/>
              <a:t>Is. 7:14; 9:6; Matt. 1:21-23 </a:t>
            </a:r>
            <a:r>
              <a:rPr lang="en-US" dirty="0"/>
              <a:t>The promise in </a:t>
            </a:r>
            <a:r>
              <a:rPr lang="en-US" b="1" dirty="0"/>
              <a:t>Is. 7:14 </a:t>
            </a:r>
            <a:r>
              <a:rPr lang="en-US" dirty="0"/>
              <a:t>is fulfilled in the virgin birth. His name was Immanuel – God WITH us.</a:t>
            </a:r>
          </a:p>
          <a:p>
            <a:r>
              <a:rPr lang="en-US" b="1" dirty="0"/>
              <a:t>Is. 43:10-11; 44:6 </a:t>
            </a:r>
            <a:r>
              <a:rPr lang="en-US" dirty="0"/>
              <a:t>God said there was no savior besides Him, but Jesus was described as THE Savior, who is Christ the Lord.  Therefore, Jesus is GOD</a:t>
            </a:r>
          </a:p>
          <a:p>
            <a:r>
              <a:rPr lang="en-US" b="1" dirty="0"/>
              <a:t>Micha 5:2; Luke 2:4-7 </a:t>
            </a:r>
            <a:r>
              <a:rPr lang="en-US" dirty="0"/>
              <a:t>Jesus was born in Bethlehem</a:t>
            </a:r>
          </a:p>
          <a:p>
            <a:r>
              <a:rPr lang="en-US" b="1" dirty="0"/>
              <a:t>Is. 44:6; Rev. 1:7-8, 17-18 </a:t>
            </a:r>
            <a:r>
              <a:rPr lang="en-US" dirty="0"/>
              <a:t>God said He is the first, last, Alpha, Omega, the beginning and the end. He is and was and is to come. God Almighty</a:t>
            </a:r>
          </a:p>
          <a:p>
            <a:r>
              <a:rPr lang="en-US" b="1" dirty="0"/>
              <a:t>“When we pursue the presence of God, holiness becomes the supernatural outcome.” Terry Williams</a:t>
            </a:r>
          </a:p>
        </p:txBody>
      </p:sp>
    </p:spTree>
    <p:extLst>
      <p:ext uri="{BB962C8B-B14F-4D97-AF65-F5344CB8AC3E}">
        <p14:creationId xmlns:p14="http://schemas.microsoft.com/office/powerpoint/2010/main" val="857163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59C1B9-ABBD-A44F-9746-55C6B6E30F14}"/>
              </a:ext>
            </a:extLst>
          </p:cNvPr>
          <p:cNvSpPr>
            <a:spLocks noGrp="1"/>
          </p:cNvSpPr>
          <p:nvPr>
            <p:ph type="title"/>
          </p:nvPr>
        </p:nvSpPr>
        <p:spPr/>
        <p:txBody>
          <a:bodyPr/>
          <a:lstStyle/>
          <a:p>
            <a:r>
              <a:rPr lang="en-US" dirty="0"/>
              <a:t>Application</a:t>
            </a:r>
          </a:p>
        </p:txBody>
      </p:sp>
      <p:sp>
        <p:nvSpPr>
          <p:cNvPr id="3" name="Content Placeholder 2">
            <a:extLst>
              <a:ext uri="{FF2B5EF4-FFF2-40B4-BE49-F238E27FC236}">
                <a16:creationId xmlns:a16="http://schemas.microsoft.com/office/drawing/2014/main" id="{9C0BB4BF-21E0-4B63-CC92-AFF9CD1C9B8A}"/>
              </a:ext>
            </a:extLst>
          </p:cNvPr>
          <p:cNvSpPr>
            <a:spLocks noGrp="1"/>
          </p:cNvSpPr>
          <p:nvPr>
            <p:ph idx="1"/>
          </p:nvPr>
        </p:nvSpPr>
        <p:spPr/>
        <p:txBody>
          <a:bodyPr/>
          <a:lstStyle/>
          <a:p>
            <a:r>
              <a:rPr lang="en-US" dirty="0"/>
              <a:t>I am to remember that it is the GOSPEL itself that is the power unto salvation for everyone. </a:t>
            </a:r>
          </a:p>
          <a:p>
            <a:r>
              <a:rPr lang="en-US" dirty="0"/>
              <a:t>It’s not in the way I present it or how the person perceives it. Their salvation does not depend on me.</a:t>
            </a:r>
          </a:p>
          <a:p>
            <a:r>
              <a:rPr lang="en-US" dirty="0"/>
              <a:t>Their salvation, just like mine, depends on what is done with the gospel: Do I receive it, or suppress it.</a:t>
            </a:r>
          </a:p>
          <a:p>
            <a:r>
              <a:rPr lang="en-US" dirty="0"/>
              <a:t>In order to be saved and call ourselves a Christian, we must believe in the death, burial and resurrection of Jesus and continue in the faith; that is the obedience of faith.</a:t>
            </a:r>
          </a:p>
          <a:p>
            <a:r>
              <a:rPr lang="en-US" dirty="0"/>
              <a:t>May we live our lives in such a manner that we glorify God and preach the gospel not only in our words, but in our actions, which are manifested in love.</a:t>
            </a:r>
          </a:p>
        </p:txBody>
      </p:sp>
    </p:spTree>
    <p:extLst>
      <p:ext uri="{BB962C8B-B14F-4D97-AF65-F5344CB8AC3E}">
        <p14:creationId xmlns:p14="http://schemas.microsoft.com/office/powerpoint/2010/main" val="40848783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F4DD67-7728-5918-1197-0DA0E919FD18}"/>
              </a:ext>
            </a:extLst>
          </p:cNvPr>
          <p:cNvSpPr>
            <a:spLocks noGrp="1"/>
          </p:cNvSpPr>
          <p:nvPr>
            <p:ph type="title"/>
          </p:nvPr>
        </p:nvSpPr>
        <p:spPr/>
        <p:txBody>
          <a:bodyPr/>
          <a:lstStyle/>
          <a:p>
            <a:r>
              <a:rPr lang="en-US" dirty="0"/>
              <a:t>Review</a:t>
            </a:r>
          </a:p>
        </p:txBody>
      </p:sp>
      <p:sp>
        <p:nvSpPr>
          <p:cNvPr id="3" name="Content Placeholder 2">
            <a:extLst>
              <a:ext uri="{FF2B5EF4-FFF2-40B4-BE49-F238E27FC236}">
                <a16:creationId xmlns:a16="http://schemas.microsoft.com/office/drawing/2014/main" id="{98884D9D-0D18-FAF0-682E-2C7EBB3144B4}"/>
              </a:ext>
            </a:extLst>
          </p:cNvPr>
          <p:cNvSpPr>
            <a:spLocks noGrp="1"/>
          </p:cNvSpPr>
          <p:nvPr>
            <p:ph idx="1"/>
          </p:nvPr>
        </p:nvSpPr>
        <p:spPr/>
        <p:txBody>
          <a:bodyPr/>
          <a:lstStyle/>
          <a:p>
            <a:r>
              <a:rPr lang="en-US" b="1" dirty="0"/>
              <a:t>Romans 1-3  </a:t>
            </a:r>
            <a:r>
              <a:rPr lang="en-US" dirty="0"/>
              <a:t>Gospel/God’s righteous wrath revealed</a:t>
            </a:r>
          </a:p>
          <a:p>
            <a:r>
              <a:rPr lang="en-US" b="1" dirty="0"/>
              <a:t>Romans 3-5  </a:t>
            </a:r>
            <a:r>
              <a:rPr lang="en-US" dirty="0"/>
              <a:t>Justification by faith and reckoned righteous</a:t>
            </a:r>
          </a:p>
          <a:p>
            <a:r>
              <a:rPr lang="en-US" b="1" dirty="0"/>
              <a:t>Romans 6-8  </a:t>
            </a:r>
            <a:r>
              <a:rPr lang="en-US" dirty="0"/>
              <a:t>Dead to sin and the law, slaves to righteousness</a:t>
            </a:r>
          </a:p>
          <a:p>
            <a:r>
              <a:rPr lang="en-US" b="1" dirty="0"/>
              <a:t>Romans 9-11 </a:t>
            </a:r>
            <a:r>
              <a:rPr lang="en-US" dirty="0"/>
              <a:t>Israel not rejected by God</a:t>
            </a:r>
          </a:p>
          <a:p>
            <a:r>
              <a:rPr lang="en-US" b="1" dirty="0"/>
              <a:t>Romans 12-16  </a:t>
            </a:r>
            <a:r>
              <a:rPr lang="en-US" dirty="0"/>
              <a:t>One body in Christ      How we live this righteous life</a:t>
            </a:r>
          </a:p>
          <a:p>
            <a:r>
              <a:rPr lang="en-US" dirty="0"/>
              <a:t>Why is it important to know the segments?</a:t>
            </a:r>
          </a:p>
          <a:p>
            <a:r>
              <a:rPr lang="en-US" dirty="0"/>
              <a:t>For interpretation and application within the context of the book</a:t>
            </a:r>
          </a:p>
        </p:txBody>
      </p:sp>
    </p:spTree>
    <p:extLst>
      <p:ext uri="{BB962C8B-B14F-4D97-AF65-F5344CB8AC3E}">
        <p14:creationId xmlns:p14="http://schemas.microsoft.com/office/powerpoint/2010/main" val="10254584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8F0877-E0B3-319B-208C-458FE8B81247}"/>
              </a:ext>
            </a:extLst>
          </p:cNvPr>
          <p:cNvSpPr>
            <a:spLocks noGrp="1"/>
          </p:cNvSpPr>
          <p:nvPr>
            <p:ph type="title"/>
          </p:nvPr>
        </p:nvSpPr>
        <p:spPr/>
        <p:txBody>
          <a:bodyPr/>
          <a:lstStyle/>
          <a:p>
            <a:r>
              <a:rPr lang="en-US" dirty="0"/>
              <a:t>The Gospel in Romans 1</a:t>
            </a:r>
          </a:p>
        </p:txBody>
      </p:sp>
      <p:sp>
        <p:nvSpPr>
          <p:cNvPr id="3" name="Content Placeholder 2">
            <a:extLst>
              <a:ext uri="{FF2B5EF4-FFF2-40B4-BE49-F238E27FC236}">
                <a16:creationId xmlns:a16="http://schemas.microsoft.com/office/drawing/2014/main" id="{4BB9C07F-8628-A50D-61E5-4D8CD5195BD6}"/>
              </a:ext>
            </a:extLst>
          </p:cNvPr>
          <p:cNvSpPr>
            <a:spLocks noGrp="1"/>
          </p:cNvSpPr>
          <p:nvPr>
            <p:ph idx="1"/>
          </p:nvPr>
        </p:nvSpPr>
        <p:spPr/>
        <p:txBody>
          <a:bodyPr>
            <a:normAutofit lnSpcReduction="10000"/>
          </a:bodyPr>
          <a:lstStyle/>
          <a:p>
            <a:r>
              <a:rPr lang="en-US" dirty="0"/>
              <a:t>Paul was set apart for the gospel of God to bring about the obedience of faith among the Gentiles.</a:t>
            </a:r>
          </a:p>
          <a:p>
            <a:r>
              <a:rPr lang="en-US" dirty="0"/>
              <a:t>How does being set apart for the gospel bring about obedience of faith?</a:t>
            </a:r>
          </a:p>
          <a:p>
            <a:r>
              <a:rPr lang="en-US" dirty="0"/>
              <a:t>“set apart”: </a:t>
            </a:r>
            <a:r>
              <a:rPr lang="en-US" dirty="0" err="1"/>
              <a:t>aphorizo</a:t>
            </a:r>
            <a:r>
              <a:rPr lang="en-US" dirty="0"/>
              <a:t> – separate from a boundary, a previous condition or situation. To set apart one for some purpose.</a:t>
            </a:r>
          </a:p>
          <a:p>
            <a:r>
              <a:rPr lang="en-US" dirty="0"/>
              <a:t>Paul was set apart for the Law before he was saved, as a Pharisee. Now he is set apart for the gospel of Jesus Christ, as an apostle.  (</a:t>
            </a:r>
            <a:r>
              <a:rPr lang="en-US" b="1" dirty="0"/>
              <a:t>Gal. 1:15; 2 Cor. 6:17</a:t>
            </a:r>
            <a:r>
              <a:rPr lang="en-US" dirty="0"/>
              <a:t>)</a:t>
            </a:r>
          </a:p>
          <a:p>
            <a:r>
              <a:rPr lang="en-US" dirty="0"/>
              <a:t>God promised the gospel beforehand through the prophets in the holy Scriptures</a:t>
            </a:r>
          </a:p>
          <a:p>
            <a:r>
              <a:rPr lang="en-US" dirty="0"/>
              <a:t>The Old Testament was gathered together and canonized at this time, so that is what Paul was using to preach the gospel.</a:t>
            </a:r>
          </a:p>
        </p:txBody>
      </p:sp>
    </p:spTree>
    <p:extLst>
      <p:ext uri="{BB962C8B-B14F-4D97-AF65-F5344CB8AC3E}">
        <p14:creationId xmlns:p14="http://schemas.microsoft.com/office/powerpoint/2010/main" val="13100550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B9D2A-8120-5DF1-C2D7-2E2E2D938726}"/>
              </a:ext>
            </a:extLst>
          </p:cNvPr>
          <p:cNvSpPr>
            <a:spLocks noGrp="1"/>
          </p:cNvSpPr>
          <p:nvPr>
            <p:ph type="title"/>
          </p:nvPr>
        </p:nvSpPr>
        <p:spPr/>
        <p:txBody>
          <a:bodyPr/>
          <a:lstStyle/>
          <a:p>
            <a:r>
              <a:rPr lang="en-US" dirty="0"/>
              <a:t>The Gospel in Romans 1</a:t>
            </a:r>
          </a:p>
        </p:txBody>
      </p:sp>
      <p:sp>
        <p:nvSpPr>
          <p:cNvPr id="3" name="Content Placeholder 2">
            <a:extLst>
              <a:ext uri="{FF2B5EF4-FFF2-40B4-BE49-F238E27FC236}">
                <a16:creationId xmlns:a16="http://schemas.microsoft.com/office/drawing/2014/main" id="{100B293A-17D9-2139-2D7F-6B05D2501308}"/>
              </a:ext>
            </a:extLst>
          </p:cNvPr>
          <p:cNvSpPr>
            <a:spLocks noGrp="1"/>
          </p:cNvSpPr>
          <p:nvPr>
            <p:ph idx="1"/>
          </p:nvPr>
        </p:nvSpPr>
        <p:spPr/>
        <p:txBody>
          <a:bodyPr/>
          <a:lstStyle/>
          <a:p>
            <a:r>
              <a:rPr lang="en-US" b="1" dirty="0"/>
              <a:t>Rom. 1:3 </a:t>
            </a:r>
            <a:r>
              <a:rPr lang="en-US" dirty="0"/>
              <a:t>says the gospel was concerning God’s Son Jesus who was:</a:t>
            </a:r>
          </a:p>
          <a:p>
            <a:r>
              <a:rPr lang="en-US" dirty="0"/>
              <a:t>Born of a descendant of David         according to the flesh</a:t>
            </a:r>
          </a:p>
          <a:p>
            <a:r>
              <a:rPr lang="en-US" dirty="0"/>
              <a:t>Declared the Son of God with power by the resurrection   according to the Spirit of holiness.</a:t>
            </a:r>
          </a:p>
          <a:p>
            <a:r>
              <a:rPr lang="en-US" b="1" dirty="0"/>
              <a:t>Rom. 1:17 </a:t>
            </a:r>
            <a:r>
              <a:rPr lang="en-US" dirty="0"/>
              <a:t>IN it the righteousness of God is revealed from faith to faith</a:t>
            </a:r>
          </a:p>
          <a:p>
            <a:r>
              <a:rPr lang="en-US" b="1" dirty="0"/>
              <a:t>Rom. 1:9  </a:t>
            </a:r>
            <a:r>
              <a:rPr lang="en-US" dirty="0"/>
              <a:t>Paul serves God in the preaching of the gospel</a:t>
            </a:r>
          </a:p>
          <a:p>
            <a:r>
              <a:rPr lang="en-US" dirty="0"/>
              <a:t>The power is </a:t>
            </a:r>
            <a:r>
              <a:rPr lang="en-US" b="1" dirty="0"/>
              <a:t>in</a:t>
            </a:r>
            <a:r>
              <a:rPr lang="en-US" dirty="0"/>
              <a:t> the gospel itself, not in HOW it is presented nor WHO presents it</a:t>
            </a:r>
          </a:p>
          <a:p>
            <a:r>
              <a:rPr lang="en-US" dirty="0"/>
              <a:t>The gospel does the work in the person’s heart</a:t>
            </a:r>
          </a:p>
          <a:p>
            <a:r>
              <a:rPr lang="en-US" dirty="0"/>
              <a:t>It came to the Jew first, then to the Greek/Gentiles</a:t>
            </a:r>
          </a:p>
        </p:txBody>
      </p:sp>
    </p:spTree>
    <p:extLst>
      <p:ext uri="{BB962C8B-B14F-4D97-AF65-F5344CB8AC3E}">
        <p14:creationId xmlns:p14="http://schemas.microsoft.com/office/powerpoint/2010/main" val="12295468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E1E7B5-02BE-80F6-411E-D50FEC532F69}"/>
              </a:ext>
            </a:extLst>
          </p:cNvPr>
          <p:cNvSpPr>
            <a:spLocks noGrp="1"/>
          </p:cNvSpPr>
          <p:nvPr>
            <p:ph type="title"/>
          </p:nvPr>
        </p:nvSpPr>
        <p:spPr/>
        <p:txBody>
          <a:bodyPr/>
          <a:lstStyle/>
          <a:p>
            <a:r>
              <a:rPr lang="en-US" dirty="0"/>
              <a:t>I Corinthians 15:1-8</a:t>
            </a:r>
          </a:p>
        </p:txBody>
      </p:sp>
      <p:sp>
        <p:nvSpPr>
          <p:cNvPr id="3" name="Content Placeholder 2">
            <a:extLst>
              <a:ext uri="{FF2B5EF4-FFF2-40B4-BE49-F238E27FC236}">
                <a16:creationId xmlns:a16="http://schemas.microsoft.com/office/drawing/2014/main" id="{2C738445-D89E-8E67-EF4B-5411A4C620F6}"/>
              </a:ext>
            </a:extLst>
          </p:cNvPr>
          <p:cNvSpPr>
            <a:spLocks noGrp="1"/>
          </p:cNvSpPr>
          <p:nvPr>
            <p:ph idx="1"/>
          </p:nvPr>
        </p:nvSpPr>
        <p:spPr/>
        <p:txBody>
          <a:bodyPr/>
          <a:lstStyle/>
          <a:p>
            <a:r>
              <a:rPr lang="en-US" dirty="0"/>
              <a:t>Two main points of the gospel:</a:t>
            </a:r>
          </a:p>
          <a:p>
            <a:r>
              <a:rPr lang="en-US" dirty="0"/>
              <a:t>1. Christ died for our sins according to the Scriptures</a:t>
            </a:r>
          </a:p>
          <a:p>
            <a:r>
              <a:rPr lang="en-US" dirty="0"/>
              <a:t>2. He was raised on the third day according to the Scriptures</a:t>
            </a:r>
          </a:p>
          <a:p>
            <a:r>
              <a:rPr lang="en-US" dirty="0"/>
              <a:t>Proof that He died: He was buried</a:t>
            </a:r>
          </a:p>
          <a:p>
            <a:r>
              <a:rPr lang="en-US" dirty="0"/>
              <a:t>Proof that He was resurrected: He appeared to many</a:t>
            </a:r>
          </a:p>
          <a:p>
            <a:r>
              <a:rPr lang="en-US" dirty="0"/>
              <a:t>“According to the Scriptures”: Jesus’ death and resurrection were recorded/prophesied in the Old Testament.</a:t>
            </a:r>
          </a:p>
          <a:p>
            <a:r>
              <a:rPr lang="en-US" b="1" dirty="0"/>
              <a:t>Rom. 1:2 </a:t>
            </a:r>
            <a:r>
              <a:rPr lang="en-US" dirty="0"/>
              <a:t>says God promised it beforehand through His prophets in the holy Scriptures</a:t>
            </a:r>
            <a:br>
              <a:rPr lang="en-US" dirty="0"/>
            </a:br>
            <a:endParaRPr lang="en-US" dirty="0"/>
          </a:p>
        </p:txBody>
      </p:sp>
    </p:spTree>
    <p:extLst>
      <p:ext uri="{BB962C8B-B14F-4D97-AF65-F5344CB8AC3E}">
        <p14:creationId xmlns:p14="http://schemas.microsoft.com/office/powerpoint/2010/main" val="2592888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9C95A0-8C5E-1672-1A9B-BEF89323BB63}"/>
              </a:ext>
            </a:extLst>
          </p:cNvPr>
          <p:cNvSpPr>
            <a:spLocks noGrp="1"/>
          </p:cNvSpPr>
          <p:nvPr>
            <p:ph type="title"/>
          </p:nvPr>
        </p:nvSpPr>
        <p:spPr/>
        <p:txBody>
          <a:bodyPr/>
          <a:lstStyle/>
          <a:p>
            <a:r>
              <a:rPr lang="en-US" dirty="0"/>
              <a:t>Jesus’ Death</a:t>
            </a:r>
          </a:p>
        </p:txBody>
      </p:sp>
      <p:sp>
        <p:nvSpPr>
          <p:cNvPr id="3" name="Content Placeholder 2">
            <a:extLst>
              <a:ext uri="{FF2B5EF4-FFF2-40B4-BE49-F238E27FC236}">
                <a16:creationId xmlns:a16="http://schemas.microsoft.com/office/drawing/2014/main" id="{83E2BB68-C2F0-79E1-390B-A8B4BC13E6BB}"/>
              </a:ext>
            </a:extLst>
          </p:cNvPr>
          <p:cNvSpPr>
            <a:spLocks noGrp="1"/>
          </p:cNvSpPr>
          <p:nvPr>
            <p:ph idx="1"/>
          </p:nvPr>
        </p:nvSpPr>
        <p:spPr/>
        <p:txBody>
          <a:bodyPr/>
          <a:lstStyle/>
          <a:p>
            <a:r>
              <a:rPr lang="en-US" dirty="0"/>
              <a:t>The Passover was fulfilled in Christ’s death    </a:t>
            </a:r>
            <a:r>
              <a:rPr lang="en-US" b="1" dirty="0"/>
              <a:t>Ex. 12</a:t>
            </a:r>
          </a:p>
          <a:p>
            <a:r>
              <a:rPr lang="en-US" dirty="0"/>
              <a:t>He was the Lamb of God, slain to take away the sins of the world  </a:t>
            </a:r>
            <a:r>
              <a:rPr lang="en-US" b="1" dirty="0"/>
              <a:t>John 1:29</a:t>
            </a:r>
          </a:p>
          <a:p>
            <a:r>
              <a:rPr lang="en-US" dirty="0"/>
              <a:t>Christ our Passover Lamb has been slain    </a:t>
            </a:r>
            <a:r>
              <a:rPr lang="en-US" b="1" dirty="0"/>
              <a:t>I Cor. 5:7</a:t>
            </a:r>
          </a:p>
          <a:p>
            <a:r>
              <a:rPr lang="en-US" dirty="0"/>
              <a:t>Old Testament – sins were covered    New Testament –sins taken away</a:t>
            </a:r>
          </a:p>
          <a:p>
            <a:r>
              <a:rPr lang="en-US" dirty="0"/>
              <a:t>The lamb’s blood over the door caused the death angel to pass over the house</a:t>
            </a:r>
          </a:p>
          <a:p>
            <a:r>
              <a:rPr lang="en-US" dirty="0"/>
              <a:t>Jesus’ blood at salvation, saves me from death</a:t>
            </a:r>
          </a:p>
          <a:p>
            <a:r>
              <a:rPr lang="en-US" dirty="0"/>
              <a:t>Communion: we remember Jesus’ body as the bread and the wine as </a:t>
            </a:r>
            <a:r>
              <a:rPr lang="en-US"/>
              <a:t>His blood, shed </a:t>
            </a:r>
            <a:r>
              <a:rPr lang="en-US" dirty="0"/>
              <a:t>for my sins.</a:t>
            </a:r>
          </a:p>
        </p:txBody>
      </p:sp>
    </p:spTree>
    <p:extLst>
      <p:ext uri="{BB962C8B-B14F-4D97-AF65-F5344CB8AC3E}">
        <p14:creationId xmlns:p14="http://schemas.microsoft.com/office/powerpoint/2010/main" val="25235798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C2CACC-55C2-32B1-03EC-C264C1988CAC}"/>
              </a:ext>
            </a:extLst>
          </p:cNvPr>
          <p:cNvSpPr>
            <a:spLocks noGrp="1"/>
          </p:cNvSpPr>
          <p:nvPr>
            <p:ph type="title"/>
          </p:nvPr>
        </p:nvSpPr>
        <p:spPr/>
        <p:txBody>
          <a:bodyPr/>
          <a:lstStyle/>
          <a:p>
            <a:r>
              <a:rPr lang="en-US" dirty="0"/>
              <a:t>Crucifixion account in the gospels</a:t>
            </a:r>
          </a:p>
        </p:txBody>
      </p:sp>
      <p:sp>
        <p:nvSpPr>
          <p:cNvPr id="3" name="Content Placeholder 2">
            <a:extLst>
              <a:ext uri="{FF2B5EF4-FFF2-40B4-BE49-F238E27FC236}">
                <a16:creationId xmlns:a16="http://schemas.microsoft.com/office/drawing/2014/main" id="{900D238E-4C6C-A9E2-1ACF-3F7A880BAA26}"/>
              </a:ext>
            </a:extLst>
          </p:cNvPr>
          <p:cNvSpPr>
            <a:spLocks noGrp="1"/>
          </p:cNvSpPr>
          <p:nvPr>
            <p:ph idx="1"/>
          </p:nvPr>
        </p:nvSpPr>
        <p:spPr/>
        <p:txBody>
          <a:bodyPr/>
          <a:lstStyle/>
          <a:p>
            <a:r>
              <a:rPr lang="en-US" b="1" dirty="0"/>
              <a:t>Matt. 27; Mark 15; Luke 23 and John 19</a:t>
            </a:r>
          </a:p>
          <a:p>
            <a:r>
              <a:rPr lang="en-US" dirty="0"/>
              <a:t>The crowd mocked Jesus, divided His garments and cast lots</a:t>
            </a:r>
          </a:p>
          <a:p>
            <a:r>
              <a:rPr lang="en-US" dirty="0"/>
              <a:t>A crown of thorns was placed on His head</a:t>
            </a:r>
          </a:p>
          <a:p>
            <a:r>
              <a:rPr lang="en-US" dirty="0"/>
              <a:t>He was scourged/beaten</a:t>
            </a:r>
          </a:p>
          <a:p>
            <a:r>
              <a:rPr lang="en-US" dirty="0"/>
              <a:t>He cried out, “My God, My God, why have You forsaken Me?”</a:t>
            </a:r>
          </a:p>
          <a:p>
            <a:r>
              <a:rPr lang="en-US" dirty="0"/>
              <a:t>His legs were not broken. NO bones were broken</a:t>
            </a:r>
          </a:p>
          <a:p>
            <a:r>
              <a:rPr lang="en-US" dirty="0"/>
              <a:t>His side was pierced bringing forth water and blood; proof of death</a:t>
            </a:r>
          </a:p>
        </p:txBody>
      </p:sp>
    </p:spTree>
    <p:extLst>
      <p:ext uri="{BB962C8B-B14F-4D97-AF65-F5344CB8AC3E}">
        <p14:creationId xmlns:p14="http://schemas.microsoft.com/office/powerpoint/2010/main" val="1134890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6DB86F-5A1D-3FE8-50F0-D6C1369079C6}"/>
              </a:ext>
            </a:extLst>
          </p:cNvPr>
          <p:cNvSpPr>
            <a:spLocks noGrp="1"/>
          </p:cNvSpPr>
          <p:nvPr>
            <p:ph type="title"/>
          </p:nvPr>
        </p:nvSpPr>
        <p:spPr/>
        <p:txBody>
          <a:bodyPr/>
          <a:lstStyle/>
          <a:p>
            <a:r>
              <a:rPr lang="en-US" dirty="0"/>
              <a:t>Isaiah 53</a:t>
            </a:r>
          </a:p>
        </p:txBody>
      </p:sp>
      <p:sp>
        <p:nvSpPr>
          <p:cNvPr id="3" name="Content Placeholder 2">
            <a:extLst>
              <a:ext uri="{FF2B5EF4-FFF2-40B4-BE49-F238E27FC236}">
                <a16:creationId xmlns:a16="http://schemas.microsoft.com/office/drawing/2014/main" id="{69F91E00-B2FD-5168-0767-4EC7DE43F348}"/>
              </a:ext>
            </a:extLst>
          </p:cNvPr>
          <p:cNvSpPr>
            <a:spLocks noGrp="1"/>
          </p:cNvSpPr>
          <p:nvPr>
            <p:ph idx="1"/>
          </p:nvPr>
        </p:nvSpPr>
        <p:spPr/>
        <p:txBody>
          <a:bodyPr>
            <a:normAutofit lnSpcReduction="10000"/>
          </a:bodyPr>
          <a:lstStyle/>
          <a:p>
            <a:r>
              <a:rPr lang="en-US" dirty="0"/>
              <a:t>Jesus was pierced through for our transgressions, crushed for our iniquities, crucified, dead and buried. “ It wasn’t just Jesus that was being crushed but also Satan’s power and authority and the power of death was crushed. The first creation and the effects of the fall were being crushed.”</a:t>
            </a:r>
          </a:p>
          <a:p>
            <a:r>
              <a:rPr lang="en-US" b="1" dirty="0"/>
              <a:t>Vs. 10  </a:t>
            </a:r>
            <a:r>
              <a:rPr lang="en-US" dirty="0"/>
              <a:t>The Lord God was pleased to crush Him</a:t>
            </a:r>
          </a:p>
          <a:p>
            <a:r>
              <a:rPr lang="en-US" b="1" dirty="0"/>
              <a:t>Why?</a:t>
            </a:r>
          </a:p>
          <a:p>
            <a:r>
              <a:rPr lang="en-US" dirty="0"/>
              <a:t>God’s justice was satisfied</a:t>
            </a:r>
          </a:p>
          <a:p>
            <a:r>
              <a:rPr lang="en-US" dirty="0"/>
              <a:t>It showed us God’s love for us</a:t>
            </a:r>
          </a:p>
          <a:p>
            <a:r>
              <a:rPr lang="en-US" dirty="0"/>
              <a:t>Sin was taken away now, not just covered</a:t>
            </a:r>
          </a:p>
          <a:p>
            <a:r>
              <a:rPr lang="en-US" b="1" dirty="0"/>
              <a:t>“God doesn’t only accomplish the gospel and apply it through His Son, but it pleases Him to do so. The gospel is not a divine concession. It is a divine delight.”</a:t>
            </a:r>
          </a:p>
        </p:txBody>
      </p:sp>
    </p:spTree>
    <p:extLst>
      <p:ext uri="{BB962C8B-B14F-4D97-AF65-F5344CB8AC3E}">
        <p14:creationId xmlns:p14="http://schemas.microsoft.com/office/powerpoint/2010/main" val="4400567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D5B0FB-8781-795A-B283-533C48287217}"/>
              </a:ext>
            </a:extLst>
          </p:cNvPr>
          <p:cNvSpPr>
            <a:spLocks noGrp="1"/>
          </p:cNvSpPr>
          <p:nvPr>
            <p:ph type="title"/>
          </p:nvPr>
        </p:nvSpPr>
        <p:spPr/>
        <p:txBody>
          <a:bodyPr/>
          <a:lstStyle/>
          <a:p>
            <a:r>
              <a:rPr lang="en-US" dirty="0"/>
              <a:t>Resurrection Accounts</a:t>
            </a:r>
          </a:p>
        </p:txBody>
      </p:sp>
      <p:sp>
        <p:nvSpPr>
          <p:cNvPr id="3" name="Content Placeholder 2">
            <a:extLst>
              <a:ext uri="{FF2B5EF4-FFF2-40B4-BE49-F238E27FC236}">
                <a16:creationId xmlns:a16="http://schemas.microsoft.com/office/drawing/2014/main" id="{B9645872-1853-A8E1-B5D9-5580CD5AE29A}"/>
              </a:ext>
            </a:extLst>
          </p:cNvPr>
          <p:cNvSpPr>
            <a:spLocks noGrp="1"/>
          </p:cNvSpPr>
          <p:nvPr>
            <p:ph idx="1"/>
          </p:nvPr>
        </p:nvSpPr>
        <p:spPr/>
        <p:txBody>
          <a:bodyPr/>
          <a:lstStyle/>
          <a:p>
            <a:r>
              <a:rPr lang="en-US" b="1" dirty="0"/>
              <a:t>Acts 2; Ps. 16    </a:t>
            </a:r>
            <a:r>
              <a:rPr lang="en-US" dirty="0"/>
              <a:t>Peter reminds the Jews that THEY put Jesus to death, but it was God, by His predetermined plan and foreknowledge, who actually delivered Jesus over to be crucified.</a:t>
            </a:r>
          </a:p>
          <a:p>
            <a:r>
              <a:rPr lang="en-US" dirty="0"/>
              <a:t>He was assigned a grave with wicked men, but He was with a rich man in His death.  (Joseph of Arimathea </a:t>
            </a:r>
            <a:r>
              <a:rPr lang="en-US" b="1" dirty="0"/>
              <a:t>Luke 23 and John 19</a:t>
            </a:r>
            <a:r>
              <a:rPr lang="en-US" dirty="0"/>
              <a:t>)</a:t>
            </a:r>
          </a:p>
          <a:p>
            <a:r>
              <a:rPr lang="en-US" dirty="0"/>
              <a:t>Jesus did not stay in the grave, so His body did not see decay. It was impossible for Him to be held in death’s power, therefore He put an end to the agony of death and its power over man.  (</a:t>
            </a:r>
            <a:r>
              <a:rPr lang="en-US" b="1" dirty="0"/>
              <a:t>Ps. 16:8-11</a:t>
            </a:r>
            <a:r>
              <a:rPr lang="en-US" dirty="0"/>
              <a:t>)</a:t>
            </a:r>
          </a:p>
          <a:p>
            <a:r>
              <a:rPr lang="en-US" b="1" dirty="0"/>
              <a:t>Rom. 1:3; Acts 2:30 </a:t>
            </a:r>
            <a:r>
              <a:rPr lang="en-US" dirty="0"/>
              <a:t>The Davidic Covenant was fulfilled: a descendant of David would be on the throne forever.  ( </a:t>
            </a:r>
            <a:r>
              <a:rPr lang="en-US" b="1" dirty="0"/>
              <a:t>I Chron. 17</a:t>
            </a:r>
            <a:r>
              <a:rPr lang="en-US" dirty="0"/>
              <a:t>)</a:t>
            </a:r>
          </a:p>
        </p:txBody>
      </p:sp>
    </p:spTree>
    <p:extLst>
      <p:ext uri="{BB962C8B-B14F-4D97-AF65-F5344CB8AC3E}">
        <p14:creationId xmlns:p14="http://schemas.microsoft.com/office/powerpoint/2010/main" val="26766884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157</TotalTime>
  <Words>1833</Words>
  <Application>Microsoft Office PowerPoint</Application>
  <PresentationFormat>Widescreen</PresentationFormat>
  <Paragraphs>117</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Trebuchet MS</vt:lpstr>
      <vt:lpstr>Wingdings 3</vt:lpstr>
      <vt:lpstr>Facet</vt:lpstr>
      <vt:lpstr>Romans Part 1</vt:lpstr>
      <vt:lpstr>Review</vt:lpstr>
      <vt:lpstr>The Gospel in Romans 1</vt:lpstr>
      <vt:lpstr>The Gospel in Romans 1</vt:lpstr>
      <vt:lpstr>I Corinthians 15:1-8</vt:lpstr>
      <vt:lpstr>Jesus’ Death</vt:lpstr>
      <vt:lpstr>Crucifixion account in the gospels</vt:lpstr>
      <vt:lpstr>Isaiah 53</vt:lpstr>
      <vt:lpstr>Resurrection Accounts</vt:lpstr>
      <vt:lpstr>Resurrection Accounts cont’d</vt:lpstr>
      <vt:lpstr>I Cor. 15:12-19  Importance of Resurrection</vt:lpstr>
      <vt:lpstr>“According to the Scriptures”</vt:lpstr>
      <vt:lpstr>Christ’s Deity</vt:lpstr>
      <vt:lpstr>Christ’s Deity cont’d</vt:lpstr>
      <vt:lpstr>Christ’s Deity cont’d</vt:lpstr>
      <vt:lpstr>Application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Ron Goins</dc:creator>
  <cp:lastModifiedBy>Ron Goins</cp:lastModifiedBy>
  <cp:revision>32</cp:revision>
  <dcterms:created xsi:type="dcterms:W3CDTF">2024-09-04T12:19:10Z</dcterms:created>
  <dcterms:modified xsi:type="dcterms:W3CDTF">2024-09-04T15:01:18Z</dcterms:modified>
</cp:coreProperties>
</file>