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91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9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0942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30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5728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011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56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683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6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8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1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841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85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01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86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73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63A6F-5D8A-4F5C-8066-32E93A73783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C42A0E-8874-4981-9E0A-F032446A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3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78B8F-9B4E-1373-C58A-63E0482C0B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Romans Part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02F81-30EC-5A50-AC9A-EFD3FC7F7D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2</a:t>
            </a:r>
          </a:p>
        </p:txBody>
      </p:sp>
    </p:spTree>
    <p:extLst>
      <p:ext uri="{BB962C8B-B14F-4D97-AF65-F5344CB8AC3E}">
        <p14:creationId xmlns:p14="http://schemas.microsoft.com/office/powerpoint/2010/main" val="324984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00DBE-98B9-E132-EAFC-DF90DC56B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8891"/>
          </a:xfrm>
        </p:spPr>
        <p:txBody>
          <a:bodyPr>
            <a:normAutofit fontScale="90000"/>
          </a:bodyPr>
          <a:lstStyle/>
          <a:p>
            <a:r>
              <a:rPr lang="en-US" dirty="0"/>
              <a:t>Biblecc.com  or  Biblehub.com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3699BD07-FD65-4F8B-0833-98E400E414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238491"/>
            <a:ext cx="8596667" cy="5393803"/>
          </a:xfrm>
        </p:spPr>
      </p:pic>
    </p:spTree>
    <p:extLst>
      <p:ext uri="{BB962C8B-B14F-4D97-AF65-F5344CB8AC3E}">
        <p14:creationId xmlns:p14="http://schemas.microsoft.com/office/powerpoint/2010/main" val="3992160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00DBE-98B9-E132-EAFC-DF90DC56B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8891"/>
          </a:xfrm>
        </p:spPr>
        <p:txBody>
          <a:bodyPr>
            <a:normAutofit fontScale="90000"/>
          </a:bodyPr>
          <a:lstStyle/>
          <a:p>
            <a:r>
              <a:rPr lang="en-US" dirty="0"/>
              <a:t>Biblecc.com  or  </a:t>
            </a:r>
            <a:r>
              <a:rPr lang="en-US" err="1"/>
              <a:t>Biblehub</a:t>
            </a:r>
            <a:r>
              <a:rPr lang="en-US"/>
              <a:t>.com</a:t>
            </a:r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3699BD07-FD65-4F8B-0833-98E400E414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238491"/>
            <a:ext cx="8596667" cy="5393803"/>
          </a:xfr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B57EDDF7-BCBB-C7B3-834D-F7728CE5A0BD}"/>
              </a:ext>
            </a:extLst>
          </p:cNvPr>
          <p:cNvSpPr/>
          <p:nvPr/>
        </p:nvSpPr>
        <p:spPr>
          <a:xfrm rot="12223674">
            <a:off x="6548709" y="2935039"/>
            <a:ext cx="1586722" cy="484632"/>
          </a:xfrm>
          <a:prstGeom prst="rightArrow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9CBAD3-AFEE-C101-C65C-52CEF54DF172}"/>
              </a:ext>
            </a:extLst>
          </p:cNvPr>
          <p:cNvSpPr txBox="1"/>
          <p:nvPr/>
        </p:nvSpPr>
        <p:spPr>
          <a:xfrm>
            <a:off x="7780866" y="3700991"/>
            <a:ext cx="2022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highlight>
                  <a:srgbClr val="FFFF00"/>
                </a:highlight>
              </a:rPr>
              <a:t>Click on Lexicon</a:t>
            </a:r>
          </a:p>
        </p:txBody>
      </p:sp>
    </p:spTree>
    <p:extLst>
      <p:ext uri="{BB962C8B-B14F-4D97-AF65-F5344CB8AC3E}">
        <p14:creationId xmlns:p14="http://schemas.microsoft.com/office/powerpoint/2010/main" val="4030567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4F614-9552-7425-6C6B-DFBCB4B8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4167"/>
          </a:xfrm>
        </p:spPr>
        <p:txBody>
          <a:bodyPr>
            <a:normAutofit fontScale="90000"/>
          </a:bodyPr>
          <a:lstStyle/>
          <a:p>
            <a:r>
              <a:rPr lang="en-US" dirty="0"/>
              <a:t>Lexicon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09C445E-B89F-F551-2DBE-F9A2171382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5" y="1203768"/>
            <a:ext cx="8596668" cy="5162308"/>
          </a:xfrm>
        </p:spPr>
      </p:pic>
    </p:spTree>
    <p:extLst>
      <p:ext uri="{BB962C8B-B14F-4D97-AF65-F5344CB8AC3E}">
        <p14:creationId xmlns:p14="http://schemas.microsoft.com/office/powerpoint/2010/main" val="231636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4F614-9552-7425-6C6B-DFBCB4B8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4167"/>
          </a:xfrm>
        </p:spPr>
        <p:txBody>
          <a:bodyPr>
            <a:normAutofit fontScale="90000"/>
          </a:bodyPr>
          <a:lstStyle/>
          <a:p>
            <a:r>
              <a:rPr lang="en-US" dirty="0"/>
              <a:t>Lexicon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09C445E-B89F-F551-2DBE-F9A2171382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5" y="1203768"/>
            <a:ext cx="8596668" cy="5162308"/>
          </a:xfrm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6201090D-4F6A-9D07-7D38-75A66F794E3A}"/>
              </a:ext>
            </a:extLst>
          </p:cNvPr>
          <p:cNvSpPr/>
          <p:nvPr/>
        </p:nvSpPr>
        <p:spPr>
          <a:xfrm rot="20450736">
            <a:off x="1452938" y="1414721"/>
            <a:ext cx="1982046" cy="484632"/>
          </a:xfrm>
          <a:prstGeom prst="rightArrow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C12C8E3E-C41A-D082-84C2-1788F397AD7B}"/>
              </a:ext>
            </a:extLst>
          </p:cNvPr>
          <p:cNvSpPr/>
          <p:nvPr/>
        </p:nvSpPr>
        <p:spPr>
          <a:xfrm rot="12276495">
            <a:off x="6040884" y="1549061"/>
            <a:ext cx="2192090" cy="484632"/>
          </a:xfrm>
          <a:prstGeom prst="rightArrow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5007E8-2B5B-1C7B-5A4B-D729FC257BAC}"/>
              </a:ext>
            </a:extLst>
          </p:cNvPr>
          <p:cNvSpPr txBox="1"/>
          <p:nvPr/>
        </p:nvSpPr>
        <p:spPr>
          <a:xfrm>
            <a:off x="279520" y="2782669"/>
            <a:ext cx="2297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highlight>
                  <a:srgbClr val="FFFF00"/>
                </a:highlight>
              </a:rPr>
              <a:t>Click down arrow to select book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531C27-B6FD-35F3-D8EC-F3B201701CFA}"/>
              </a:ext>
            </a:extLst>
          </p:cNvPr>
          <p:cNvSpPr txBox="1"/>
          <p:nvPr/>
        </p:nvSpPr>
        <p:spPr>
          <a:xfrm>
            <a:off x="7939261" y="2321004"/>
            <a:ext cx="2194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highlight>
                  <a:srgbClr val="FFFF00"/>
                </a:highlight>
              </a:rPr>
              <a:t>Click down arrow to select verse</a:t>
            </a:r>
          </a:p>
        </p:txBody>
      </p:sp>
    </p:spTree>
    <p:extLst>
      <p:ext uri="{BB962C8B-B14F-4D97-AF65-F5344CB8AC3E}">
        <p14:creationId xmlns:p14="http://schemas.microsoft.com/office/powerpoint/2010/main" val="1447072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FDAF4-0F26-D1EE-A7F3-3920B6714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2812"/>
            <a:ext cx="8596668" cy="61483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083C70B-85C6-C825-287B-600A1E94C9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3929" y="1459766"/>
            <a:ext cx="8510073" cy="5241976"/>
          </a:xfr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38A01B66-5D8A-C084-C533-3ABA66AD6400}"/>
              </a:ext>
            </a:extLst>
          </p:cNvPr>
          <p:cNvSpPr/>
          <p:nvPr/>
        </p:nvSpPr>
        <p:spPr>
          <a:xfrm rot="12836426">
            <a:off x="2228302" y="5708574"/>
            <a:ext cx="1101660" cy="484632"/>
          </a:xfrm>
          <a:prstGeom prst="rightArrow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154B6EF3-49E4-720B-2A50-C8A659AFC35C}"/>
              </a:ext>
            </a:extLst>
          </p:cNvPr>
          <p:cNvSpPr/>
          <p:nvPr/>
        </p:nvSpPr>
        <p:spPr>
          <a:xfrm rot="8661903">
            <a:off x="5064492" y="5401895"/>
            <a:ext cx="484632" cy="1566901"/>
          </a:xfrm>
          <a:prstGeom prst="downArrow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5E7AEF-06F5-5BA9-629A-6ED36B04E092}"/>
              </a:ext>
            </a:extLst>
          </p:cNvPr>
          <p:cNvSpPr txBox="1"/>
          <p:nvPr/>
        </p:nvSpPr>
        <p:spPr>
          <a:xfrm>
            <a:off x="1122744" y="4583575"/>
            <a:ext cx="1180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Pick word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B3B2C8C-4F43-DC68-CEB0-606752BA12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958218"/>
            <a:ext cx="8596668" cy="5899782"/>
          </a:xfrm>
          <a:prstGeom prst="rect">
            <a:avLst/>
          </a:prstGeom>
        </p:spPr>
      </p:pic>
      <p:sp>
        <p:nvSpPr>
          <p:cNvPr id="12" name="Arrow: Down 11">
            <a:extLst>
              <a:ext uri="{FF2B5EF4-FFF2-40B4-BE49-F238E27FC236}">
                <a16:creationId xmlns:a16="http://schemas.microsoft.com/office/drawing/2014/main" id="{607471E1-10D5-4FDB-B9FB-35048B761559}"/>
              </a:ext>
            </a:extLst>
          </p:cNvPr>
          <p:cNvSpPr/>
          <p:nvPr/>
        </p:nvSpPr>
        <p:spPr>
          <a:xfrm rot="13549349">
            <a:off x="1260245" y="5421588"/>
            <a:ext cx="484632" cy="811474"/>
          </a:xfrm>
          <a:prstGeom prst="downArrow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3950FB-5920-2056-D194-1FC70D71F2F6}"/>
              </a:ext>
            </a:extLst>
          </p:cNvPr>
          <p:cNvSpPr txBox="1"/>
          <p:nvPr/>
        </p:nvSpPr>
        <p:spPr>
          <a:xfrm flipH="1">
            <a:off x="6971330" y="6297382"/>
            <a:ext cx="26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highlight>
                  <a:srgbClr val="FFFF00"/>
                </a:highlight>
              </a:rPr>
              <a:t>Select Strong’s number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82A04B14-5035-AE8B-1966-693C0122277E}"/>
              </a:ext>
            </a:extLst>
          </p:cNvPr>
          <p:cNvSpPr/>
          <p:nvPr/>
        </p:nvSpPr>
        <p:spPr>
          <a:xfrm rot="7226206">
            <a:off x="5719278" y="5132389"/>
            <a:ext cx="334665" cy="1798922"/>
          </a:xfrm>
          <a:prstGeom prst="downArrow">
            <a:avLst>
              <a:gd name="adj1" fmla="val 50000"/>
              <a:gd name="adj2" fmla="val 43597"/>
            </a:avLst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3108C0-268C-619D-C4F0-9DA70439C0BA}"/>
              </a:ext>
            </a:extLst>
          </p:cNvPr>
          <p:cNvSpPr txBox="1"/>
          <p:nvPr/>
        </p:nvSpPr>
        <p:spPr>
          <a:xfrm>
            <a:off x="1273215" y="6459466"/>
            <a:ext cx="2546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highlight>
                  <a:srgbClr val="FFFF00"/>
                </a:highlight>
              </a:rPr>
              <a:t>Select word or phrase</a:t>
            </a:r>
          </a:p>
        </p:txBody>
      </p:sp>
    </p:spTree>
    <p:extLst>
      <p:ext uri="{BB962C8B-B14F-4D97-AF65-F5344CB8AC3E}">
        <p14:creationId xmlns:p14="http://schemas.microsoft.com/office/powerpoint/2010/main" val="762612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5C1D-1557-AB47-D778-87135E362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767787"/>
          </a:xfrm>
        </p:spPr>
        <p:txBody>
          <a:bodyPr>
            <a:normAutofit/>
          </a:bodyPr>
          <a:lstStyle/>
          <a:p>
            <a:r>
              <a:rPr lang="en-US" dirty="0"/>
              <a:t>Greek Word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D6026F5-1FFD-FD99-9360-464078A25C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531326"/>
            <a:ext cx="8501390" cy="4510700"/>
          </a:xfrm>
        </p:spPr>
      </p:pic>
    </p:spTree>
    <p:extLst>
      <p:ext uri="{BB962C8B-B14F-4D97-AF65-F5344CB8AC3E}">
        <p14:creationId xmlns:p14="http://schemas.microsoft.com/office/powerpoint/2010/main" val="4178582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D5E92-099F-8F42-07C2-C4C5C9E6E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4C763-1567-A2ED-B3C8-D3FE9A84D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apostle Paul wrote Romans, TO the believers in Rome.</a:t>
            </a:r>
          </a:p>
          <a:p>
            <a:r>
              <a:rPr lang="en-US" dirty="0"/>
              <a:t>Why?  To tell them he wanted to come to them, to be </a:t>
            </a:r>
            <a:r>
              <a:rPr lang="en-US" dirty="0" err="1"/>
              <a:t>encouraged,to</a:t>
            </a:r>
            <a:r>
              <a:rPr lang="en-US" dirty="0"/>
              <a:t> explain that salvation is by faith and to warn them about those who cause dissensions.</a:t>
            </a:r>
          </a:p>
          <a:p>
            <a:r>
              <a:rPr lang="en-US" dirty="0"/>
              <a:t>Theme of the WHOLE BOOK?</a:t>
            </a:r>
          </a:p>
          <a:p>
            <a:r>
              <a:rPr lang="en-US" b="1" dirty="0"/>
              <a:t>The Righteous Shall Live By Faith</a:t>
            </a:r>
          </a:p>
          <a:p>
            <a:r>
              <a:rPr lang="en-US" dirty="0"/>
              <a:t>Every chapter theme will back this up by either telling how, who or what we can do, in order to live a righteous life.</a:t>
            </a:r>
          </a:p>
        </p:txBody>
      </p:sp>
    </p:spTree>
    <p:extLst>
      <p:ext uri="{BB962C8B-B14F-4D97-AF65-F5344CB8AC3E}">
        <p14:creationId xmlns:p14="http://schemas.microsoft.com/office/powerpoint/2010/main" val="1250300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DC8DC-F685-CA85-FBDC-03BEC7E5C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 Divisions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F5480-A75D-0487-17B8-B2DA21479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Romans chapter 1-11    </a:t>
            </a:r>
            <a:r>
              <a:rPr lang="en-US" dirty="0"/>
              <a:t> Doctrinal part of the book</a:t>
            </a:r>
          </a:p>
          <a:p>
            <a:r>
              <a:rPr lang="en-US" dirty="0"/>
              <a:t>It explains salvation, justification by faith and righteousness</a:t>
            </a:r>
          </a:p>
          <a:p>
            <a:r>
              <a:rPr lang="en-US" b="1" dirty="0"/>
              <a:t>Romans chapter 12-16    </a:t>
            </a:r>
            <a:r>
              <a:rPr lang="en-US" dirty="0"/>
              <a:t>Practical part of the book</a:t>
            </a:r>
          </a:p>
          <a:p>
            <a:r>
              <a:rPr lang="en-US" dirty="0"/>
              <a:t>It tells us HOW to live righteously </a:t>
            </a:r>
          </a:p>
          <a:p>
            <a:r>
              <a:rPr lang="en-US" b="1" dirty="0"/>
              <a:t>Romans chapter 1-11 </a:t>
            </a:r>
            <a:r>
              <a:rPr lang="en-US" dirty="0"/>
              <a:t>explain the </a:t>
            </a:r>
            <a:r>
              <a:rPr lang="en-US" b="1" dirty="0"/>
              <a:t>mercies</a:t>
            </a:r>
            <a:r>
              <a:rPr lang="en-US" dirty="0"/>
              <a:t> of God to us</a:t>
            </a:r>
          </a:p>
          <a:p>
            <a:r>
              <a:rPr lang="en-US" b="1" dirty="0"/>
              <a:t>Romans</a:t>
            </a:r>
            <a:r>
              <a:rPr lang="en-US" dirty="0"/>
              <a:t> </a:t>
            </a:r>
            <a:r>
              <a:rPr lang="en-US" b="1" dirty="0"/>
              <a:t>chapter 12 </a:t>
            </a:r>
            <a:r>
              <a:rPr lang="en-US" dirty="0"/>
              <a:t>opens with: Therefore, (because of all he said in chapters 1 -11)  I urge you brethren, by the </a:t>
            </a:r>
            <a:r>
              <a:rPr lang="en-US" b="1" dirty="0"/>
              <a:t>mercies</a:t>
            </a:r>
            <a:r>
              <a:rPr lang="en-US" dirty="0"/>
              <a:t> of God, to  present your bodies a living and holy sacrifice, acceptable to God, which is your spiritual service of worship.</a:t>
            </a:r>
          </a:p>
          <a:p>
            <a:r>
              <a:rPr lang="en-US" dirty="0"/>
              <a:t>Paul spoke about worship in the first part of the book, and who and what the ungodly worship, though they KNOW it is wrong.</a:t>
            </a:r>
          </a:p>
        </p:txBody>
      </p:sp>
    </p:spTree>
    <p:extLst>
      <p:ext uri="{BB962C8B-B14F-4D97-AF65-F5344CB8AC3E}">
        <p14:creationId xmlns:p14="http://schemas.microsoft.com/office/powerpoint/2010/main" val="170530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7D2F2-7151-00FF-F266-4DED10681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1-5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CCA8E-1235-C9B7-EC8C-0D8036830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Words:  </a:t>
            </a:r>
            <a:r>
              <a:rPr lang="en-US" dirty="0"/>
              <a:t>Judgment, Law, conscience, faith, righteous, unrighteous</a:t>
            </a:r>
          </a:p>
          <a:p>
            <a:r>
              <a:rPr lang="en-US" b="1" dirty="0"/>
              <a:t>Chapters 1-3   </a:t>
            </a:r>
            <a:r>
              <a:rPr lang="en-US" dirty="0"/>
              <a:t>Righteousness comes by faith in Jesus Christ</a:t>
            </a:r>
          </a:p>
          <a:p>
            <a:r>
              <a:rPr lang="en-US" dirty="0"/>
              <a:t>This righteousness is IN the gospel, God will judge impartially </a:t>
            </a:r>
          </a:p>
          <a:p>
            <a:r>
              <a:rPr lang="en-US" b="1" dirty="0"/>
              <a:t>Romans 4</a:t>
            </a:r>
            <a:r>
              <a:rPr lang="en-US" dirty="0"/>
              <a:t> gives us an Old Testament example of Abraham being justified by faith BEFORE being given the sign of circumcision.</a:t>
            </a:r>
          </a:p>
          <a:p>
            <a:r>
              <a:rPr lang="en-US" b="1" dirty="0"/>
              <a:t>Romans 5</a:t>
            </a:r>
            <a:r>
              <a:rPr lang="en-US" dirty="0"/>
              <a:t> tells us the RESULTS of being justified by faith: We have peace with God, and not wrath  (vs. 2,3,5,25)  (1,9,16,18)</a:t>
            </a:r>
          </a:p>
          <a:p>
            <a:r>
              <a:rPr lang="en-US" dirty="0"/>
              <a:t>We have the free gift of eternal life through Jesus Christ</a:t>
            </a:r>
          </a:p>
        </p:txBody>
      </p:sp>
    </p:spTree>
    <p:extLst>
      <p:ext uri="{BB962C8B-B14F-4D97-AF65-F5344CB8AC3E}">
        <p14:creationId xmlns:p14="http://schemas.microsoft.com/office/powerpoint/2010/main" val="217462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3EBCC-5D1B-2AA1-8EAF-1790827DF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6-8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157C1-7AA9-47B4-2BEB-272BB8E6A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Words:  </a:t>
            </a:r>
            <a:r>
              <a:rPr lang="en-US" dirty="0"/>
              <a:t>Dead, sin, law, grace, baptism, slaves, alive, Law, flesh, spirit, obey, righteousness, obey</a:t>
            </a:r>
          </a:p>
          <a:p>
            <a:r>
              <a:rPr lang="en-US" b="1" dirty="0"/>
              <a:t>Romans 6</a:t>
            </a:r>
            <a:r>
              <a:rPr lang="en-US" dirty="0"/>
              <a:t>    Dead to sin/Alive and slaves to righteousness  (vs. 11,18)</a:t>
            </a:r>
          </a:p>
          <a:p>
            <a:r>
              <a:rPr lang="en-US" b="1" dirty="0"/>
              <a:t>Romans 7</a:t>
            </a:r>
            <a:r>
              <a:rPr lang="en-US" dirty="0"/>
              <a:t>    Dead to the Law  (vs. 4,6)</a:t>
            </a:r>
          </a:p>
          <a:p>
            <a:r>
              <a:rPr lang="en-US" b="1" dirty="0"/>
              <a:t>Romans 8    </a:t>
            </a:r>
            <a:r>
              <a:rPr lang="en-US" dirty="0"/>
              <a:t>Law of Spirit of life in Christ sets me free from the law of sin and death  (vs. 2) </a:t>
            </a:r>
          </a:p>
          <a:p>
            <a:r>
              <a:rPr lang="en-US" dirty="0"/>
              <a:t>This segment might be called: </a:t>
            </a:r>
            <a:r>
              <a:rPr lang="en-US" b="1" dirty="0"/>
              <a:t>The Sanctification of the Believer </a:t>
            </a:r>
          </a:p>
          <a:p>
            <a:r>
              <a:rPr lang="en-US" b="1" dirty="0"/>
              <a:t>Be sure to mark: obedience of faith – continuance in the faith – sanctification </a:t>
            </a:r>
          </a:p>
        </p:txBody>
      </p:sp>
    </p:spTree>
    <p:extLst>
      <p:ext uri="{BB962C8B-B14F-4D97-AF65-F5344CB8AC3E}">
        <p14:creationId xmlns:p14="http://schemas.microsoft.com/office/powerpoint/2010/main" val="1831949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72CF7-0995-103C-468B-9B49DA269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9-11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8AAB0-5794-09FB-D6EF-15AD1E5AD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Chapter 9  </a:t>
            </a:r>
            <a:r>
              <a:rPr lang="en-US" dirty="0"/>
              <a:t>Descendants are children of the Promise, not children of the flesh</a:t>
            </a:r>
            <a:endParaRPr lang="en-US" b="1" dirty="0"/>
          </a:p>
          <a:p>
            <a:r>
              <a:rPr lang="en-US" b="1" dirty="0"/>
              <a:t>Key Words: </a:t>
            </a:r>
            <a:r>
              <a:rPr lang="en-US" dirty="0"/>
              <a:t>Israel, remnant, flesh, promise, faith, called, mercy, works, law</a:t>
            </a:r>
          </a:p>
          <a:p>
            <a:r>
              <a:rPr lang="en-US" dirty="0"/>
              <a:t>Paul’s sorrow and grief over his brethren, his fellow Israelites come through in this chapter</a:t>
            </a:r>
          </a:p>
          <a:p>
            <a:r>
              <a:rPr lang="en-US" dirty="0"/>
              <a:t> </a:t>
            </a:r>
            <a:r>
              <a:rPr lang="en-US" b="1" dirty="0"/>
              <a:t>Chapter 10 </a:t>
            </a:r>
            <a:r>
              <a:rPr lang="en-US" dirty="0"/>
              <a:t>Christ is the end of the Law for righteousness </a:t>
            </a:r>
            <a:r>
              <a:rPr lang="en-US" b="1" dirty="0"/>
              <a:t> </a:t>
            </a:r>
          </a:p>
          <a:p>
            <a:r>
              <a:rPr lang="en-US" b="1" dirty="0"/>
              <a:t>Key Words: </a:t>
            </a:r>
            <a:r>
              <a:rPr lang="en-US" dirty="0"/>
              <a:t>believe, know, heart, righteousness, call, hear</a:t>
            </a:r>
          </a:p>
          <a:p>
            <a:r>
              <a:rPr lang="en-US" dirty="0"/>
              <a:t>Paul’s desire for the Jews’ salvation</a:t>
            </a:r>
          </a:p>
          <a:p>
            <a:r>
              <a:rPr lang="en-US" b="1" dirty="0"/>
              <a:t>Chapter 11 </a:t>
            </a:r>
            <a:r>
              <a:rPr lang="en-US" dirty="0"/>
              <a:t>Israel is NOT rejected: God has kept a remnant </a:t>
            </a:r>
            <a:endParaRPr lang="en-US" b="1" dirty="0"/>
          </a:p>
          <a:p>
            <a:r>
              <a:rPr lang="en-US" b="1" dirty="0"/>
              <a:t>Key Words: </a:t>
            </a:r>
            <a:r>
              <a:rPr lang="en-US" dirty="0"/>
              <a:t>branches, root, kindness, graft, remnant, grace, works, reconciliation, reject, riches, jealous</a:t>
            </a:r>
          </a:p>
          <a:p>
            <a:r>
              <a:rPr lang="en-US" dirty="0"/>
              <a:t>God has not rejected His people, Israel; all will be saved. God’s Sovereignty</a:t>
            </a:r>
          </a:p>
        </p:txBody>
      </p:sp>
    </p:spTree>
    <p:extLst>
      <p:ext uri="{BB962C8B-B14F-4D97-AF65-F5344CB8AC3E}">
        <p14:creationId xmlns:p14="http://schemas.microsoft.com/office/powerpoint/2010/main" val="425114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E1399-6CD0-8E50-887F-9359C2C1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12-16    Segment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7A08E-75F7-ED18-C1F4-FFFAEB2E2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Romans 12     </a:t>
            </a:r>
            <a:r>
              <a:rPr lang="en-US" dirty="0"/>
              <a:t>“Therefore”: by the mercies of God….</a:t>
            </a:r>
          </a:p>
          <a:p>
            <a:r>
              <a:rPr lang="en-US" dirty="0"/>
              <a:t>PRESENT your bodies, your physical bodies, holy and acceptable, for His service</a:t>
            </a:r>
          </a:p>
          <a:p>
            <a:r>
              <a:rPr lang="en-US" dirty="0"/>
              <a:t>How can they be “holy and acceptable”? Because our righteousness is through faith IN Christ, not by anything we have done.</a:t>
            </a:r>
          </a:p>
          <a:p>
            <a:r>
              <a:rPr lang="en-US" b="1" dirty="0"/>
              <a:t>12:5</a:t>
            </a:r>
            <a:r>
              <a:rPr lang="en-US" dirty="0"/>
              <a:t>  We are ONE body, both Jew and Gentile, with differing gifts</a:t>
            </a:r>
          </a:p>
          <a:p>
            <a:r>
              <a:rPr lang="en-US" b="1" dirty="0"/>
              <a:t>Key Words: </a:t>
            </a:r>
            <a:r>
              <a:rPr lang="en-US" dirty="0"/>
              <a:t>conformed, transformed, think, body, members, grace, love, serve/ service, same, evil, good</a:t>
            </a:r>
          </a:p>
          <a:p>
            <a:r>
              <a:rPr lang="en-US" b="1" dirty="0"/>
              <a:t>Romans 13  </a:t>
            </a:r>
            <a:r>
              <a:rPr lang="en-US" dirty="0"/>
              <a:t>Love for your brothers fulfills the Law.  </a:t>
            </a:r>
          </a:p>
          <a:p>
            <a:r>
              <a:rPr lang="en-US" dirty="0"/>
              <a:t>Be subject to authorities, who are from God.</a:t>
            </a:r>
          </a:p>
          <a:p>
            <a:r>
              <a:rPr lang="en-US" b="1" dirty="0"/>
              <a:t>Key Words:</a:t>
            </a:r>
            <a:r>
              <a:rPr lang="en-US" dirty="0"/>
              <a:t> authority/rulers, fear, good, evil, subjection, wrath, love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99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05BA5-9B3D-CE60-1752-8A29878CE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12-16     Segment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423E1-531C-4710-0243-0B4914E49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Romans 14    </a:t>
            </a:r>
            <a:r>
              <a:rPr lang="en-US" dirty="0"/>
              <a:t>Accept one another, whether weak or strong</a:t>
            </a:r>
          </a:p>
          <a:p>
            <a:r>
              <a:rPr lang="en-US" dirty="0"/>
              <a:t>Give thanks  (1:21) Pursue those things which make for peace (14:19)</a:t>
            </a:r>
          </a:p>
          <a:p>
            <a:r>
              <a:rPr lang="en-US" b="1" dirty="0"/>
              <a:t>Key Words:  </a:t>
            </a:r>
            <a:r>
              <a:rPr lang="en-US" dirty="0"/>
              <a:t>faith, weak, eat/doesn’t eat, live/die, judge, food clean/unclean, condemn</a:t>
            </a:r>
          </a:p>
          <a:p>
            <a:r>
              <a:rPr lang="en-US" b="1" dirty="0"/>
              <a:t>Romans 15 </a:t>
            </a:r>
            <a:r>
              <a:rPr lang="en-US" dirty="0"/>
              <a:t>Christ became a servant to the Jews on behalf of the truth and a servant to the Gentiles to glorify God.</a:t>
            </a:r>
          </a:p>
          <a:p>
            <a:r>
              <a:rPr lang="en-US" b="1" dirty="0"/>
              <a:t>Key Words:  </a:t>
            </a:r>
            <a:r>
              <a:rPr lang="en-US" dirty="0"/>
              <a:t>strong, one, hope, preach, spiritual/material, peace</a:t>
            </a:r>
          </a:p>
          <a:p>
            <a:r>
              <a:rPr lang="en-US" b="1" dirty="0"/>
              <a:t>Romans 16  </a:t>
            </a:r>
            <a:r>
              <a:rPr lang="en-US" dirty="0"/>
              <a:t>Warning: Keep your eye on those who cause dissensions, turn away from them. Be wise in what is good and innocent in what is evil</a:t>
            </a:r>
          </a:p>
          <a:p>
            <a:r>
              <a:rPr lang="en-US" b="1" dirty="0"/>
              <a:t>Key Words: </a:t>
            </a:r>
            <a:r>
              <a:rPr lang="en-US" dirty="0"/>
              <a:t>obedience (1:26), faith, greet</a:t>
            </a:r>
          </a:p>
        </p:txBody>
      </p:sp>
    </p:spTree>
    <p:extLst>
      <p:ext uri="{BB962C8B-B14F-4D97-AF65-F5344CB8AC3E}">
        <p14:creationId xmlns:p14="http://schemas.microsoft.com/office/powerpoint/2010/main" val="237817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888B6-C417-3ADC-0CDA-95D49DAF7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Segments in Romans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D4318-6425-17A7-DCC4-14279347F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Romans 1:1-17    </a:t>
            </a:r>
            <a:r>
              <a:rPr lang="en-US" dirty="0"/>
              <a:t>Introduction      States the book theme</a:t>
            </a:r>
          </a:p>
          <a:p>
            <a:r>
              <a:rPr lang="en-US" b="1" dirty="0"/>
              <a:t>Romans 1:18-3:20</a:t>
            </a:r>
            <a:r>
              <a:rPr lang="en-US" dirty="0"/>
              <a:t>   All have sinned, both Jews and Gentiles</a:t>
            </a:r>
          </a:p>
          <a:p>
            <a:r>
              <a:rPr lang="en-US" b="1" dirty="0"/>
              <a:t>Romans 3:21-5:21   </a:t>
            </a:r>
            <a:r>
              <a:rPr lang="en-US" dirty="0"/>
              <a:t>All are justified by faith</a:t>
            </a:r>
          </a:p>
          <a:p>
            <a:r>
              <a:rPr lang="en-US" b="1" dirty="0"/>
              <a:t>Romans 6-8   </a:t>
            </a:r>
            <a:r>
              <a:rPr lang="en-US" dirty="0"/>
              <a:t>Sanctification; freed from sin and the Law BY the Spirit</a:t>
            </a:r>
          </a:p>
          <a:p>
            <a:r>
              <a:rPr lang="en-US" b="1" dirty="0"/>
              <a:t>Romans 9-11  </a:t>
            </a:r>
            <a:r>
              <a:rPr lang="en-US" dirty="0"/>
              <a:t>Jews, God’s sovereignty in choosing them</a:t>
            </a:r>
          </a:p>
          <a:p>
            <a:r>
              <a:rPr lang="en-US" b="1" dirty="0"/>
              <a:t>Romans 12-16  </a:t>
            </a:r>
            <a:r>
              <a:rPr lang="en-US" dirty="0"/>
              <a:t>How to serve one another in the body of Christ, Jews and Gentiles: no partiality </a:t>
            </a:r>
          </a:p>
        </p:txBody>
      </p:sp>
    </p:spTree>
    <p:extLst>
      <p:ext uri="{BB962C8B-B14F-4D97-AF65-F5344CB8AC3E}">
        <p14:creationId xmlns:p14="http://schemas.microsoft.com/office/powerpoint/2010/main" val="32207106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884</TotalTime>
  <Words>930</Words>
  <Application>Microsoft Office PowerPoint</Application>
  <PresentationFormat>Widescreen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Romans Part 1</vt:lpstr>
      <vt:lpstr>Review</vt:lpstr>
      <vt:lpstr>Segment Divisions</vt:lpstr>
      <vt:lpstr>Romans 1-5</vt:lpstr>
      <vt:lpstr>Romans 6-8</vt:lpstr>
      <vt:lpstr>Romans 9-11</vt:lpstr>
      <vt:lpstr>Romans 12-16    Segment</vt:lpstr>
      <vt:lpstr>Romans 12-16     Segment</vt:lpstr>
      <vt:lpstr>Segments in Romans</vt:lpstr>
      <vt:lpstr>Biblecc.com  or  Biblehub.com</vt:lpstr>
      <vt:lpstr>Biblecc.com  or  Biblehub.com</vt:lpstr>
      <vt:lpstr>Lexicon</vt:lpstr>
      <vt:lpstr>Lexicon</vt:lpstr>
      <vt:lpstr>PowerPoint Presentation</vt:lpstr>
      <vt:lpstr>Greek Word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 Goins</dc:creator>
  <cp:lastModifiedBy>Ron Goins</cp:lastModifiedBy>
  <cp:revision>40</cp:revision>
  <dcterms:created xsi:type="dcterms:W3CDTF">2024-08-14T12:20:05Z</dcterms:created>
  <dcterms:modified xsi:type="dcterms:W3CDTF">2024-08-20T10:34:38Z</dcterms:modified>
</cp:coreProperties>
</file>