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4660"/>
  </p:normalViewPr>
  <p:slideViewPr>
    <p:cSldViewPr snapToGrid="0">
      <p:cViewPr varScale="1">
        <p:scale>
          <a:sx n="83" d="100"/>
          <a:sy n="83" d="100"/>
        </p:scale>
        <p:origin x="85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D17E2B2-BEFC-4EF0-B5EA-C152B7776CFE}" type="datetimeFigureOut">
              <a:rPr lang="en-US" smtClean="0"/>
              <a:t>8/8/2024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21A56F-5FAB-4151-8774-F2CCDB5E689B}" type="slidenum">
              <a:rPr lang="en-US" smtClean="0"/>
              <a:t>‹#›</a:t>
            </a:fld>
            <a:endParaRPr lang="en-US"/>
          </a:p>
        </p:txBody>
      </p:sp>
    </p:spTree>
    <p:extLst>
      <p:ext uri="{BB962C8B-B14F-4D97-AF65-F5344CB8AC3E}">
        <p14:creationId xmlns:p14="http://schemas.microsoft.com/office/powerpoint/2010/main" val="32527818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17E2B2-BEFC-4EF0-B5EA-C152B7776CFE}" type="datetimeFigureOut">
              <a:rPr lang="en-US" smtClean="0"/>
              <a:t>8/8/2024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21A56F-5FAB-4151-8774-F2CCDB5E689B}" type="slidenum">
              <a:rPr lang="en-US" smtClean="0"/>
              <a:t>‹#›</a:t>
            </a:fld>
            <a:endParaRPr lang="en-US"/>
          </a:p>
        </p:txBody>
      </p:sp>
    </p:spTree>
    <p:extLst>
      <p:ext uri="{BB962C8B-B14F-4D97-AF65-F5344CB8AC3E}">
        <p14:creationId xmlns:p14="http://schemas.microsoft.com/office/powerpoint/2010/main" val="1592726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17E2B2-BEFC-4EF0-B5EA-C152B7776CFE}" type="datetimeFigureOut">
              <a:rPr lang="en-US" smtClean="0"/>
              <a:t>8/8/2024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21A56F-5FAB-4151-8774-F2CCDB5E689B}"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4208896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17E2B2-BEFC-4EF0-B5EA-C152B7776CFE}" type="datetimeFigureOut">
              <a:rPr lang="en-US" smtClean="0"/>
              <a:t>8/8/2024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21A56F-5FAB-4151-8774-F2CCDB5E689B}" type="slidenum">
              <a:rPr lang="en-US" smtClean="0"/>
              <a:t>‹#›</a:t>
            </a:fld>
            <a:endParaRPr lang="en-US"/>
          </a:p>
        </p:txBody>
      </p:sp>
    </p:spTree>
    <p:extLst>
      <p:ext uri="{BB962C8B-B14F-4D97-AF65-F5344CB8AC3E}">
        <p14:creationId xmlns:p14="http://schemas.microsoft.com/office/powerpoint/2010/main" val="208888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17E2B2-BEFC-4EF0-B5EA-C152B7776CFE}" type="datetimeFigureOut">
              <a:rPr lang="en-US" smtClean="0"/>
              <a:t>8/8/2024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21A56F-5FAB-4151-8774-F2CCDB5E689B}"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7204305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17E2B2-BEFC-4EF0-B5EA-C152B7776CFE}" type="datetimeFigureOut">
              <a:rPr lang="en-US" smtClean="0"/>
              <a:t>8/8/2024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21A56F-5FAB-4151-8774-F2CCDB5E689B}" type="slidenum">
              <a:rPr lang="en-US" smtClean="0"/>
              <a:t>‹#›</a:t>
            </a:fld>
            <a:endParaRPr lang="en-US"/>
          </a:p>
        </p:txBody>
      </p:sp>
    </p:spTree>
    <p:extLst>
      <p:ext uri="{BB962C8B-B14F-4D97-AF65-F5344CB8AC3E}">
        <p14:creationId xmlns:p14="http://schemas.microsoft.com/office/powerpoint/2010/main" val="38061102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D17E2B2-BEFC-4EF0-B5EA-C152B7776CFE}" type="datetimeFigureOut">
              <a:rPr lang="en-US" smtClean="0"/>
              <a:t>8/8/2024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21A56F-5FAB-4151-8774-F2CCDB5E689B}" type="slidenum">
              <a:rPr lang="en-US" smtClean="0"/>
              <a:t>‹#›</a:t>
            </a:fld>
            <a:endParaRPr lang="en-US"/>
          </a:p>
        </p:txBody>
      </p:sp>
    </p:spTree>
    <p:extLst>
      <p:ext uri="{BB962C8B-B14F-4D97-AF65-F5344CB8AC3E}">
        <p14:creationId xmlns:p14="http://schemas.microsoft.com/office/powerpoint/2010/main" val="14734614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D17E2B2-BEFC-4EF0-B5EA-C152B7776CFE}" type="datetimeFigureOut">
              <a:rPr lang="en-US" smtClean="0"/>
              <a:t>8/8/2024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21A56F-5FAB-4151-8774-F2CCDB5E689B}" type="slidenum">
              <a:rPr lang="en-US" smtClean="0"/>
              <a:t>‹#›</a:t>
            </a:fld>
            <a:endParaRPr lang="en-US"/>
          </a:p>
        </p:txBody>
      </p:sp>
    </p:spTree>
    <p:extLst>
      <p:ext uri="{BB962C8B-B14F-4D97-AF65-F5344CB8AC3E}">
        <p14:creationId xmlns:p14="http://schemas.microsoft.com/office/powerpoint/2010/main" val="22578119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D17E2B2-BEFC-4EF0-B5EA-C152B7776CFE}" type="datetimeFigureOut">
              <a:rPr lang="en-US" smtClean="0"/>
              <a:t>8/8/2024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21A56F-5FAB-4151-8774-F2CCDB5E689B}" type="slidenum">
              <a:rPr lang="en-US" smtClean="0"/>
              <a:t>‹#›</a:t>
            </a:fld>
            <a:endParaRPr lang="en-US"/>
          </a:p>
        </p:txBody>
      </p:sp>
    </p:spTree>
    <p:extLst>
      <p:ext uri="{BB962C8B-B14F-4D97-AF65-F5344CB8AC3E}">
        <p14:creationId xmlns:p14="http://schemas.microsoft.com/office/powerpoint/2010/main" val="1611271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17E2B2-BEFC-4EF0-B5EA-C152B7776CFE}" type="datetimeFigureOut">
              <a:rPr lang="en-US" smtClean="0"/>
              <a:t>8/8/2024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21A56F-5FAB-4151-8774-F2CCDB5E689B}" type="slidenum">
              <a:rPr lang="en-US" smtClean="0"/>
              <a:t>‹#›</a:t>
            </a:fld>
            <a:endParaRPr lang="en-US"/>
          </a:p>
        </p:txBody>
      </p:sp>
    </p:spTree>
    <p:extLst>
      <p:ext uri="{BB962C8B-B14F-4D97-AF65-F5344CB8AC3E}">
        <p14:creationId xmlns:p14="http://schemas.microsoft.com/office/powerpoint/2010/main" val="45255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D17E2B2-BEFC-4EF0-B5EA-C152B7776CFE}" type="datetimeFigureOut">
              <a:rPr lang="en-US" smtClean="0"/>
              <a:t>8/8/2024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21A56F-5FAB-4151-8774-F2CCDB5E689B}" type="slidenum">
              <a:rPr lang="en-US" smtClean="0"/>
              <a:t>‹#›</a:t>
            </a:fld>
            <a:endParaRPr lang="en-US"/>
          </a:p>
        </p:txBody>
      </p:sp>
    </p:spTree>
    <p:extLst>
      <p:ext uri="{BB962C8B-B14F-4D97-AF65-F5344CB8AC3E}">
        <p14:creationId xmlns:p14="http://schemas.microsoft.com/office/powerpoint/2010/main" val="23764212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D17E2B2-BEFC-4EF0-B5EA-C152B7776CFE}" type="datetimeFigureOut">
              <a:rPr lang="en-US" smtClean="0"/>
              <a:t>8/8/2024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221A56F-5FAB-4151-8774-F2CCDB5E689B}" type="slidenum">
              <a:rPr lang="en-US" smtClean="0"/>
              <a:t>‹#›</a:t>
            </a:fld>
            <a:endParaRPr lang="en-US"/>
          </a:p>
        </p:txBody>
      </p:sp>
    </p:spTree>
    <p:extLst>
      <p:ext uri="{BB962C8B-B14F-4D97-AF65-F5344CB8AC3E}">
        <p14:creationId xmlns:p14="http://schemas.microsoft.com/office/powerpoint/2010/main" val="18190152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D17E2B2-BEFC-4EF0-B5EA-C152B7776CFE}" type="datetimeFigureOut">
              <a:rPr lang="en-US" smtClean="0"/>
              <a:t>8/8/2024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221A56F-5FAB-4151-8774-F2CCDB5E689B}" type="slidenum">
              <a:rPr lang="en-US" smtClean="0"/>
              <a:t>‹#›</a:t>
            </a:fld>
            <a:endParaRPr lang="en-US"/>
          </a:p>
        </p:txBody>
      </p:sp>
    </p:spTree>
    <p:extLst>
      <p:ext uri="{BB962C8B-B14F-4D97-AF65-F5344CB8AC3E}">
        <p14:creationId xmlns:p14="http://schemas.microsoft.com/office/powerpoint/2010/main" val="2520123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17E2B2-BEFC-4EF0-B5EA-C152B7776CFE}" type="datetimeFigureOut">
              <a:rPr lang="en-US" smtClean="0"/>
              <a:t>8/8/2024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221A56F-5FAB-4151-8774-F2CCDB5E689B}" type="slidenum">
              <a:rPr lang="en-US" smtClean="0"/>
              <a:t>‹#›</a:t>
            </a:fld>
            <a:endParaRPr lang="en-US"/>
          </a:p>
        </p:txBody>
      </p:sp>
    </p:spTree>
    <p:extLst>
      <p:ext uri="{BB962C8B-B14F-4D97-AF65-F5344CB8AC3E}">
        <p14:creationId xmlns:p14="http://schemas.microsoft.com/office/powerpoint/2010/main" val="38167154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D17E2B2-BEFC-4EF0-B5EA-C152B7776CFE}" type="datetimeFigureOut">
              <a:rPr lang="en-US" smtClean="0"/>
              <a:t>8/8/2024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21A56F-5FAB-4151-8774-F2CCDB5E689B}" type="slidenum">
              <a:rPr lang="en-US" smtClean="0"/>
              <a:t>‹#›</a:t>
            </a:fld>
            <a:endParaRPr lang="en-US"/>
          </a:p>
        </p:txBody>
      </p:sp>
    </p:spTree>
    <p:extLst>
      <p:ext uri="{BB962C8B-B14F-4D97-AF65-F5344CB8AC3E}">
        <p14:creationId xmlns:p14="http://schemas.microsoft.com/office/powerpoint/2010/main" val="12833058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D17E2B2-BEFC-4EF0-B5EA-C152B7776CFE}" type="datetimeFigureOut">
              <a:rPr lang="en-US" smtClean="0"/>
              <a:t>8/8/2024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21A56F-5FAB-4151-8774-F2CCDB5E689B}" type="slidenum">
              <a:rPr lang="en-US" smtClean="0"/>
              <a:t>‹#›</a:t>
            </a:fld>
            <a:endParaRPr lang="en-US"/>
          </a:p>
        </p:txBody>
      </p:sp>
    </p:spTree>
    <p:extLst>
      <p:ext uri="{BB962C8B-B14F-4D97-AF65-F5344CB8AC3E}">
        <p14:creationId xmlns:p14="http://schemas.microsoft.com/office/powerpoint/2010/main" val="5010173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D17E2B2-BEFC-4EF0-B5EA-C152B7776CFE}" type="datetimeFigureOut">
              <a:rPr lang="en-US" smtClean="0"/>
              <a:t>8/8/2024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221A56F-5FAB-4151-8774-F2CCDB5E689B}" type="slidenum">
              <a:rPr lang="en-US" smtClean="0"/>
              <a:t>‹#›</a:t>
            </a:fld>
            <a:endParaRPr lang="en-US"/>
          </a:p>
        </p:txBody>
      </p:sp>
    </p:spTree>
    <p:extLst>
      <p:ext uri="{BB962C8B-B14F-4D97-AF65-F5344CB8AC3E}">
        <p14:creationId xmlns:p14="http://schemas.microsoft.com/office/powerpoint/2010/main" val="34435861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biblecc.c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F9226C-A76E-C455-83EA-7D07D9990ACC}"/>
              </a:ext>
            </a:extLst>
          </p:cNvPr>
          <p:cNvSpPr>
            <a:spLocks noGrp="1"/>
          </p:cNvSpPr>
          <p:nvPr>
            <p:ph type="ctrTitle"/>
          </p:nvPr>
        </p:nvSpPr>
        <p:spPr/>
        <p:txBody>
          <a:bodyPr/>
          <a:lstStyle/>
          <a:p>
            <a:r>
              <a:rPr lang="en-US" dirty="0"/>
              <a:t>Inductive Study Method</a:t>
            </a:r>
          </a:p>
        </p:txBody>
      </p:sp>
      <p:sp>
        <p:nvSpPr>
          <p:cNvPr id="3" name="Subtitle 2">
            <a:extLst>
              <a:ext uri="{FF2B5EF4-FFF2-40B4-BE49-F238E27FC236}">
                <a16:creationId xmlns:a16="http://schemas.microsoft.com/office/drawing/2014/main" id="{72AF5931-D359-5E81-5F9F-027025175E6F}"/>
              </a:ext>
            </a:extLst>
          </p:cNvPr>
          <p:cNvSpPr>
            <a:spLocks noGrp="1"/>
          </p:cNvSpPr>
          <p:nvPr>
            <p:ph type="subTitle" idx="1"/>
          </p:nvPr>
        </p:nvSpPr>
        <p:spPr/>
        <p:txBody>
          <a:bodyPr/>
          <a:lstStyle/>
          <a:p>
            <a:r>
              <a:rPr lang="en-US"/>
              <a:t>Overview</a:t>
            </a:r>
          </a:p>
        </p:txBody>
      </p:sp>
    </p:spTree>
    <p:extLst>
      <p:ext uri="{BB962C8B-B14F-4D97-AF65-F5344CB8AC3E}">
        <p14:creationId xmlns:p14="http://schemas.microsoft.com/office/powerpoint/2010/main" val="14573865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19A16-E94C-3ADD-9E86-708F3D7B6562}"/>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DB84D0AE-208B-536F-4DD0-5E00E47B1FE7}"/>
              </a:ext>
            </a:extLst>
          </p:cNvPr>
          <p:cNvSpPr>
            <a:spLocks noGrp="1"/>
          </p:cNvSpPr>
          <p:nvPr>
            <p:ph idx="1"/>
          </p:nvPr>
        </p:nvSpPr>
        <p:spPr/>
        <p:txBody>
          <a:bodyPr>
            <a:normAutofit lnSpcReduction="10000"/>
          </a:bodyPr>
          <a:lstStyle/>
          <a:p>
            <a:r>
              <a:rPr lang="en-US" dirty="0"/>
              <a:t>Pray first. The Holy Spirit resides in you, He is the author!</a:t>
            </a:r>
          </a:p>
          <a:p>
            <a:r>
              <a:rPr lang="en-US" dirty="0"/>
              <a:t>Observe, observe, observe, gather, gather, gather</a:t>
            </a:r>
          </a:p>
          <a:p>
            <a:r>
              <a:rPr lang="en-US" b="1" dirty="0"/>
              <a:t>What</a:t>
            </a:r>
            <a:r>
              <a:rPr lang="en-US" dirty="0"/>
              <a:t> does it say (no interpreting yet)    Only what is obvious</a:t>
            </a:r>
          </a:p>
          <a:p>
            <a:r>
              <a:rPr lang="en-US" b="1" dirty="0"/>
              <a:t>Who</a:t>
            </a:r>
            <a:r>
              <a:rPr lang="en-US" dirty="0"/>
              <a:t> is it talking about? People, main characters, recipients</a:t>
            </a:r>
          </a:p>
          <a:p>
            <a:r>
              <a:rPr lang="en-US" b="1" dirty="0"/>
              <a:t>When</a:t>
            </a:r>
            <a:r>
              <a:rPr lang="en-US" dirty="0"/>
              <a:t> is it written? Any </a:t>
            </a:r>
            <a:r>
              <a:rPr lang="en-US" b="1" dirty="0"/>
              <a:t>time </a:t>
            </a:r>
            <a:r>
              <a:rPr lang="en-US" dirty="0"/>
              <a:t>references, or events?</a:t>
            </a:r>
          </a:p>
          <a:p>
            <a:r>
              <a:rPr lang="en-US" b="1" dirty="0"/>
              <a:t>Who</a:t>
            </a:r>
            <a:r>
              <a:rPr lang="en-US" dirty="0"/>
              <a:t> wrote it and </a:t>
            </a:r>
            <a:r>
              <a:rPr lang="en-US" b="1" dirty="0"/>
              <a:t>what</a:t>
            </a:r>
            <a:r>
              <a:rPr lang="en-US" dirty="0"/>
              <a:t> do we know about them? </a:t>
            </a:r>
            <a:r>
              <a:rPr lang="en-US" b="1" dirty="0"/>
              <a:t>Who</a:t>
            </a:r>
            <a:r>
              <a:rPr lang="en-US" dirty="0"/>
              <a:t> did he write it to?</a:t>
            </a:r>
          </a:p>
          <a:p>
            <a:r>
              <a:rPr lang="en-US" b="1" dirty="0"/>
              <a:t>Where</a:t>
            </a:r>
            <a:r>
              <a:rPr lang="en-US" dirty="0"/>
              <a:t> is the person writing from (if we can find out) Prison? Near? Far?</a:t>
            </a:r>
          </a:p>
          <a:p>
            <a:r>
              <a:rPr lang="en-US" dirty="0"/>
              <a:t>Geographical locations: double underline in green</a:t>
            </a:r>
          </a:p>
          <a:p>
            <a:r>
              <a:rPr lang="en-US" b="1" dirty="0"/>
              <a:t>Why</a:t>
            </a:r>
            <a:r>
              <a:rPr lang="en-US" dirty="0"/>
              <a:t> write it? </a:t>
            </a:r>
            <a:r>
              <a:rPr lang="en-US" b="1" dirty="0"/>
              <a:t>Why</a:t>
            </a:r>
            <a:r>
              <a:rPr lang="en-US" dirty="0"/>
              <a:t> is something happening, or going to happen?</a:t>
            </a:r>
          </a:p>
          <a:p>
            <a:r>
              <a:rPr lang="en-US" b="1" dirty="0"/>
              <a:t>How?</a:t>
            </a:r>
            <a:r>
              <a:rPr lang="en-US" dirty="0"/>
              <a:t> </a:t>
            </a:r>
            <a:r>
              <a:rPr lang="en-US" b="1" dirty="0"/>
              <a:t>How</a:t>
            </a:r>
            <a:r>
              <a:rPr lang="en-US" dirty="0"/>
              <a:t> did the book come about? </a:t>
            </a:r>
            <a:r>
              <a:rPr lang="en-US" b="1" dirty="0"/>
              <a:t>How</a:t>
            </a:r>
            <a:r>
              <a:rPr lang="en-US" dirty="0"/>
              <a:t> will things happen?</a:t>
            </a:r>
          </a:p>
        </p:txBody>
      </p:sp>
    </p:spTree>
    <p:extLst>
      <p:ext uri="{BB962C8B-B14F-4D97-AF65-F5344CB8AC3E}">
        <p14:creationId xmlns:p14="http://schemas.microsoft.com/office/powerpoint/2010/main" val="3469162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C6625-BD1F-0746-4537-CA5ABABF1456}"/>
              </a:ext>
            </a:extLst>
          </p:cNvPr>
          <p:cNvSpPr>
            <a:spLocks noGrp="1"/>
          </p:cNvSpPr>
          <p:nvPr>
            <p:ph type="title"/>
          </p:nvPr>
        </p:nvSpPr>
        <p:spPr/>
        <p:txBody>
          <a:bodyPr/>
          <a:lstStyle/>
          <a:p>
            <a:r>
              <a:rPr lang="en-US" dirty="0"/>
              <a:t>Interpretation</a:t>
            </a:r>
          </a:p>
        </p:txBody>
      </p:sp>
      <p:sp>
        <p:nvSpPr>
          <p:cNvPr id="3" name="Content Placeholder 2">
            <a:extLst>
              <a:ext uri="{FF2B5EF4-FFF2-40B4-BE49-F238E27FC236}">
                <a16:creationId xmlns:a16="http://schemas.microsoft.com/office/drawing/2014/main" id="{7D2BAD34-E341-03E6-5683-2CDF8AC45023}"/>
              </a:ext>
            </a:extLst>
          </p:cNvPr>
          <p:cNvSpPr>
            <a:spLocks noGrp="1"/>
          </p:cNvSpPr>
          <p:nvPr>
            <p:ph idx="1"/>
          </p:nvPr>
        </p:nvSpPr>
        <p:spPr/>
        <p:txBody>
          <a:bodyPr>
            <a:normAutofit fontScale="92500"/>
          </a:bodyPr>
          <a:lstStyle/>
          <a:p>
            <a:r>
              <a:rPr lang="en-US" dirty="0"/>
              <a:t>Type of book: historical, doctrinal, poetical, prophetical, biographical, proverbial</a:t>
            </a:r>
          </a:p>
          <a:p>
            <a:r>
              <a:rPr lang="en-US" dirty="0"/>
              <a:t>What does it mean? Here we get into word studies (</a:t>
            </a:r>
            <a:r>
              <a:rPr lang="en-US" dirty="0">
                <a:hlinkClick r:id="rId2"/>
              </a:rPr>
              <a:t>www.biblecc.com</a:t>
            </a:r>
            <a:r>
              <a:rPr lang="en-US" dirty="0"/>
              <a:t>)</a:t>
            </a:r>
          </a:p>
          <a:p>
            <a:r>
              <a:rPr lang="en-US" dirty="0"/>
              <a:t>Historical context and culture</a:t>
            </a:r>
          </a:p>
          <a:p>
            <a:r>
              <a:rPr lang="en-US" dirty="0"/>
              <a:t>Other Scripture references: Scripture NEVER contradicts Scripture, but it DOES interpret it. </a:t>
            </a:r>
          </a:p>
          <a:p>
            <a:r>
              <a:rPr lang="en-US" dirty="0"/>
              <a:t>Context is KING! We will NEVER manipulate God’s Word and make it say what it does NOT say.</a:t>
            </a:r>
          </a:p>
          <a:p>
            <a:r>
              <a:rPr lang="en-US" dirty="0"/>
              <a:t>Obvious is obvious; Sometimes we understand the obscure; sometimes not</a:t>
            </a:r>
          </a:p>
          <a:p>
            <a:r>
              <a:rPr lang="en-US" b="1" dirty="0"/>
              <a:t>Never </a:t>
            </a:r>
            <a:r>
              <a:rPr lang="en-US" dirty="0"/>
              <a:t>base doctrine on the obscure (like some events in Acts)</a:t>
            </a:r>
          </a:p>
          <a:p>
            <a:r>
              <a:rPr lang="en-US" b="1" dirty="0"/>
              <a:t>Last:</a:t>
            </a:r>
            <a:r>
              <a:rPr lang="en-US" dirty="0"/>
              <a:t> commentaries – NEVER go to a commentary until told to do so. You will spoil your joy of discovery. </a:t>
            </a:r>
            <a:r>
              <a:rPr lang="en-US" b="1" dirty="0"/>
              <a:t>You are SMARTER than you think!</a:t>
            </a:r>
          </a:p>
        </p:txBody>
      </p:sp>
    </p:spTree>
    <p:extLst>
      <p:ext uri="{BB962C8B-B14F-4D97-AF65-F5344CB8AC3E}">
        <p14:creationId xmlns:p14="http://schemas.microsoft.com/office/powerpoint/2010/main" val="2955142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958F65-1FC3-79DF-4E10-C7EE954C8B80}"/>
              </a:ext>
            </a:extLst>
          </p:cNvPr>
          <p:cNvSpPr>
            <a:spLocks noGrp="1"/>
          </p:cNvSpPr>
          <p:nvPr>
            <p:ph type="title"/>
          </p:nvPr>
        </p:nvSpPr>
        <p:spPr/>
        <p:txBody>
          <a:bodyPr/>
          <a:lstStyle/>
          <a:p>
            <a:r>
              <a:rPr lang="en-US" dirty="0"/>
              <a:t>Application</a:t>
            </a:r>
          </a:p>
        </p:txBody>
      </p:sp>
      <p:sp>
        <p:nvSpPr>
          <p:cNvPr id="3" name="Content Placeholder 2">
            <a:extLst>
              <a:ext uri="{FF2B5EF4-FFF2-40B4-BE49-F238E27FC236}">
                <a16:creationId xmlns:a16="http://schemas.microsoft.com/office/drawing/2014/main" id="{DA19F733-28D2-0CC3-3B03-5C38CD70BC73}"/>
              </a:ext>
            </a:extLst>
          </p:cNvPr>
          <p:cNvSpPr>
            <a:spLocks noGrp="1"/>
          </p:cNvSpPr>
          <p:nvPr>
            <p:ph idx="1"/>
          </p:nvPr>
        </p:nvSpPr>
        <p:spPr/>
        <p:txBody>
          <a:bodyPr>
            <a:normAutofit lnSpcReduction="10000"/>
          </a:bodyPr>
          <a:lstStyle/>
          <a:p>
            <a:r>
              <a:rPr lang="en-US" dirty="0"/>
              <a:t>We do not study to simply gain knowledge and become “puffed” up.</a:t>
            </a:r>
          </a:p>
          <a:p>
            <a:r>
              <a:rPr lang="en-US" dirty="0"/>
              <a:t>We study to know our God more, which changes our lives and walk with Him, and therefore ME! I become more like Him, which is my goal on this earth.</a:t>
            </a:r>
          </a:p>
          <a:p>
            <a:r>
              <a:rPr lang="en-US" dirty="0"/>
              <a:t>We study to grow in our faith and correct any misunderstanding we may have been taught, or assumed, from prejudice, tradition, or past teaching.</a:t>
            </a:r>
          </a:p>
          <a:p>
            <a:r>
              <a:rPr lang="en-US" dirty="0"/>
              <a:t>We </a:t>
            </a:r>
            <a:r>
              <a:rPr lang="en-US" b="1" dirty="0"/>
              <a:t>must not </a:t>
            </a:r>
            <a:r>
              <a:rPr lang="en-US" dirty="0"/>
              <a:t>live like babies who cannot digest the meat of the Word.</a:t>
            </a:r>
          </a:p>
          <a:p>
            <a:r>
              <a:rPr lang="en-US" dirty="0"/>
              <a:t>Physically, we must grow up, or we die. </a:t>
            </a:r>
          </a:p>
          <a:p>
            <a:r>
              <a:rPr lang="en-US" dirty="0"/>
              <a:t>Spiritually, we must grow up, or we will miss all God has for us as His children.  We study to give an answer for </a:t>
            </a:r>
            <a:r>
              <a:rPr lang="en-US"/>
              <a:t>our faith.</a:t>
            </a:r>
            <a:endParaRPr lang="en-US" dirty="0"/>
          </a:p>
          <a:p>
            <a:r>
              <a:rPr lang="en-US" dirty="0"/>
              <a:t>When, not IF, those hard times come, you will know your God and have an intimacy with Him that you will need, to walk through that valley, coming out on the other side, looking more like Him, encouraging your fellow believers.</a:t>
            </a:r>
          </a:p>
        </p:txBody>
      </p:sp>
    </p:spTree>
    <p:extLst>
      <p:ext uri="{BB962C8B-B14F-4D97-AF65-F5344CB8AC3E}">
        <p14:creationId xmlns:p14="http://schemas.microsoft.com/office/powerpoint/2010/main" val="34932856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7B2665-7EE4-E278-7A26-F823D099F2A1}"/>
              </a:ext>
            </a:extLst>
          </p:cNvPr>
          <p:cNvSpPr>
            <a:spLocks noGrp="1"/>
          </p:cNvSpPr>
          <p:nvPr>
            <p:ph type="title"/>
          </p:nvPr>
        </p:nvSpPr>
        <p:spPr/>
        <p:txBody>
          <a:bodyPr/>
          <a:lstStyle/>
          <a:p>
            <a:r>
              <a:rPr lang="en-US" dirty="0"/>
              <a:t>Homework</a:t>
            </a:r>
          </a:p>
        </p:txBody>
      </p:sp>
      <p:sp>
        <p:nvSpPr>
          <p:cNvPr id="3" name="Content Placeholder 2">
            <a:extLst>
              <a:ext uri="{FF2B5EF4-FFF2-40B4-BE49-F238E27FC236}">
                <a16:creationId xmlns:a16="http://schemas.microsoft.com/office/drawing/2014/main" id="{5D314CCD-826A-19A0-198C-97F36E7055CE}"/>
              </a:ext>
            </a:extLst>
          </p:cNvPr>
          <p:cNvSpPr>
            <a:spLocks noGrp="1"/>
          </p:cNvSpPr>
          <p:nvPr>
            <p:ph idx="1"/>
          </p:nvPr>
        </p:nvSpPr>
        <p:spPr/>
        <p:txBody>
          <a:bodyPr/>
          <a:lstStyle/>
          <a:p>
            <a:r>
              <a:rPr lang="en-US" dirty="0"/>
              <a:t>Plan on an hour a day if you can. Do what you can, and be grateful for the time you had to do it.</a:t>
            </a:r>
          </a:p>
          <a:p>
            <a:r>
              <a:rPr lang="en-US" dirty="0"/>
              <a:t>Follow each step for each day even though it may seem tedious. I promise it will be worth it.</a:t>
            </a:r>
          </a:p>
          <a:p>
            <a:r>
              <a:rPr lang="en-US" dirty="0"/>
              <a:t>Each week we will come in at 9:30 and discuss what we have studied. If you have not done the homework, please do not discuss as it will be apparent…..</a:t>
            </a:r>
          </a:p>
          <a:p>
            <a:r>
              <a:rPr lang="en-US" dirty="0"/>
              <a:t>Then at 11 we will watch a DVD of Kay Arthur, though it is several years old, Truth is Truth.</a:t>
            </a:r>
          </a:p>
          <a:p>
            <a:r>
              <a:rPr lang="en-US" dirty="0"/>
              <a:t>I will have a Power Point for discussion and the notes to the DVD already typed out, so you don’t have to try to write everything down.</a:t>
            </a:r>
          </a:p>
          <a:p>
            <a:r>
              <a:rPr lang="en-US" dirty="0"/>
              <a:t>If you want to access class discussion, go to: www.preceptorlando.com</a:t>
            </a:r>
          </a:p>
        </p:txBody>
      </p:sp>
    </p:spTree>
    <p:extLst>
      <p:ext uri="{BB962C8B-B14F-4D97-AF65-F5344CB8AC3E}">
        <p14:creationId xmlns:p14="http://schemas.microsoft.com/office/powerpoint/2010/main" val="4027031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A1D71F-6A5A-F95A-863F-9417439CE646}"/>
              </a:ext>
            </a:extLst>
          </p:cNvPr>
          <p:cNvSpPr>
            <a:spLocks noGrp="1"/>
          </p:cNvSpPr>
          <p:nvPr>
            <p:ph type="title"/>
          </p:nvPr>
        </p:nvSpPr>
        <p:spPr/>
        <p:txBody>
          <a:bodyPr/>
          <a:lstStyle/>
          <a:p>
            <a:r>
              <a:rPr lang="en-US" dirty="0"/>
              <a:t>Your NASB Worksheets</a:t>
            </a:r>
          </a:p>
        </p:txBody>
      </p:sp>
      <p:sp>
        <p:nvSpPr>
          <p:cNvPr id="3" name="Content Placeholder 2">
            <a:extLst>
              <a:ext uri="{FF2B5EF4-FFF2-40B4-BE49-F238E27FC236}">
                <a16:creationId xmlns:a16="http://schemas.microsoft.com/office/drawing/2014/main" id="{E9DAA9B6-00DC-C346-2312-8C78F6AEE83F}"/>
              </a:ext>
            </a:extLst>
          </p:cNvPr>
          <p:cNvSpPr>
            <a:spLocks noGrp="1"/>
          </p:cNvSpPr>
          <p:nvPr>
            <p:ph idx="1"/>
          </p:nvPr>
        </p:nvSpPr>
        <p:spPr/>
        <p:txBody>
          <a:bodyPr/>
          <a:lstStyle/>
          <a:p>
            <a:r>
              <a:rPr lang="en-US" dirty="0"/>
              <a:t>Pull out page </a:t>
            </a:r>
            <a:r>
              <a:rPr lang="en-US" b="1" dirty="0"/>
              <a:t>84</a:t>
            </a:r>
            <a:r>
              <a:rPr lang="en-US" dirty="0"/>
              <a:t> and </a:t>
            </a:r>
            <a:r>
              <a:rPr lang="en-US" b="1" dirty="0"/>
              <a:t>129</a:t>
            </a:r>
            <a:r>
              <a:rPr lang="en-US" dirty="0"/>
              <a:t> in the back of your book.</a:t>
            </a:r>
          </a:p>
          <a:p>
            <a:r>
              <a:rPr lang="en-US" dirty="0"/>
              <a:t>Page 129-130 is a “Reader’s Digest” version of the book, “How to Study Your Bible”, that is referenced in Lesson 1 and several lessons afterwards.</a:t>
            </a:r>
          </a:p>
          <a:p>
            <a:r>
              <a:rPr lang="en-US" dirty="0"/>
              <a:t>You will notice that on your Observation Worksheets there will be italics, small caps, paragraph markers and brackets.</a:t>
            </a:r>
          </a:p>
          <a:p>
            <a:r>
              <a:rPr lang="en-US" b="1" dirty="0"/>
              <a:t>Italics</a:t>
            </a:r>
            <a:r>
              <a:rPr lang="en-US" dirty="0"/>
              <a:t> are used to show that these words were NOT found in the original texts, but are implied by it</a:t>
            </a:r>
            <a:r>
              <a:rPr lang="en-US" b="1" dirty="0"/>
              <a:t>.  Romans 1:9 </a:t>
            </a:r>
            <a:r>
              <a:rPr lang="en-US" i="1" dirty="0"/>
              <a:t>“preaching of the gospel”</a:t>
            </a:r>
            <a:endParaRPr lang="en-US" dirty="0"/>
          </a:p>
          <a:p>
            <a:r>
              <a:rPr lang="en-US" b="1" dirty="0"/>
              <a:t>All caps </a:t>
            </a:r>
            <a:r>
              <a:rPr lang="en-US" dirty="0"/>
              <a:t>is a direct quote from the Old Testament.  </a:t>
            </a:r>
            <a:r>
              <a:rPr lang="en-US" b="1" dirty="0"/>
              <a:t>Romans 1:17</a:t>
            </a:r>
          </a:p>
          <a:p>
            <a:r>
              <a:rPr lang="en-US" b="1" dirty="0"/>
              <a:t>Paragraphs</a:t>
            </a:r>
            <a:r>
              <a:rPr lang="en-US" dirty="0"/>
              <a:t> are designated by bold verse numbers.  </a:t>
            </a:r>
            <a:r>
              <a:rPr lang="en-US" b="1" dirty="0"/>
              <a:t>Romans 1:7</a:t>
            </a:r>
          </a:p>
          <a:p>
            <a:r>
              <a:rPr lang="en-US" dirty="0"/>
              <a:t>If you see </a:t>
            </a:r>
            <a:r>
              <a:rPr lang="en-US" b="1" dirty="0"/>
              <a:t>brackets</a:t>
            </a:r>
            <a:r>
              <a:rPr lang="en-US" dirty="0"/>
              <a:t> around any verse or words in the text, it means these words were not in the original writings.  </a:t>
            </a:r>
            <a:r>
              <a:rPr lang="en-US" b="1" dirty="0"/>
              <a:t>Romans 16:24</a:t>
            </a:r>
          </a:p>
        </p:txBody>
      </p:sp>
    </p:spTree>
    <p:extLst>
      <p:ext uri="{BB962C8B-B14F-4D97-AF65-F5344CB8AC3E}">
        <p14:creationId xmlns:p14="http://schemas.microsoft.com/office/powerpoint/2010/main" val="2391333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377DAB-ABFD-82C2-9D4B-D5C7754C5E9A}"/>
              </a:ext>
            </a:extLst>
          </p:cNvPr>
          <p:cNvSpPr>
            <a:spLocks noGrp="1"/>
          </p:cNvSpPr>
          <p:nvPr>
            <p:ph type="title"/>
          </p:nvPr>
        </p:nvSpPr>
        <p:spPr/>
        <p:txBody>
          <a:bodyPr/>
          <a:lstStyle/>
          <a:p>
            <a:r>
              <a:rPr lang="en-US" dirty="0"/>
              <a:t>Romans 1</a:t>
            </a:r>
          </a:p>
        </p:txBody>
      </p:sp>
      <p:sp>
        <p:nvSpPr>
          <p:cNvPr id="3" name="Content Placeholder 2">
            <a:extLst>
              <a:ext uri="{FF2B5EF4-FFF2-40B4-BE49-F238E27FC236}">
                <a16:creationId xmlns:a16="http://schemas.microsoft.com/office/drawing/2014/main" id="{6B9E2FC9-BCB3-B38B-936B-C93118FF64E8}"/>
              </a:ext>
            </a:extLst>
          </p:cNvPr>
          <p:cNvSpPr>
            <a:spLocks noGrp="1"/>
          </p:cNvSpPr>
          <p:nvPr>
            <p:ph idx="1"/>
          </p:nvPr>
        </p:nvSpPr>
        <p:spPr/>
        <p:txBody>
          <a:bodyPr>
            <a:normAutofit fontScale="92500" lnSpcReduction="20000"/>
          </a:bodyPr>
          <a:lstStyle/>
          <a:p>
            <a:r>
              <a:rPr lang="en-US" dirty="0"/>
              <a:t>Look at your Observation Worksheet on Chapter 1</a:t>
            </a:r>
          </a:p>
          <a:p>
            <a:r>
              <a:rPr lang="en-US" dirty="0"/>
              <a:t>Read through it, and mark “Faith”</a:t>
            </a:r>
          </a:p>
          <a:p>
            <a:r>
              <a:rPr lang="en-US" dirty="0"/>
              <a:t>Do you have any questions about what you just read?</a:t>
            </a:r>
          </a:p>
          <a:p>
            <a:r>
              <a:rPr lang="en-US" dirty="0"/>
              <a:t>Start a list of those questions.</a:t>
            </a:r>
          </a:p>
          <a:p>
            <a:r>
              <a:rPr lang="en-US" dirty="0"/>
              <a:t>Start a list of what YOU think may be “key words”</a:t>
            </a:r>
          </a:p>
          <a:p>
            <a:r>
              <a:rPr lang="en-US" dirty="0"/>
              <a:t>Some of MY questions: what was the “whole world” and how did they hear of the faith of the Roman church?</a:t>
            </a:r>
          </a:p>
          <a:p>
            <a:r>
              <a:rPr lang="en-US" dirty="0"/>
              <a:t>Are the Jews more important than the Gentiles since they got the gospel first?</a:t>
            </a:r>
          </a:p>
          <a:p>
            <a:r>
              <a:rPr lang="en-US" dirty="0"/>
              <a:t>How is God’s wrath being revealed?  How did they acknowledge God previously?   </a:t>
            </a:r>
          </a:p>
          <a:p>
            <a:r>
              <a:rPr lang="en-US" dirty="0"/>
              <a:t>“God gave them over” is repeated THREE TIMES in chapter 1!</a:t>
            </a:r>
          </a:p>
          <a:p>
            <a:r>
              <a:rPr lang="en-US" dirty="0"/>
              <a:t>This is your springboard: Have a great first week diving into Romans.</a:t>
            </a:r>
            <a:br>
              <a:rPr lang="en-US" dirty="0"/>
            </a:br>
            <a:endParaRPr lang="en-US" dirty="0"/>
          </a:p>
        </p:txBody>
      </p:sp>
    </p:spTree>
    <p:extLst>
      <p:ext uri="{BB962C8B-B14F-4D97-AF65-F5344CB8AC3E}">
        <p14:creationId xmlns:p14="http://schemas.microsoft.com/office/powerpoint/2010/main" val="1511592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73</TotalTime>
  <Words>883</Words>
  <Application>Microsoft Office PowerPoint</Application>
  <PresentationFormat>Widescreen</PresentationFormat>
  <Paragraphs>56</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Trebuchet MS</vt:lpstr>
      <vt:lpstr>Wingdings 3</vt:lpstr>
      <vt:lpstr>Facet</vt:lpstr>
      <vt:lpstr>Inductive Study Method</vt:lpstr>
      <vt:lpstr>Introduction</vt:lpstr>
      <vt:lpstr>Interpretation</vt:lpstr>
      <vt:lpstr>Application</vt:lpstr>
      <vt:lpstr>Homework</vt:lpstr>
      <vt:lpstr>Your NASB Worksheets</vt:lpstr>
      <vt:lpstr>Romans 1</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Ron Goins</dc:creator>
  <cp:lastModifiedBy>Ron Goins</cp:lastModifiedBy>
  <cp:revision>24</cp:revision>
  <dcterms:created xsi:type="dcterms:W3CDTF">2024-07-23T18:55:38Z</dcterms:created>
  <dcterms:modified xsi:type="dcterms:W3CDTF">2024-08-08T10:35:42Z</dcterms:modified>
</cp:coreProperties>
</file>