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35" autoAdjust="0"/>
  </p:normalViewPr>
  <p:slideViewPr>
    <p:cSldViewPr snapToGrid="0">
      <p:cViewPr varScale="1">
        <p:scale>
          <a:sx n="85" d="100"/>
          <a:sy n="85" d="100"/>
        </p:scale>
        <p:origin x="77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81497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2866022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0020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505409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4246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953024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4285728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78683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00400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ABD05E-4516-4B70-8EAA-5FEB987C816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668998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ABD05E-4516-4B70-8EAA-5FEB987C816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48039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ABD05E-4516-4B70-8EAA-5FEB987C816C}" type="datetimeFigureOut">
              <a:rPr lang="en-US" smtClean="0"/>
              <a:t>3/13/2024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2343892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ABD05E-4516-4B70-8EAA-5FEB987C816C}" type="datetimeFigureOut">
              <a:rPr lang="en-US" smtClean="0"/>
              <a:t>3/13/2024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886065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ABD05E-4516-4B70-8EAA-5FEB987C816C}" type="datetimeFigureOut">
              <a:rPr lang="en-US" smtClean="0"/>
              <a:t>3/13/2024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3444552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ABD05E-4516-4B70-8EAA-5FEB987C816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1469920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ABD05E-4516-4B70-8EAA-5FEB987C816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F4708C-BE0E-47F9-9492-F2AD3ED2FAD7}" type="slidenum">
              <a:rPr lang="en-US" smtClean="0"/>
              <a:t>‹#›</a:t>
            </a:fld>
            <a:endParaRPr lang="en-US"/>
          </a:p>
        </p:txBody>
      </p:sp>
    </p:spTree>
    <p:extLst>
      <p:ext uri="{BB962C8B-B14F-4D97-AF65-F5344CB8AC3E}">
        <p14:creationId xmlns:p14="http://schemas.microsoft.com/office/powerpoint/2010/main" val="2297424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3ABD05E-4516-4B70-8EAA-5FEB987C816C}" type="datetimeFigureOut">
              <a:rPr lang="en-US" smtClean="0"/>
              <a:t>3/13/2024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3F4708C-BE0E-47F9-9492-F2AD3ED2FAD7}" type="slidenum">
              <a:rPr lang="en-US" smtClean="0"/>
              <a:t>‹#›</a:t>
            </a:fld>
            <a:endParaRPr lang="en-US"/>
          </a:p>
        </p:txBody>
      </p:sp>
    </p:spTree>
    <p:extLst>
      <p:ext uri="{BB962C8B-B14F-4D97-AF65-F5344CB8AC3E}">
        <p14:creationId xmlns:p14="http://schemas.microsoft.com/office/powerpoint/2010/main" val="1898060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E2E17-5D76-A449-7ED9-C7F7AED78AAA}"/>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DAC5E675-867C-30E6-A53D-0534366B51BF}"/>
              </a:ext>
            </a:extLst>
          </p:cNvPr>
          <p:cNvSpPr>
            <a:spLocks noGrp="1"/>
          </p:cNvSpPr>
          <p:nvPr>
            <p:ph type="subTitle" idx="1"/>
          </p:nvPr>
        </p:nvSpPr>
        <p:spPr/>
        <p:txBody>
          <a:bodyPr/>
          <a:lstStyle/>
          <a:p>
            <a:r>
              <a:rPr lang="en-US" dirty="0"/>
              <a:t>Lesson 8</a:t>
            </a:r>
          </a:p>
        </p:txBody>
      </p:sp>
    </p:spTree>
    <p:extLst>
      <p:ext uri="{BB962C8B-B14F-4D97-AF65-F5344CB8AC3E}">
        <p14:creationId xmlns:p14="http://schemas.microsoft.com/office/powerpoint/2010/main" val="3535522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A6E67-E1AD-C5F7-BC4B-ACAF64F4B2B0}"/>
              </a:ext>
            </a:extLst>
          </p:cNvPr>
          <p:cNvSpPr>
            <a:spLocks noGrp="1"/>
          </p:cNvSpPr>
          <p:nvPr>
            <p:ph type="title"/>
          </p:nvPr>
        </p:nvSpPr>
        <p:spPr/>
        <p:txBody>
          <a:bodyPr/>
          <a:lstStyle/>
          <a:p>
            <a:r>
              <a:rPr lang="en-US" dirty="0">
                <a:solidFill>
                  <a:schemeClr val="tx1"/>
                </a:solidFill>
              </a:rPr>
              <a:t>Thoughts/Notes</a:t>
            </a:r>
          </a:p>
        </p:txBody>
      </p:sp>
      <p:sp>
        <p:nvSpPr>
          <p:cNvPr id="3" name="Content Placeholder 2">
            <a:extLst>
              <a:ext uri="{FF2B5EF4-FFF2-40B4-BE49-F238E27FC236}">
                <a16:creationId xmlns:a16="http://schemas.microsoft.com/office/drawing/2014/main" id="{F4E28CC9-1A9F-6BF9-5DC4-A1FED32159CF}"/>
              </a:ext>
            </a:extLst>
          </p:cNvPr>
          <p:cNvSpPr>
            <a:spLocks noGrp="1"/>
          </p:cNvSpPr>
          <p:nvPr>
            <p:ph idx="1"/>
          </p:nvPr>
        </p:nvSpPr>
        <p:spPr/>
        <p:txBody>
          <a:bodyPr/>
          <a:lstStyle/>
          <a:p>
            <a:r>
              <a:rPr lang="en-US" dirty="0"/>
              <a:t>Simon of Cyrene is the father of Alexander and Rufus, disciples in Rome.</a:t>
            </a:r>
          </a:p>
          <a:p>
            <a:r>
              <a:rPr lang="en-US" b="1" dirty="0"/>
              <a:t>If Jesus saved Himself, then nobody else could be saved.  Wiersbe</a:t>
            </a:r>
          </a:p>
          <a:p>
            <a:r>
              <a:rPr lang="en-US" dirty="0"/>
              <a:t>Judas </a:t>
            </a:r>
            <a:r>
              <a:rPr lang="en-US" i="1" dirty="0"/>
              <a:t>yielded</a:t>
            </a:r>
            <a:r>
              <a:rPr lang="en-US" dirty="0"/>
              <a:t> to the Devil in his great sin.   </a:t>
            </a:r>
            <a:r>
              <a:rPr lang="en-US" b="1" dirty="0"/>
              <a:t>John 13:2,27</a:t>
            </a:r>
          </a:p>
          <a:p>
            <a:r>
              <a:rPr lang="en-US" dirty="0"/>
              <a:t>Peter </a:t>
            </a:r>
            <a:r>
              <a:rPr lang="en-US" i="1" dirty="0"/>
              <a:t>yielded</a:t>
            </a:r>
            <a:r>
              <a:rPr lang="en-US" dirty="0"/>
              <a:t> to the flesh.</a:t>
            </a:r>
          </a:p>
          <a:p>
            <a:r>
              <a:rPr lang="en-US" dirty="0"/>
              <a:t>Pilate </a:t>
            </a:r>
            <a:r>
              <a:rPr lang="en-US" i="1" dirty="0"/>
              <a:t>yielded</a:t>
            </a:r>
            <a:r>
              <a:rPr lang="en-US" dirty="0"/>
              <a:t> to the world and listened to the crowd.</a:t>
            </a:r>
          </a:p>
          <a:p>
            <a:r>
              <a:rPr lang="en-US" dirty="0"/>
              <a:t>“</a:t>
            </a:r>
            <a:r>
              <a:rPr lang="en-US" b="1" dirty="0"/>
              <a:t>Hurling abuse = blasphemes</a:t>
            </a:r>
            <a:r>
              <a:rPr lang="en-US" dirty="0"/>
              <a:t>”: To slander, hence, to speak lightly or profanely of sacred things. To speak evil against. Use abusive or scurrilous language about (God or man). Refusing to acknowledge good (worthy of respect) hence, to blaspheme which </a:t>
            </a:r>
            <a:r>
              <a:rPr lang="en-US" b="1" dirty="0"/>
              <a:t>reverses</a:t>
            </a:r>
            <a:r>
              <a:rPr lang="en-US" dirty="0"/>
              <a:t> moral values.  </a:t>
            </a:r>
            <a:r>
              <a:rPr lang="en-US" b="1" dirty="0"/>
              <a:t>Vs. 39</a:t>
            </a:r>
          </a:p>
          <a:p>
            <a:r>
              <a:rPr lang="en-US" b="1" dirty="0"/>
              <a:t>Vs. 43: </a:t>
            </a:r>
            <a:r>
              <a:rPr lang="en-US" dirty="0"/>
              <a:t>Let God rescue Him now.   </a:t>
            </a:r>
            <a:r>
              <a:rPr lang="en-US" b="1" dirty="0"/>
              <a:t>Matt. 6:13  </a:t>
            </a:r>
            <a:r>
              <a:rPr lang="en-US" dirty="0"/>
              <a:t>Deliver us from evil…..</a:t>
            </a:r>
          </a:p>
          <a:p>
            <a:endParaRPr lang="en-US" dirty="0"/>
          </a:p>
        </p:txBody>
      </p:sp>
    </p:spTree>
    <p:extLst>
      <p:ext uri="{BB962C8B-B14F-4D97-AF65-F5344CB8AC3E}">
        <p14:creationId xmlns:p14="http://schemas.microsoft.com/office/powerpoint/2010/main" val="3743308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097B7-633F-A176-A2E2-EDCDA2A90F87}"/>
              </a:ext>
            </a:extLst>
          </p:cNvPr>
          <p:cNvSpPr>
            <a:spLocks noGrp="1"/>
          </p:cNvSpPr>
          <p:nvPr>
            <p:ph type="title"/>
          </p:nvPr>
        </p:nvSpPr>
        <p:spPr/>
        <p:txBody>
          <a:bodyPr/>
          <a:lstStyle/>
          <a:p>
            <a:r>
              <a:rPr lang="en-US" dirty="0">
                <a:solidFill>
                  <a:schemeClr val="tx1"/>
                </a:solidFill>
              </a:rPr>
              <a:t>Matthew 27:45-50 Cross References</a:t>
            </a:r>
          </a:p>
        </p:txBody>
      </p:sp>
      <p:sp>
        <p:nvSpPr>
          <p:cNvPr id="3" name="Content Placeholder 2">
            <a:extLst>
              <a:ext uri="{FF2B5EF4-FFF2-40B4-BE49-F238E27FC236}">
                <a16:creationId xmlns:a16="http://schemas.microsoft.com/office/drawing/2014/main" id="{FAF43960-C478-9940-8437-103AD35E821C}"/>
              </a:ext>
            </a:extLst>
          </p:cNvPr>
          <p:cNvSpPr>
            <a:spLocks noGrp="1"/>
          </p:cNvSpPr>
          <p:nvPr>
            <p:ph idx="1"/>
          </p:nvPr>
        </p:nvSpPr>
        <p:spPr/>
        <p:txBody>
          <a:bodyPr/>
          <a:lstStyle/>
          <a:p>
            <a:r>
              <a:rPr lang="en-US" dirty="0"/>
              <a:t>From noon until 3 p.m., middle of the day, there is darkness.</a:t>
            </a:r>
          </a:p>
          <a:p>
            <a:r>
              <a:rPr lang="en-US" b="1" dirty="0"/>
              <a:t>Jesus is alive in this darkness.</a:t>
            </a:r>
          </a:p>
          <a:p>
            <a:r>
              <a:rPr lang="en-US" b="1" dirty="0"/>
              <a:t>Exodus 10:21-23 </a:t>
            </a:r>
            <a:r>
              <a:rPr lang="en-US" dirty="0"/>
              <a:t>There were 3 DAYS of darkness, that was </a:t>
            </a:r>
            <a:r>
              <a:rPr lang="en-US" b="1" dirty="0"/>
              <a:t>felt</a:t>
            </a:r>
            <a:r>
              <a:rPr lang="en-US" dirty="0"/>
              <a:t>, before Passover. Remember: we are still in the </a:t>
            </a:r>
            <a:r>
              <a:rPr lang="en-US"/>
              <a:t>14</a:t>
            </a:r>
            <a:r>
              <a:rPr lang="en-US" baseline="30000"/>
              <a:t>th</a:t>
            </a:r>
            <a:r>
              <a:rPr lang="en-US"/>
              <a:t> Day </a:t>
            </a:r>
            <a:r>
              <a:rPr lang="en-US" dirty="0"/>
              <a:t>of Nisan</a:t>
            </a:r>
            <a:endParaRPr lang="en-US" b="1" dirty="0"/>
          </a:p>
          <a:p>
            <a:r>
              <a:rPr lang="en-US" dirty="0"/>
              <a:t>“Why have You forsaken Me” is a quote from </a:t>
            </a:r>
            <a:r>
              <a:rPr lang="en-US" b="1" dirty="0"/>
              <a:t>Ps. 22</a:t>
            </a:r>
            <a:r>
              <a:rPr lang="en-US" dirty="0"/>
              <a:t>, which describes crucifixion as well as </a:t>
            </a:r>
            <a:r>
              <a:rPr lang="en-US" b="1" dirty="0"/>
              <a:t>Is. 53.  </a:t>
            </a:r>
            <a:r>
              <a:rPr lang="en-US" dirty="0"/>
              <a:t>Crucifixion had not been invented yet.</a:t>
            </a:r>
          </a:p>
          <a:p>
            <a:r>
              <a:rPr lang="en-US" dirty="0"/>
              <a:t> </a:t>
            </a:r>
            <a:r>
              <a:rPr lang="en-US" b="1" dirty="0"/>
              <a:t>Mark 15:33-39 </a:t>
            </a:r>
            <a:r>
              <a:rPr lang="en-US" dirty="0"/>
              <a:t>Some thought He was calling for Elijah</a:t>
            </a:r>
          </a:p>
          <a:p>
            <a:r>
              <a:rPr lang="en-US" b="1" dirty="0"/>
              <a:t>Luke 23:44-46 </a:t>
            </a:r>
            <a:r>
              <a:rPr lang="en-US" dirty="0"/>
              <a:t>Jesus cries out and yielded up His spirit. He is in complete control of His own death. He commits His spirit into the Father’s hands</a:t>
            </a:r>
          </a:p>
          <a:p>
            <a:r>
              <a:rPr lang="en-US" b="1" dirty="0"/>
              <a:t>John 19:30</a:t>
            </a:r>
            <a:r>
              <a:rPr lang="en-US" dirty="0"/>
              <a:t> “It is finished!” “</a:t>
            </a:r>
            <a:r>
              <a:rPr lang="en-US" dirty="0" err="1"/>
              <a:t>teleo</a:t>
            </a:r>
            <a:r>
              <a:rPr lang="en-US" dirty="0"/>
              <a:t>” – complete, fulfill, to carry out</a:t>
            </a:r>
          </a:p>
          <a:p>
            <a:pPr marL="0" indent="0">
              <a:buNone/>
            </a:pPr>
            <a:endParaRPr lang="en-US" dirty="0"/>
          </a:p>
          <a:p>
            <a:endParaRPr lang="en-US" dirty="0"/>
          </a:p>
        </p:txBody>
      </p:sp>
    </p:spTree>
    <p:extLst>
      <p:ext uri="{BB962C8B-B14F-4D97-AF65-F5344CB8AC3E}">
        <p14:creationId xmlns:p14="http://schemas.microsoft.com/office/powerpoint/2010/main" val="232645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13DD6-ABE2-D848-3F20-88E50899B393}"/>
              </a:ext>
            </a:extLst>
          </p:cNvPr>
          <p:cNvSpPr>
            <a:spLocks noGrp="1"/>
          </p:cNvSpPr>
          <p:nvPr>
            <p:ph type="title"/>
          </p:nvPr>
        </p:nvSpPr>
        <p:spPr/>
        <p:txBody>
          <a:bodyPr/>
          <a:lstStyle/>
          <a:p>
            <a:r>
              <a:rPr lang="en-US" dirty="0">
                <a:solidFill>
                  <a:schemeClr val="tx1"/>
                </a:solidFill>
              </a:rPr>
              <a:t>Cross References  Matthew 27:51</a:t>
            </a:r>
          </a:p>
        </p:txBody>
      </p:sp>
      <p:sp>
        <p:nvSpPr>
          <p:cNvPr id="3" name="Content Placeholder 2">
            <a:extLst>
              <a:ext uri="{FF2B5EF4-FFF2-40B4-BE49-F238E27FC236}">
                <a16:creationId xmlns:a16="http://schemas.microsoft.com/office/drawing/2014/main" id="{62BD7CA6-45AB-72AD-34E2-CB4E1DE2C3EB}"/>
              </a:ext>
            </a:extLst>
          </p:cNvPr>
          <p:cNvSpPr>
            <a:spLocks noGrp="1"/>
          </p:cNvSpPr>
          <p:nvPr>
            <p:ph idx="1"/>
          </p:nvPr>
        </p:nvSpPr>
        <p:spPr/>
        <p:txBody>
          <a:bodyPr/>
          <a:lstStyle/>
          <a:p>
            <a:r>
              <a:rPr lang="en-US" b="1" dirty="0"/>
              <a:t>Col. 2:13; Heb. 10:7-18 </a:t>
            </a:r>
            <a:r>
              <a:rPr lang="en-US" dirty="0"/>
              <a:t>The sin debt was paid in full</a:t>
            </a:r>
          </a:p>
          <a:p>
            <a:r>
              <a:rPr lang="en-US" dirty="0"/>
              <a:t>Jesus canceled the certificate of debt – nailed it to the cross</a:t>
            </a:r>
          </a:p>
          <a:p>
            <a:r>
              <a:rPr lang="en-US" dirty="0"/>
              <a:t>His body sacrificed, the offering for sins, TOOK AWAY sins.</a:t>
            </a:r>
          </a:p>
          <a:p>
            <a:r>
              <a:rPr lang="en-US" dirty="0"/>
              <a:t>There is no more need for sacrifices and offerings for sin.</a:t>
            </a:r>
          </a:p>
          <a:p>
            <a:r>
              <a:rPr lang="en-US" dirty="0"/>
              <a:t>He brought forgiveness, not just payment</a:t>
            </a:r>
          </a:p>
          <a:p>
            <a:r>
              <a:rPr lang="en-US" dirty="0"/>
              <a:t>No more memory of sin.</a:t>
            </a:r>
          </a:p>
          <a:p>
            <a:r>
              <a:rPr lang="en-US" dirty="0"/>
              <a:t>Veil is torn in two    </a:t>
            </a:r>
            <a:r>
              <a:rPr lang="en-US" b="1" dirty="0"/>
              <a:t>Matt. 27:51</a:t>
            </a:r>
          </a:p>
          <a:p>
            <a:r>
              <a:rPr lang="en-US" b="1" dirty="0"/>
              <a:t>Heb. 10:19-22 </a:t>
            </a:r>
            <a:r>
              <a:rPr lang="en-US" dirty="0"/>
              <a:t>The veil was His flesh, torn to give ALL believers access to the Father with confidence and clean hearts. Jesus’ flesh was torn for us.</a:t>
            </a:r>
          </a:p>
          <a:p>
            <a:r>
              <a:rPr lang="en-US" b="1" dirty="0"/>
              <a:t>John 14:6 </a:t>
            </a:r>
            <a:r>
              <a:rPr lang="en-US" dirty="0"/>
              <a:t>No one comes to the Father but THROUGH Jesus.</a:t>
            </a:r>
          </a:p>
          <a:p>
            <a:endParaRPr lang="en-US" dirty="0"/>
          </a:p>
        </p:txBody>
      </p:sp>
    </p:spTree>
    <p:extLst>
      <p:ext uri="{BB962C8B-B14F-4D97-AF65-F5344CB8AC3E}">
        <p14:creationId xmlns:p14="http://schemas.microsoft.com/office/powerpoint/2010/main" val="96487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B5D3B-4AF3-4358-EAA4-8925772C1C16}"/>
              </a:ext>
            </a:extLst>
          </p:cNvPr>
          <p:cNvSpPr>
            <a:spLocks noGrp="1"/>
          </p:cNvSpPr>
          <p:nvPr>
            <p:ph type="title"/>
          </p:nvPr>
        </p:nvSpPr>
        <p:spPr/>
        <p:txBody>
          <a:bodyPr/>
          <a:lstStyle/>
          <a:p>
            <a:r>
              <a:rPr lang="en-US" dirty="0">
                <a:solidFill>
                  <a:schemeClr val="tx1"/>
                </a:solidFill>
              </a:rPr>
              <a:t>The earth shook, rocks were split, tombs opened, and some saints raised</a:t>
            </a:r>
          </a:p>
        </p:txBody>
      </p:sp>
      <p:sp>
        <p:nvSpPr>
          <p:cNvPr id="3" name="Content Placeholder 2">
            <a:extLst>
              <a:ext uri="{FF2B5EF4-FFF2-40B4-BE49-F238E27FC236}">
                <a16:creationId xmlns:a16="http://schemas.microsoft.com/office/drawing/2014/main" id="{86473ADE-0E60-D792-BAC5-79FC8C547725}"/>
              </a:ext>
            </a:extLst>
          </p:cNvPr>
          <p:cNvSpPr>
            <a:spLocks noGrp="1"/>
          </p:cNvSpPr>
          <p:nvPr>
            <p:ph idx="1"/>
          </p:nvPr>
        </p:nvSpPr>
        <p:spPr/>
        <p:txBody>
          <a:bodyPr/>
          <a:lstStyle/>
          <a:p>
            <a:r>
              <a:rPr lang="en-US" dirty="0"/>
              <a:t>It was a cataclysmic event. </a:t>
            </a:r>
          </a:p>
          <a:p>
            <a:r>
              <a:rPr lang="en-US" dirty="0"/>
              <a:t>The earth shook. (first earthquake) </a:t>
            </a:r>
            <a:r>
              <a:rPr lang="en-US" b="1" dirty="0"/>
              <a:t>Exodus 19:18 </a:t>
            </a:r>
            <a:r>
              <a:rPr lang="en-US" dirty="0"/>
              <a:t>When the Law was given to Moses, there was an earthquake on the mountain</a:t>
            </a:r>
          </a:p>
          <a:p>
            <a:r>
              <a:rPr lang="en-US" dirty="0"/>
              <a:t>After Jesus’ resurrection, tombs were opened and many bodies of the saints who had died, were raised, and entered Jerusalem, and were seen by many.</a:t>
            </a:r>
          </a:p>
          <a:p>
            <a:r>
              <a:rPr lang="en-US" dirty="0"/>
              <a:t>Matthew doesn’t tell us it was AFTER Jesus’ resurrection that their tombs were opened, and they walked out, but </a:t>
            </a:r>
            <a:r>
              <a:rPr lang="en-US" b="1" dirty="0"/>
              <a:t>Colossians 1:18 </a:t>
            </a:r>
            <a:r>
              <a:rPr lang="en-US" dirty="0"/>
              <a:t>tells us He is the firstborn of the dead, because He defeated our final foe: Death.</a:t>
            </a:r>
          </a:p>
          <a:p>
            <a:r>
              <a:rPr lang="en-US" b="1" dirty="0"/>
              <a:t>I Cor. 15:20 </a:t>
            </a:r>
            <a:r>
              <a:rPr lang="en-US" dirty="0"/>
              <a:t>He is the first fruits of those who have fallen asleep. First fruits  means there are more to come.</a:t>
            </a:r>
          </a:p>
          <a:p>
            <a:pPr marL="0" indent="0">
              <a:buNone/>
            </a:pPr>
            <a:endParaRPr lang="en-US" dirty="0"/>
          </a:p>
          <a:p>
            <a:endParaRPr lang="en-US" dirty="0"/>
          </a:p>
        </p:txBody>
      </p:sp>
    </p:spTree>
    <p:extLst>
      <p:ext uri="{BB962C8B-B14F-4D97-AF65-F5344CB8AC3E}">
        <p14:creationId xmlns:p14="http://schemas.microsoft.com/office/powerpoint/2010/main" val="1186431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D5BB8-131C-4FE2-0FC1-350AAB131B98}"/>
              </a:ext>
            </a:extLst>
          </p:cNvPr>
          <p:cNvSpPr>
            <a:spLocks noGrp="1"/>
          </p:cNvSpPr>
          <p:nvPr>
            <p:ph type="title"/>
          </p:nvPr>
        </p:nvSpPr>
        <p:spPr/>
        <p:txBody>
          <a:bodyPr/>
          <a:lstStyle/>
          <a:p>
            <a:r>
              <a:rPr lang="en-US" dirty="0">
                <a:solidFill>
                  <a:schemeClr val="tx1"/>
                </a:solidFill>
              </a:rPr>
              <a:t>Matthew 27:54-66</a:t>
            </a:r>
          </a:p>
        </p:txBody>
      </p:sp>
      <p:sp>
        <p:nvSpPr>
          <p:cNvPr id="3" name="Content Placeholder 2">
            <a:extLst>
              <a:ext uri="{FF2B5EF4-FFF2-40B4-BE49-F238E27FC236}">
                <a16:creationId xmlns:a16="http://schemas.microsoft.com/office/drawing/2014/main" id="{16DA3A9F-FC9D-068D-76C6-C85F0A0C758F}"/>
              </a:ext>
            </a:extLst>
          </p:cNvPr>
          <p:cNvSpPr>
            <a:spLocks noGrp="1"/>
          </p:cNvSpPr>
          <p:nvPr>
            <p:ph idx="1"/>
          </p:nvPr>
        </p:nvSpPr>
        <p:spPr/>
        <p:txBody>
          <a:bodyPr>
            <a:normAutofit fontScale="92500" lnSpcReduction="10000"/>
          </a:bodyPr>
          <a:lstStyle/>
          <a:p>
            <a:r>
              <a:rPr lang="en-US" dirty="0"/>
              <a:t>The centurion and others with him, realized that He truly was the Son of God</a:t>
            </a:r>
          </a:p>
          <a:p>
            <a:r>
              <a:rPr lang="en-US" dirty="0"/>
              <a:t>MANY women, who had followed and ministered to Him, including Jesus’ mother Mary, Salome the mother of James and John, Mary’s sister and Mary Magdalene, were looking on from a distance.      </a:t>
            </a:r>
            <a:r>
              <a:rPr lang="en-US" b="1" dirty="0"/>
              <a:t>John 19:38</a:t>
            </a:r>
          </a:p>
          <a:p>
            <a:r>
              <a:rPr lang="en-US" dirty="0"/>
              <a:t>At evening, the 1</a:t>
            </a:r>
            <a:r>
              <a:rPr lang="en-US" baseline="30000" dirty="0"/>
              <a:t>st</a:t>
            </a:r>
            <a:r>
              <a:rPr lang="en-US" dirty="0"/>
              <a:t>  day, Joseph of Arimathea and Nicodemus (</a:t>
            </a:r>
            <a:r>
              <a:rPr lang="en-US" b="1" dirty="0"/>
              <a:t>John 19:39</a:t>
            </a:r>
            <a:r>
              <a:rPr lang="en-US" dirty="0"/>
              <a:t>), both disciples, came and got permission to remove Jesus’ body and prepare it for burial.</a:t>
            </a:r>
          </a:p>
          <a:p>
            <a:r>
              <a:rPr lang="en-US" dirty="0"/>
              <a:t>Joseph placed Him in his new tomb, and rolled a stone in front of it, while Mary Magdalene and the other Mary watched opposite the grave.</a:t>
            </a:r>
          </a:p>
          <a:p>
            <a:r>
              <a:rPr lang="en-US" dirty="0"/>
              <a:t>On the next day, the 2</a:t>
            </a:r>
            <a:r>
              <a:rPr lang="en-US" baseline="30000" dirty="0"/>
              <a:t>nd</a:t>
            </a:r>
            <a:r>
              <a:rPr lang="en-US" dirty="0"/>
              <a:t> day, after the preparation for Passover, chief priest and Pharisees remember what Jesus said about rising from the dead on the 3</a:t>
            </a:r>
            <a:r>
              <a:rPr lang="en-US" baseline="30000" dirty="0"/>
              <a:t>rd</a:t>
            </a:r>
            <a:r>
              <a:rPr lang="en-US" dirty="0"/>
              <a:t> day. </a:t>
            </a:r>
            <a:r>
              <a:rPr lang="en-US" dirty="0" err="1"/>
              <a:t>Tomorrow;but</a:t>
            </a:r>
            <a:r>
              <a:rPr lang="en-US" dirty="0"/>
              <a:t> His disciples had forgotten. </a:t>
            </a:r>
            <a:r>
              <a:rPr lang="en-US" b="1" dirty="0"/>
              <a:t>15</a:t>
            </a:r>
            <a:r>
              <a:rPr lang="en-US" b="1" baseline="30000" dirty="0"/>
              <a:t>th</a:t>
            </a:r>
            <a:r>
              <a:rPr lang="en-US" b="1" dirty="0"/>
              <a:t> Day of Nisan Leaven removed.</a:t>
            </a:r>
          </a:p>
          <a:p>
            <a:r>
              <a:rPr lang="en-US" dirty="0"/>
              <a:t>Pilate tells them to use their own guards, and THEY sealed the grave. Jews!</a:t>
            </a:r>
          </a:p>
        </p:txBody>
      </p:sp>
    </p:spTree>
    <p:extLst>
      <p:ext uri="{BB962C8B-B14F-4D97-AF65-F5344CB8AC3E}">
        <p14:creationId xmlns:p14="http://schemas.microsoft.com/office/powerpoint/2010/main" val="325615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FE5D2-915C-9887-2A31-C14D37CCA8E0}"/>
              </a:ext>
            </a:extLst>
          </p:cNvPr>
          <p:cNvSpPr>
            <a:spLocks noGrp="1"/>
          </p:cNvSpPr>
          <p:nvPr>
            <p:ph type="title"/>
          </p:nvPr>
        </p:nvSpPr>
        <p:spPr/>
        <p:txBody>
          <a:bodyPr/>
          <a:lstStyle/>
          <a:p>
            <a:r>
              <a:rPr lang="en-US" dirty="0">
                <a:solidFill>
                  <a:schemeClr val="tx1"/>
                </a:solidFill>
              </a:rPr>
              <a:t>Matthew 28:1-6</a:t>
            </a:r>
          </a:p>
        </p:txBody>
      </p:sp>
      <p:sp>
        <p:nvSpPr>
          <p:cNvPr id="3" name="Content Placeholder 2">
            <a:extLst>
              <a:ext uri="{FF2B5EF4-FFF2-40B4-BE49-F238E27FC236}">
                <a16:creationId xmlns:a16="http://schemas.microsoft.com/office/drawing/2014/main" id="{1D95A910-8EA8-E569-9F5B-625BA6B2E309}"/>
              </a:ext>
            </a:extLst>
          </p:cNvPr>
          <p:cNvSpPr>
            <a:spLocks noGrp="1"/>
          </p:cNvSpPr>
          <p:nvPr>
            <p:ph idx="1"/>
          </p:nvPr>
        </p:nvSpPr>
        <p:spPr/>
        <p:txBody>
          <a:bodyPr/>
          <a:lstStyle/>
          <a:p>
            <a:endParaRPr lang="en-US" dirty="0"/>
          </a:p>
          <a:p>
            <a:r>
              <a:rPr lang="en-US" dirty="0"/>
              <a:t>After the Sabbath. Day 3. The 16</a:t>
            </a:r>
            <a:r>
              <a:rPr lang="en-US" baseline="30000" dirty="0"/>
              <a:t>th</a:t>
            </a:r>
            <a:r>
              <a:rPr lang="en-US" dirty="0"/>
              <a:t> Day of Nisa: First Fruits. The women who were the last to leave Calvary, are the first to be at the tomb, at dawn!</a:t>
            </a:r>
          </a:p>
          <a:p>
            <a:r>
              <a:rPr lang="en-US" dirty="0"/>
              <a:t>An angel of the Lord had rolled away the SEALED stone, causing a great earthquake. </a:t>
            </a:r>
            <a:r>
              <a:rPr lang="en-US" b="1" dirty="0"/>
              <a:t>#2</a:t>
            </a:r>
          </a:p>
          <a:p>
            <a:r>
              <a:rPr lang="en-US" dirty="0"/>
              <a:t>The guards saw the angel and became like dead men [pale and immobile]</a:t>
            </a:r>
          </a:p>
          <a:p>
            <a:r>
              <a:rPr lang="en-US" dirty="0"/>
              <a:t>“Do not be afraid”.   Same thing in </a:t>
            </a:r>
            <a:r>
              <a:rPr lang="en-US" b="1" dirty="0"/>
              <a:t>1:20</a:t>
            </a:r>
            <a:r>
              <a:rPr lang="en-US" dirty="0"/>
              <a:t>, that he said to Joseph.</a:t>
            </a:r>
          </a:p>
          <a:p>
            <a:r>
              <a:rPr lang="en-US" dirty="0"/>
              <a:t>He already knew </a:t>
            </a:r>
            <a:r>
              <a:rPr lang="en-US" b="1" dirty="0"/>
              <a:t>why</a:t>
            </a:r>
            <a:r>
              <a:rPr lang="en-US" dirty="0"/>
              <a:t> they were there, </a:t>
            </a:r>
            <a:r>
              <a:rPr lang="en-US" b="1" dirty="0"/>
              <a:t>who</a:t>
            </a:r>
            <a:r>
              <a:rPr lang="en-US" dirty="0"/>
              <a:t> they were looking for and </a:t>
            </a:r>
            <a:r>
              <a:rPr lang="en-US" b="1" dirty="0"/>
              <a:t>what </a:t>
            </a:r>
            <a:r>
              <a:rPr lang="en-US" dirty="0"/>
              <a:t>they were supposed to do and </a:t>
            </a:r>
            <a:r>
              <a:rPr lang="en-US" b="1" dirty="0"/>
              <a:t>where </a:t>
            </a:r>
            <a:r>
              <a:rPr lang="en-US" dirty="0"/>
              <a:t>they were supposed to go.</a:t>
            </a:r>
          </a:p>
          <a:p>
            <a:r>
              <a:rPr lang="en-US" dirty="0"/>
              <a:t>The </a:t>
            </a:r>
            <a:r>
              <a:rPr lang="en-US" b="1" dirty="0"/>
              <a:t>women</a:t>
            </a:r>
            <a:r>
              <a:rPr lang="en-US" dirty="0"/>
              <a:t> had a JOB!!! They were entrusted with a message.</a:t>
            </a:r>
          </a:p>
        </p:txBody>
      </p:sp>
    </p:spTree>
    <p:extLst>
      <p:ext uri="{BB962C8B-B14F-4D97-AF65-F5344CB8AC3E}">
        <p14:creationId xmlns:p14="http://schemas.microsoft.com/office/powerpoint/2010/main" val="3367443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77F56-3C30-2B4E-E8B9-B7AB2DFFEBCF}"/>
              </a:ext>
            </a:extLst>
          </p:cNvPr>
          <p:cNvSpPr>
            <a:spLocks noGrp="1"/>
          </p:cNvSpPr>
          <p:nvPr>
            <p:ph type="title"/>
          </p:nvPr>
        </p:nvSpPr>
        <p:spPr/>
        <p:txBody>
          <a:bodyPr/>
          <a:lstStyle/>
          <a:p>
            <a:r>
              <a:rPr lang="en-US" dirty="0">
                <a:solidFill>
                  <a:schemeClr val="tx1"/>
                </a:solidFill>
              </a:rPr>
              <a:t>Matthew 28:7-10</a:t>
            </a:r>
          </a:p>
        </p:txBody>
      </p:sp>
      <p:sp>
        <p:nvSpPr>
          <p:cNvPr id="3" name="Content Placeholder 2">
            <a:extLst>
              <a:ext uri="{FF2B5EF4-FFF2-40B4-BE49-F238E27FC236}">
                <a16:creationId xmlns:a16="http://schemas.microsoft.com/office/drawing/2014/main" id="{A42DF9C5-0C21-FE6D-2C6A-5EC4E33C8E77}"/>
              </a:ext>
            </a:extLst>
          </p:cNvPr>
          <p:cNvSpPr>
            <a:spLocks noGrp="1"/>
          </p:cNvSpPr>
          <p:nvPr>
            <p:ph idx="1"/>
          </p:nvPr>
        </p:nvSpPr>
        <p:spPr/>
        <p:txBody>
          <a:bodyPr/>
          <a:lstStyle/>
          <a:p>
            <a:r>
              <a:rPr lang="en-US" dirty="0"/>
              <a:t>Go </a:t>
            </a:r>
            <a:r>
              <a:rPr lang="en-US" b="1" dirty="0"/>
              <a:t>quickly</a:t>
            </a:r>
            <a:r>
              <a:rPr lang="en-US" dirty="0"/>
              <a:t> and tell His disciples: He has risen. He is going ahead of you into Galilee. You will see Him there.</a:t>
            </a:r>
          </a:p>
          <a:p>
            <a:r>
              <a:rPr lang="en-US" dirty="0"/>
              <a:t>Jesus had TOLD them He would be in Galilee after the resurrection  </a:t>
            </a:r>
            <a:r>
              <a:rPr lang="en-US" b="1" dirty="0"/>
              <a:t>26.32</a:t>
            </a:r>
          </a:p>
          <a:p>
            <a:r>
              <a:rPr lang="en-US" dirty="0"/>
              <a:t>The women leave </a:t>
            </a:r>
            <a:r>
              <a:rPr lang="en-US" b="1" dirty="0"/>
              <a:t>quickly </a:t>
            </a:r>
            <a:r>
              <a:rPr lang="en-US" dirty="0"/>
              <a:t>and delivered their message, with fear and great joy to His disciples. </a:t>
            </a:r>
            <a:r>
              <a:rPr lang="en-US" b="1" dirty="0"/>
              <a:t>2:10</a:t>
            </a:r>
            <a:r>
              <a:rPr lang="en-US" dirty="0"/>
              <a:t> The wise men rejoiced with exceedingly great joy when they saw His star.</a:t>
            </a:r>
          </a:p>
          <a:p>
            <a:r>
              <a:rPr lang="en-US" b="1" dirty="0"/>
              <a:t>Mark 16:9 </a:t>
            </a:r>
            <a:r>
              <a:rPr lang="en-US" dirty="0"/>
              <a:t>Jesus appears to Mary Magdalene first.</a:t>
            </a:r>
          </a:p>
          <a:p>
            <a:r>
              <a:rPr lang="en-US" b="1" dirty="0"/>
              <a:t>Matt. 28:9 </a:t>
            </a:r>
            <a:r>
              <a:rPr lang="en-US" dirty="0"/>
              <a:t>Jesus meets all of the women, greeted them saying, “Do not be afraid” and tells them the same message the angel told them, after they worship Him and hold on to His feet. Mary Magdalene, who had anointed His head and feet for burial. Don’t miss this significance. He greets her first.</a:t>
            </a:r>
            <a:endParaRPr lang="en-US" b="1" dirty="0"/>
          </a:p>
        </p:txBody>
      </p:sp>
    </p:spTree>
    <p:extLst>
      <p:ext uri="{BB962C8B-B14F-4D97-AF65-F5344CB8AC3E}">
        <p14:creationId xmlns:p14="http://schemas.microsoft.com/office/powerpoint/2010/main" val="452180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6BB4D-91C4-EAD5-639B-3BCC9B142C72}"/>
              </a:ext>
            </a:extLst>
          </p:cNvPr>
          <p:cNvSpPr>
            <a:spLocks noGrp="1"/>
          </p:cNvSpPr>
          <p:nvPr>
            <p:ph type="title"/>
          </p:nvPr>
        </p:nvSpPr>
        <p:spPr/>
        <p:txBody>
          <a:bodyPr/>
          <a:lstStyle/>
          <a:p>
            <a:r>
              <a:rPr lang="en-US" dirty="0">
                <a:solidFill>
                  <a:schemeClr val="tx1"/>
                </a:solidFill>
              </a:rPr>
              <a:t>Cross References about Resurrection</a:t>
            </a:r>
          </a:p>
        </p:txBody>
      </p:sp>
      <p:sp>
        <p:nvSpPr>
          <p:cNvPr id="3" name="Content Placeholder 2">
            <a:extLst>
              <a:ext uri="{FF2B5EF4-FFF2-40B4-BE49-F238E27FC236}">
                <a16:creationId xmlns:a16="http://schemas.microsoft.com/office/drawing/2014/main" id="{2D8A61B6-AFE4-96A7-0BC1-8644F04A6C8D}"/>
              </a:ext>
            </a:extLst>
          </p:cNvPr>
          <p:cNvSpPr>
            <a:spLocks noGrp="1"/>
          </p:cNvSpPr>
          <p:nvPr>
            <p:ph idx="1"/>
          </p:nvPr>
        </p:nvSpPr>
        <p:spPr/>
        <p:txBody>
          <a:bodyPr>
            <a:normAutofit lnSpcReduction="10000"/>
          </a:bodyPr>
          <a:lstStyle/>
          <a:p>
            <a:r>
              <a:rPr lang="en-US" b="1" dirty="0"/>
              <a:t>2 Cor. 5:14-21 </a:t>
            </a:r>
            <a:r>
              <a:rPr lang="en-US" dirty="0"/>
              <a:t>He died for ALL, so that they who live might no longer live for themselves, but for Him who died and </a:t>
            </a:r>
            <a:r>
              <a:rPr lang="en-US" b="1" dirty="0"/>
              <a:t>rose again </a:t>
            </a:r>
            <a:r>
              <a:rPr lang="en-US" dirty="0"/>
              <a:t>on their behalf. </a:t>
            </a:r>
          </a:p>
          <a:p>
            <a:r>
              <a:rPr lang="en-US" b="1" dirty="0"/>
              <a:t>Rom. 4:25 </a:t>
            </a:r>
            <a:r>
              <a:rPr lang="en-US" dirty="0"/>
              <a:t>He was raised for our justification – our acquittal – absolving us of all sin before God.</a:t>
            </a:r>
          </a:p>
          <a:p>
            <a:r>
              <a:rPr lang="en-US" b="1" dirty="0"/>
              <a:t>I Cor. 15:12-22 </a:t>
            </a:r>
            <a:r>
              <a:rPr lang="en-US" dirty="0"/>
              <a:t>Christ IS preached. He has been raised from the dead. First Fruit from the dead. If we have hoped in Christ in this life only, we are of all men most to be pitied. If Christ has not been raised our preaching and faith is in vain. We have become false witnesses. By Adam all die. By Christ all live.</a:t>
            </a:r>
          </a:p>
          <a:p>
            <a:r>
              <a:rPr lang="en-US" b="1" dirty="0"/>
              <a:t>Acts 2:22-24  </a:t>
            </a:r>
            <a:r>
              <a:rPr lang="en-US" dirty="0"/>
              <a:t>Calvary was predetermined. But since it was impossible for Jesus to be held in its power, God raised Him up again.</a:t>
            </a:r>
          </a:p>
          <a:p>
            <a:r>
              <a:rPr lang="en-US" b="1" dirty="0"/>
              <a:t>I Cor. 15:1-8 </a:t>
            </a:r>
            <a:r>
              <a:rPr lang="en-US" dirty="0"/>
              <a:t>Christ died, was buried, rose on the 3</a:t>
            </a:r>
            <a:r>
              <a:rPr lang="en-US" baseline="30000" dirty="0"/>
              <a:t>rd</a:t>
            </a:r>
            <a:r>
              <a:rPr lang="en-US" dirty="0"/>
              <a:t> day, appeared to Peter and more than 500 brethren at the same time. Then to James, all the apostles and last of all to Paul.</a:t>
            </a:r>
            <a:endParaRPr lang="en-US" b="1" dirty="0"/>
          </a:p>
          <a:p>
            <a:endParaRPr lang="en-US" dirty="0"/>
          </a:p>
        </p:txBody>
      </p:sp>
    </p:spTree>
    <p:extLst>
      <p:ext uri="{BB962C8B-B14F-4D97-AF65-F5344CB8AC3E}">
        <p14:creationId xmlns:p14="http://schemas.microsoft.com/office/powerpoint/2010/main" val="333810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145E2-0ED5-B607-A993-C5A580E4F29E}"/>
              </a:ext>
            </a:extLst>
          </p:cNvPr>
          <p:cNvSpPr>
            <a:spLocks noGrp="1"/>
          </p:cNvSpPr>
          <p:nvPr>
            <p:ph type="title"/>
          </p:nvPr>
        </p:nvSpPr>
        <p:spPr/>
        <p:txBody>
          <a:bodyPr/>
          <a:lstStyle/>
          <a:p>
            <a:r>
              <a:rPr lang="en-US" dirty="0">
                <a:solidFill>
                  <a:schemeClr val="tx1"/>
                </a:solidFill>
              </a:rPr>
              <a:t>Matthew 28:11-19</a:t>
            </a:r>
          </a:p>
        </p:txBody>
      </p:sp>
      <p:sp>
        <p:nvSpPr>
          <p:cNvPr id="3" name="Content Placeholder 2">
            <a:extLst>
              <a:ext uri="{FF2B5EF4-FFF2-40B4-BE49-F238E27FC236}">
                <a16:creationId xmlns:a16="http://schemas.microsoft.com/office/drawing/2014/main" id="{90920932-0CF5-4528-C3D3-5B4A500855F2}"/>
              </a:ext>
            </a:extLst>
          </p:cNvPr>
          <p:cNvSpPr>
            <a:spLocks noGrp="1"/>
          </p:cNvSpPr>
          <p:nvPr>
            <p:ph idx="1"/>
          </p:nvPr>
        </p:nvSpPr>
        <p:spPr/>
        <p:txBody>
          <a:bodyPr/>
          <a:lstStyle/>
          <a:p>
            <a:r>
              <a:rPr lang="en-US" dirty="0"/>
              <a:t>The guards came into Jerusalem and reported to the JEWS! Not Pilate!</a:t>
            </a:r>
          </a:p>
          <a:p>
            <a:r>
              <a:rPr lang="en-US" dirty="0"/>
              <a:t>So, the chief priests and elders give the guards a large sum of money to bribe them to lie saying, “His disciples came and stole the body away while we slept.” Vs. 11-15 are only in the gospel of Matthew.</a:t>
            </a:r>
          </a:p>
          <a:p>
            <a:r>
              <a:rPr lang="en-US" dirty="0"/>
              <a:t>If the guards had told Pilate, they would have lost their lives. </a:t>
            </a:r>
            <a:r>
              <a:rPr lang="en-US" b="1" dirty="0"/>
              <a:t>Acts 12:19; 16:27-28</a:t>
            </a:r>
          </a:p>
          <a:p>
            <a:r>
              <a:rPr lang="en-US" dirty="0"/>
              <a:t>The disciples obeyed and went to Galilee, to the mountain He had designated.</a:t>
            </a:r>
          </a:p>
          <a:p>
            <a:r>
              <a:rPr lang="en-US" dirty="0"/>
              <a:t>When they saw Him, most believed  Him, though some did doubt still.</a:t>
            </a:r>
          </a:p>
          <a:p>
            <a:r>
              <a:rPr lang="en-US" dirty="0"/>
              <a:t>Jesus gives them instructions: </a:t>
            </a:r>
            <a:r>
              <a:rPr lang="en-US" b="1" dirty="0"/>
              <a:t>go </a:t>
            </a:r>
            <a:r>
              <a:rPr lang="en-US" dirty="0"/>
              <a:t>and </a:t>
            </a:r>
            <a:r>
              <a:rPr lang="en-US" b="1" dirty="0"/>
              <a:t>make</a:t>
            </a:r>
            <a:r>
              <a:rPr lang="en-US" dirty="0"/>
              <a:t> disciples, </a:t>
            </a:r>
            <a:r>
              <a:rPr lang="en-US" b="1" dirty="0"/>
              <a:t>baptize</a:t>
            </a:r>
            <a:r>
              <a:rPr lang="en-US" dirty="0"/>
              <a:t>, and teach them to observe My commandments, then the ascension occurs.</a:t>
            </a:r>
          </a:p>
          <a:p>
            <a:pPr marL="0" indent="0">
              <a:buNone/>
            </a:pPr>
            <a:endParaRPr lang="en-US" b="1" dirty="0"/>
          </a:p>
        </p:txBody>
      </p:sp>
    </p:spTree>
    <p:extLst>
      <p:ext uri="{BB962C8B-B14F-4D97-AF65-F5344CB8AC3E}">
        <p14:creationId xmlns:p14="http://schemas.microsoft.com/office/powerpoint/2010/main" val="2101367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10824-C50A-6B38-D03C-2867378F5C87}"/>
              </a:ext>
            </a:extLst>
          </p:cNvPr>
          <p:cNvSpPr>
            <a:spLocks noGrp="1"/>
          </p:cNvSpPr>
          <p:nvPr>
            <p:ph type="title"/>
          </p:nvPr>
        </p:nvSpPr>
        <p:spPr/>
        <p:txBody>
          <a:bodyPr/>
          <a:lstStyle/>
          <a:p>
            <a:r>
              <a:rPr lang="en-US" dirty="0">
                <a:solidFill>
                  <a:schemeClr val="tx1"/>
                </a:solidFill>
              </a:rPr>
              <a:t>Proof of the Resurrection  Matt. 28:20</a:t>
            </a:r>
          </a:p>
        </p:txBody>
      </p:sp>
      <p:sp>
        <p:nvSpPr>
          <p:cNvPr id="3" name="Content Placeholder 2">
            <a:extLst>
              <a:ext uri="{FF2B5EF4-FFF2-40B4-BE49-F238E27FC236}">
                <a16:creationId xmlns:a16="http://schemas.microsoft.com/office/drawing/2014/main" id="{9024577C-C1B5-D3A3-9BE6-494156923669}"/>
              </a:ext>
            </a:extLst>
          </p:cNvPr>
          <p:cNvSpPr>
            <a:spLocks noGrp="1"/>
          </p:cNvSpPr>
          <p:nvPr>
            <p:ph idx="1"/>
          </p:nvPr>
        </p:nvSpPr>
        <p:spPr/>
        <p:txBody>
          <a:bodyPr/>
          <a:lstStyle/>
          <a:p>
            <a:r>
              <a:rPr lang="en-US" dirty="0"/>
              <a:t>“Lo, I am with you always, even to the end of the age.” Indicates He has a plan.   Wiersbe</a:t>
            </a:r>
          </a:p>
          <a:p>
            <a:r>
              <a:rPr lang="en-US" dirty="0"/>
              <a:t>1. His friends could not have stolen His body since they’d left the scene and were convinced, He was dead.</a:t>
            </a:r>
          </a:p>
          <a:p>
            <a:r>
              <a:rPr lang="en-US" dirty="0"/>
              <a:t>2. His enemies would not steal His body because belief in His resurrection was what they were trying to prevent. If they’d taken it, they would’ve produced it as proof He didn’t rise from the dead! </a:t>
            </a:r>
            <a:r>
              <a:rPr lang="en-US" b="1" dirty="0"/>
              <a:t>But there was no body.</a:t>
            </a:r>
          </a:p>
          <a:p>
            <a:r>
              <a:rPr lang="en-US" dirty="0"/>
              <a:t>3. Grave clothes left in an orderly manner: proves NO robbery as His body was wrapped in those clothes and the head napkin was neatly folded. </a:t>
            </a:r>
            <a:r>
              <a:rPr lang="en-US" b="1" dirty="0"/>
              <a:t>John 20:7  </a:t>
            </a:r>
            <a:r>
              <a:rPr lang="en-US" dirty="0"/>
              <a:t>Wiersbe</a:t>
            </a:r>
          </a:p>
          <a:p>
            <a:r>
              <a:rPr lang="en-US" b="1" dirty="0"/>
              <a:t>Possible Theme: Jesus’ Resurrection; Appearances; Make Disciples</a:t>
            </a:r>
          </a:p>
        </p:txBody>
      </p:sp>
    </p:spTree>
    <p:extLst>
      <p:ext uri="{BB962C8B-B14F-4D97-AF65-F5344CB8AC3E}">
        <p14:creationId xmlns:p14="http://schemas.microsoft.com/office/powerpoint/2010/main" val="3610042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0472-7410-6D5F-E0B3-76AA66832C9E}"/>
              </a:ext>
            </a:extLst>
          </p:cNvPr>
          <p:cNvSpPr>
            <a:spLocks noGrp="1"/>
          </p:cNvSpPr>
          <p:nvPr>
            <p:ph type="title"/>
          </p:nvPr>
        </p:nvSpPr>
        <p:spPr/>
        <p:txBody>
          <a:bodyPr/>
          <a:lstStyle/>
          <a:p>
            <a:r>
              <a:rPr lang="en-US" dirty="0">
                <a:solidFill>
                  <a:schemeClr val="tx1"/>
                </a:solidFill>
              </a:rPr>
              <a:t>Review</a:t>
            </a:r>
          </a:p>
        </p:txBody>
      </p:sp>
      <p:sp>
        <p:nvSpPr>
          <p:cNvPr id="3" name="Content Placeholder 2">
            <a:extLst>
              <a:ext uri="{FF2B5EF4-FFF2-40B4-BE49-F238E27FC236}">
                <a16:creationId xmlns:a16="http://schemas.microsoft.com/office/drawing/2014/main" id="{08D9BAA3-CEB4-9E5F-47C2-39C382E23607}"/>
              </a:ext>
            </a:extLst>
          </p:cNvPr>
          <p:cNvSpPr>
            <a:spLocks noGrp="1"/>
          </p:cNvSpPr>
          <p:nvPr>
            <p:ph idx="1"/>
          </p:nvPr>
        </p:nvSpPr>
        <p:spPr/>
        <p:txBody>
          <a:bodyPr/>
          <a:lstStyle/>
          <a:p>
            <a:r>
              <a:rPr lang="en-US" b="1" dirty="0" err="1"/>
              <a:t>Chp</a:t>
            </a:r>
            <a:r>
              <a:rPr lang="en-US" b="1" dirty="0"/>
              <a:t>. 1-7</a:t>
            </a:r>
            <a:r>
              <a:rPr lang="en-US" dirty="0"/>
              <a:t>Jesus, the King, Messiah, Son of God, Son of David. Repent for the kingdom of heaven is at hand.</a:t>
            </a:r>
          </a:p>
          <a:p>
            <a:r>
              <a:rPr lang="en-US" b="1" dirty="0" err="1"/>
              <a:t>Chp</a:t>
            </a:r>
            <a:r>
              <a:rPr lang="en-US" b="1" dirty="0"/>
              <a:t>. 8-10 </a:t>
            </a:r>
            <a:r>
              <a:rPr lang="en-US" dirty="0"/>
              <a:t>The 12 instructed to preach the kingdom</a:t>
            </a:r>
          </a:p>
          <a:p>
            <a:r>
              <a:rPr lang="en-US" b="1" dirty="0" err="1"/>
              <a:t>Chp</a:t>
            </a:r>
            <a:r>
              <a:rPr lang="en-US" b="1" dirty="0"/>
              <a:t>. 11-13</a:t>
            </a:r>
            <a:r>
              <a:rPr lang="en-US" dirty="0"/>
              <a:t> Warnings, parables about kingdom</a:t>
            </a:r>
          </a:p>
          <a:p>
            <a:r>
              <a:rPr lang="en-US" b="1" dirty="0" err="1"/>
              <a:t>Chp</a:t>
            </a:r>
            <a:r>
              <a:rPr lang="en-US" b="1" dirty="0"/>
              <a:t>. 14-18 </a:t>
            </a:r>
            <a:r>
              <a:rPr lang="en-US" dirty="0"/>
              <a:t>Miracles, Son of the Living God, Transfiguration</a:t>
            </a:r>
          </a:p>
          <a:p>
            <a:r>
              <a:rPr lang="en-US" b="1" dirty="0" err="1"/>
              <a:t>Chp</a:t>
            </a:r>
            <a:r>
              <a:rPr lang="en-US" b="1" dirty="0"/>
              <a:t>. 19-23 </a:t>
            </a:r>
            <a:r>
              <a:rPr lang="en-US" dirty="0"/>
              <a:t>Jesus went to Judea, Jerusalem.   Woe to hypocrites/Pharisees</a:t>
            </a:r>
          </a:p>
          <a:p>
            <a:r>
              <a:rPr lang="en-US" b="1" dirty="0" err="1"/>
              <a:t>Chp</a:t>
            </a:r>
            <a:r>
              <a:rPr lang="en-US" b="1" dirty="0"/>
              <a:t>. 24-25  </a:t>
            </a:r>
            <a:r>
              <a:rPr lang="en-US" dirty="0"/>
              <a:t>The Coming of the Son of Man</a:t>
            </a:r>
          </a:p>
          <a:p>
            <a:r>
              <a:rPr lang="en-US" b="1" dirty="0" err="1"/>
              <a:t>Chp</a:t>
            </a:r>
            <a:r>
              <a:rPr lang="en-US" b="1" dirty="0"/>
              <a:t>. 26-28  </a:t>
            </a:r>
            <a:r>
              <a:rPr lang="en-US" dirty="0"/>
              <a:t>Arrest, Trial, Crucifixion, Resurrection</a:t>
            </a:r>
          </a:p>
        </p:txBody>
      </p:sp>
    </p:spTree>
    <p:extLst>
      <p:ext uri="{BB962C8B-B14F-4D97-AF65-F5344CB8AC3E}">
        <p14:creationId xmlns:p14="http://schemas.microsoft.com/office/powerpoint/2010/main" val="394867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873D5-2A80-9478-DD66-E428B93D8817}"/>
              </a:ext>
            </a:extLst>
          </p:cNvPr>
          <p:cNvSpPr>
            <a:spLocks noGrp="1"/>
          </p:cNvSpPr>
          <p:nvPr>
            <p:ph type="title"/>
          </p:nvPr>
        </p:nvSpPr>
        <p:spPr/>
        <p:txBody>
          <a:bodyPr/>
          <a:lstStyle/>
          <a:p>
            <a:r>
              <a:rPr lang="en-US" dirty="0">
                <a:solidFill>
                  <a:schemeClr val="tx1"/>
                </a:solidFill>
              </a:rPr>
              <a:t>Where did each Apostle go?</a:t>
            </a:r>
          </a:p>
        </p:txBody>
      </p:sp>
      <p:sp>
        <p:nvSpPr>
          <p:cNvPr id="3" name="Content Placeholder 2">
            <a:extLst>
              <a:ext uri="{FF2B5EF4-FFF2-40B4-BE49-F238E27FC236}">
                <a16:creationId xmlns:a16="http://schemas.microsoft.com/office/drawing/2014/main" id="{1AB39D6C-2BF9-77AF-35C6-05D190C31D14}"/>
              </a:ext>
            </a:extLst>
          </p:cNvPr>
          <p:cNvSpPr>
            <a:spLocks noGrp="1"/>
          </p:cNvSpPr>
          <p:nvPr>
            <p:ph idx="1"/>
          </p:nvPr>
        </p:nvSpPr>
        <p:spPr/>
        <p:txBody>
          <a:bodyPr>
            <a:normAutofit fontScale="77500" lnSpcReduction="20000"/>
          </a:bodyPr>
          <a:lstStyle/>
          <a:p>
            <a:r>
              <a:rPr lang="en-US" b="1" dirty="0"/>
              <a:t>Philip</a:t>
            </a:r>
            <a:r>
              <a:rPr lang="en-US" dirty="0"/>
              <a:t> ministered to Greek-speaking communities and martyred around 80AD.</a:t>
            </a:r>
          </a:p>
          <a:p>
            <a:r>
              <a:rPr lang="en-US" b="1" dirty="0"/>
              <a:t>James</a:t>
            </a:r>
            <a:r>
              <a:rPr lang="en-US" dirty="0"/>
              <a:t> became the first bishop of Jerusalem. </a:t>
            </a:r>
            <a:r>
              <a:rPr lang="en-US" u="sng" dirty="0"/>
              <a:t>First one martyred</a:t>
            </a:r>
            <a:r>
              <a:rPr lang="en-US" dirty="0"/>
              <a:t>. Stoned to death in 62AD</a:t>
            </a:r>
          </a:p>
          <a:p>
            <a:r>
              <a:rPr lang="en-US" b="1" dirty="0"/>
              <a:t>Judas Thaddeus and Simon the Zealot:  </a:t>
            </a:r>
            <a:r>
              <a:rPr lang="en-US" dirty="0"/>
              <a:t>Simon was revered as the Apostle to the Armenians. Both were martyred by Lebanese in 65AD</a:t>
            </a:r>
          </a:p>
          <a:p>
            <a:r>
              <a:rPr lang="en-US" b="1" dirty="0"/>
              <a:t>Peter</a:t>
            </a:r>
            <a:r>
              <a:rPr lang="en-US" dirty="0"/>
              <a:t> traveled to Antioch, possibly Corinth, then Rome where he was martyred in 64AD by Nero. Crucified upside-down tradition says.</a:t>
            </a:r>
          </a:p>
          <a:p>
            <a:r>
              <a:rPr lang="en-US" b="1" dirty="0"/>
              <a:t>Andrew</a:t>
            </a:r>
            <a:r>
              <a:rPr lang="en-US" dirty="0"/>
              <a:t> was the Apostle to the Greeks, martyred at Patras.</a:t>
            </a:r>
          </a:p>
          <a:p>
            <a:r>
              <a:rPr lang="en-US" b="1" dirty="0"/>
              <a:t>James the Great </a:t>
            </a:r>
            <a:r>
              <a:rPr lang="en-US" dirty="0"/>
              <a:t>was the 1</a:t>
            </a:r>
            <a:r>
              <a:rPr lang="en-US" baseline="30000" dirty="0"/>
              <a:t>st</a:t>
            </a:r>
            <a:r>
              <a:rPr lang="en-US" dirty="0"/>
              <a:t> apostle to be martyred in 44AD, Jerusalem.</a:t>
            </a:r>
          </a:p>
          <a:p>
            <a:r>
              <a:rPr lang="en-US" b="1" dirty="0"/>
              <a:t>John</a:t>
            </a:r>
            <a:r>
              <a:rPr lang="en-US" dirty="0"/>
              <a:t>, on the island of Patmos, wrote Revelation, died around 100AD and is buried near Ephesus. Supposedly the pastor at the church in Ephesus.</a:t>
            </a:r>
          </a:p>
          <a:p>
            <a:r>
              <a:rPr lang="en-US" b="1" dirty="0"/>
              <a:t>Bartholomew:</a:t>
            </a:r>
            <a:r>
              <a:rPr lang="en-US" dirty="0"/>
              <a:t> unknown, but many believe he was martyred.</a:t>
            </a:r>
          </a:p>
          <a:p>
            <a:r>
              <a:rPr lang="en-US" b="1" dirty="0"/>
              <a:t>Matthew: </a:t>
            </a:r>
            <a:r>
              <a:rPr lang="en-US" dirty="0"/>
              <a:t>preached in the Mediterranean, martyred in Ethiopia.</a:t>
            </a:r>
          </a:p>
          <a:p>
            <a:r>
              <a:rPr lang="en-US" b="1" dirty="0"/>
              <a:t>Matthias:</a:t>
            </a:r>
            <a:r>
              <a:rPr lang="en-US" dirty="0"/>
              <a:t> Founded a church in Cappadocia. Beheaded with an axe in Colchis</a:t>
            </a:r>
          </a:p>
          <a:p>
            <a:r>
              <a:rPr lang="en-US" b="1" dirty="0"/>
              <a:t>Paul:</a:t>
            </a:r>
            <a:r>
              <a:rPr lang="en-US" dirty="0"/>
              <a:t> traveled the Mediterranean. Beheaded in Rome by Nero, around 64AD</a:t>
            </a:r>
          </a:p>
        </p:txBody>
      </p:sp>
    </p:spTree>
    <p:extLst>
      <p:ext uri="{BB962C8B-B14F-4D97-AF65-F5344CB8AC3E}">
        <p14:creationId xmlns:p14="http://schemas.microsoft.com/office/powerpoint/2010/main" val="931106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4566-5987-E208-88FF-1F7342D3777A}"/>
              </a:ext>
            </a:extLst>
          </p:cNvPr>
          <p:cNvSpPr>
            <a:spLocks noGrp="1"/>
          </p:cNvSpPr>
          <p:nvPr>
            <p:ph type="title"/>
          </p:nvPr>
        </p:nvSpPr>
        <p:spPr/>
        <p:txBody>
          <a:bodyPr/>
          <a:lstStyle/>
          <a:p>
            <a:r>
              <a:rPr lang="en-US" dirty="0">
                <a:solidFill>
                  <a:schemeClr val="tx1"/>
                </a:solidFill>
              </a:rPr>
              <a:t>Review of Matthew 26</a:t>
            </a:r>
          </a:p>
        </p:txBody>
      </p:sp>
      <p:sp>
        <p:nvSpPr>
          <p:cNvPr id="3" name="Content Placeholder 2">
            <a:extLst>
              <a:ext uri="{FF2B5EF4-FFF2-40B4-BE49-F238E27FC236}">
                <a16:creationId xmlns:a16="http://schemas.microsoft.com/office/drawing/2014/main" id="{A47E05F8-0623-3F23-3644-71DB73050C88}"/>
              </a:ext>
            </a:extLst>
          </p:cNvPr>
          <p:cNvSpPr>
            <a:spLocks noGrp="1"/>
          </p:cNvSpPr>
          <p:nvPr>
            <p:ph idx="1"/>
          </p:nvPr>
        </p:nvSpPr>
        <p:spPr/>
        <p:txBody>
          <a:bodyPr/>
          <a:lstStyle/>
          <a:p>
            <a:r>
              <a:rPr lang="en-US" dirty="0"/>
              <a:t>Jesus was IN Jerusalem with His 12 disciples.</a:t>
            </a:r>
          </a:p>
          <a:p>
            <a:r>
              <a:rPr lang="en-US" dirty="0"/>
              <a:t>Two days before Passover</a:t>
            </a:r>
          </a:p>
          <a:p>
            <a:r>
              <a:rPr lang="en-US" dirty="0"/>
              <a:t>Judas betrayed Jesus in the Garden of Gethsemane</a:t>
            </a:r>
          </a:p>
          <a:p>
            <a:r>
              <a:rPr lang="en-US" dirty="0"/>
              <a:t>Other disciples fled, but Peter and John followed at a distance into the courtyard of Caiaphas the High Priest.   </a:t>
            </a:r>
            <a:r>
              <a:rPr lang="en-US" b="1" dirty="0"/>
              <a:t>John 18:15-16</a:t>
            </a:r>
          </a:p>
          <a:p>
            <a:r>
              <a:rPr lang="en-US" dirty="0"/>
              <a:t>Peter denied Him three times</a:t>
            </a:r>
          </a:p>
          <a:p>
            <a:r>
              <a:rPr lang="en-US" dirty="0"/>
              <a:t>Caiaphas, a Jew, asked Jesus if He was the Christ, the Son of God.  </a:t>
            </a:r>
            <a:r>
              <a:rPr lang="en-US" b="1" dirty="0"/>
              <a:t>26:63</a:t>
            </a:r>
          </a:p>
          <a:p>
            <a:r>
              <a:rPr lang="en-US" dirty="0"/>
              <a:t>ALL was to fulfill Scripture  </a:t>
            </a:r>
            <a:r>
              <a:rPr lang="en-US" b="1" dirty="0"/>
              <a:t>26:54</a:t>
            </a:r>
          </a:p>
        </p:txBody>
      </p:sp>
    </p:spTree>
    <p:extLst>
      <p:ext uri="{BB962C8B-B14F-4D97-AF65-F5344CB8AC3E}">
        <p14:creationId xmlns:p14="http://schemas.microsoft.com/office/powerpoint/2010/main" val="2126571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9C4C1-30B6-6DE9-50D2-52897CE07404}"/>
              </a:ext>
            </a:extLst>
          </p:cNvPr>
          <p:cNvSpPr>
            <a:spLocks noGrp="1"/>
          </p:cNvSpPr>
          <p:nvPr>
            <p:ph type="title"/>
          </p:nvPr>
        </p:nvSpPr>
        <p:spPr/>
        <p:txBody>
          <a:bodyPr/>
          <a:lstStyle/>
          <a:p>
            <a:r>
              <a:rPr lang="en-US" dirty="0">
                <a:solidFill>
                  <a:schemeClr val="tx1"/>
                </a:solidFill>
              </a:rPr>
              <a:t>Matthew 27:1-10   14</a:t>
            </a:r>
            <a:r>
              <a:rPr lang="en-US" baseline="30000" dirty="0">
                <a:solidFill>
                  <a:schemeClr val="tx1"/>
                </a:solidFill>
              </a:rPr>
              <a:t>th</a:t>
            </a:r>
            <a:r>
              <a:rPr lang="en-US" dirty="0">
                <a:solidFill>
                  <a:schemeClr val="tx1"/>
                </a:solidFill>
              </a:rPr>
              <a:t> Day of Nisan</a:t>
            </a:r>
          </a:p>
        </p:txBody>
      </p:sp>
      <p:sp>
        <p:nvSpPr>
          <p:cNvPr id="3" name="Content Placeholder 2">
            <a:extLst>
              <a:ext uri="{FF2B5EF4-FFF2-40B4-BE49-F238E27FC236}">
                <a16:creationId xmlns:a16="http://schemas.microsoft.com/office/drawing/2014/main" id="{94AC9DA1-E0E9-E65C-4B3A-62B92D0B0B5D}"/>
              </a:ext>
            </a:extLst>
          </p:cNvPr>
          <p:cNvSpPr>
            <a:spLocks noGrp="1"/>
          </p:cNvSpPr>
          <p:nvPr>
            <p:ph idx="1"/>
          </p:nvPr>
        </p:nvSpPr>
        <p:spPr/>
        <p:txBody>
          <a:bodyPr/>
          <a:lstStyle/>
          <a:p>
            <a:r>
              <a:rPr lang="en-US" dirty="0"/>
              <a:t>Now when morning came: After Jesus was betrayed. After He was taken before Caiaphas, the high priest and Peter’s denial.   </a:t>
            </a:r>
            <a:r>
              <a:rPr lang="en-US" b="1" dirty="0"/>
              <a:t>John 18:12-13</a:t>
            </a:r>
          </a:p>
          <a:p>
            <a:r>
              <a:rPr lang="en-US" dirty="0"/>
              <a:t>Jesus was sent to Pilate, the Roman governor, into the Praetorium.  Gentile </a:t>
            </a:r>
          </a:p>
          <a:p>
            <a:r>
              <a:rPr lang="en-US" dirty="0"/>
              <a:t>Jews would not enter the Praetorium for fear they would be made unclean, for Passover, by leaven that could possibly be in the house.  </a:t>
            </a:r>
            <a:r>
              <a:rPr lang="en-US" b="1" dirty="0"/>
              <a:t>Ex. 13:6-7</a:t>
            </a:r>
          </a:p>
          <a:p>
            <a:r>
              <a:rPr lang="en-US" b="1" dirty="0"/>
              <a:t>Vs. 3-10 </a:t>
            </a:r>
            <a:r>
              <a:rPr lang="en-US" dirty="0"/>
              <a:t>Judas felt remorse but did not repent so as to be saved.</a:t>
            </a:r>
          </a:p>
          <a:p>
            <a:r>
              <a:rPr lang="en-US" dirty="0"/>
              <a:t>He did realize that Jesus was innocent, but this is not faith.</a:t>
            </a:r>
          </a:p>
          <a:p>
            <a:r>
              <a:rPr lang="en-US" dirty="0"/>
              <a:t>Judas hung himself after he returned the blood money to the priests.</a:t>
            </a:r>
          </a:p>
          <a:p>
            <a:r>
              <a:rPr lang="en-US" b="1" dirty="0"/>
              <a:t>Deut. 23:18 </a:t>
            </a:r>
            <a:r>
              <a:rPr lang="en-US" dirty="0"/>
              <a:t>They could not put it in the treasury, so they bought a cemetery for 30 pieces of silver, the price of a slave, which again fulfilled prophecy      </a:t>
            </a:r>
            <a:r>
              <a:rPr lang="en-US" b="1" dirty="0"/>
              <a:t>Zech. 11:12; Ex. 21:32 They considered Judas a harlot - traitor</a:t>
            </a:r>
            <a:endParaRPr lang="en-US" dirty="0"/>
          </a:p>
        </p:txBody>
      </p:sp>
    </p:spTree>
    <p:extLst>
      <p:ext uri="{BB962C8B-B14F-4D97-AF65-F5344CB8AC3E}">
        <p14:creationId xmlns:p14="http://schemas.microsoft.com/office/powerpoint/2010/main" val="405779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B31A6-5027-354A-94F6-5FD2985AC08E}"/>
              </a:ext>
            </a:extLst>
          </p:cNvPr>
          <p:cNvSpPr>
            <a:spLocks noGrp="1"/>
          </p:cNvSpPr>
          <p:nvPr>
            <p:ph type="title"/>
          </p:nvPr>
        </p:nvSpPr>
        <p:spPr/>
        <p:txBody>
          <a:bodyPr/>
          <a:lstStyle/>
          <a:p>
            <a:r>
              <a:rPr lang="en-US" dirty="0">
                <a:solidFill>
                  <a:schemeClr val="tx1"/>
                </a:solidFill>
              </a:rPr>
              <a:t>Matthew 27:11-15</a:t>
            </a:r>
          </a:p>
        </p:txBody>
      </p:sp>
      <p:sp>
        <p:nvSpPr>
          <p:cNvPr id="3" name="Content Placeholder 2">
            <a:extLst>
              <a:ext uri="{FF2B5EF4-FFF2-40B4-BE49-F238E27FC236}">
                <a16:creationId xmlns:a16="http://schemas.microsoft.com/office/drawing/2014/main" id="{88349363-EFEA-00E0-3E0C-0A70F0F2E08F}"/>
              </a:ext>
            </a:extLst>
          </p:cNvPr>
          <p:cNvSpPr>
            <a:spLocks noGrp="1"/>
          </p:cNvSpPr>
          <p:nvPr>
            <p:ph idx="1"/>
          </p:nvPr>
        </p:nvSpPr>
        <p:spPr/>
        <p:txBody>
          <a:bodyPr/>
          <a:lstStyle/>
          <a:p>
            <a:r>
              <a:rPr lang="en-US" dirty="0"/>
              <a:t>Pilate asked Jesus IF He was the King of the Jews. But in </a:t>
            </a:r>
            <a:r>
              <a:rPr lang="en-US" b="1" dirty="0"/>
              <a:t>2:2</a:t>
            </a:r>
            <a:r>
              <a:rPr lang="en-US" dirty="0"/>
              <a:t> the Wise Men had already announced Him as the King of the Jews to Herod.</a:t>
            </a:r>
          </a:p>
          <a:p>
            <a:r>
              <a:rPr lang="en-US" dirty="0"/>
              <a:t>Jesus remains silent, which again fulfills Scripture. </a:t>
            </a:r>
            <a:r>
              <a:rPr lang="en-US" b="1" dirty="0"/>
              <a:t>Is. 53:7, 9</a:t>
            </a:r>
          </a:p>
          <a:p>
            <a:r>
              <a:rPr lang="en-US" b="1" dirty="0"/>
              <a:t>Ps. 22:1-18; Isaiah 52:13-53:12. </a:t>
            </a:r>
            <a:r>
              <a:rPr lang="en-US" dirty="0"/>
              <a:t>Is fulfilled in everything leading up to the cross.</a:t>
            </a:r>
          </a:p>
          <a:p>
            <a:r>
              <a:rPr lang="en-US" dirty="0"/>
              <a:t>Pilate knew the reason for Jesus being handed over: Envy</a:t>
            </a:r>
          </a:p>
          <a:p>
            <a:r>
              <a:rPr lang="en-US" dirty="0"/>
              <a:t>Pilate’s wife sent a message, “Have nothing to do with that </a:t>
            </a:r>
            <a:r>
              <a:rPr lang="en-US" b="1" dirty="0"/>
              <a:t>righteous</a:t>
            </a:r>
            <a:r>
              <a:rPr lang="en-US" dirty="0"/>
              <a:t> Man.”</a:t>
            </a:r>
          </a:p>
          <a:p>
            <a:r>
              <a:rPr lang="en-US" dirty="0"/>
              <a:t>Pilate tried to free Jesus, but he let himself be persuaded by the crowd to keep Jesus instead.</a:t>
            </a:r>
          </a:p>
          <a:p>
            <a:endParaRPr lang="en-US" dirty="0"/>
          </a:p>
        </p:txBody>
      </p:sp>
    </p:spTree>
    <p:extLst>
      <p:ext uri="{BB962C8B-B14F-4D97-AF65-F5344CB8AC3E}">
        <p14:creationId xmlns:p14="http://schemas.microsoft.com/office/powerpoint/2010/main" val="197775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9D099-F0A6-FA8B-7B74-853996B5FD41}"/>
              </a:ext>
            </a:extLst>
          </p:cNvPr>
          <p:cNvSpPr>
            <a:spLocks noGrp="1"/>
          </p:cNvSpPr>
          <p:nvPr>
            <p:ph type="title"/>
          </p:nvPr>
        </p:nvSpPr>
        <p:spPr/>
        <p:txBody>
          <a:bodyPr/>
          <a:lstStyle/>
          <a:p>
            <a:r>
              <a:rPr lang="en-US" dirty="0">
                <a:solidFill>
                  <a:schemeClr val="tx1"/>
                </a:solidFill>
              </a:rPr>
              <a:t>Matthew 27:15-26</a:t>
            </a:r>
          </a:p>
        </p:txBody>
      </p:sp>
      <p:sp>
        <p:nvSpPr>
          <p:cNvPr id="3" name="Content Placeholder 2">
            <a:extLst>
              <a:ext uri="{FF2B5EF4-FFF2-40B4-BE49-F238E27FC236}">
                <a16:creationId xmlns:a16="http://schemas.microsoft.com/office/drawing/2014/main" id="{AC930136-1783-FE49-2638-B50DD309A0DA}"/>
              </a:ext>
            </a:extLst>
          </p:cNvPr>
          <p:cNvSpPr>
            <a:spLocks noGrp="1"/>
          </p:cNvSpPr>
          <p:nvPr>
            <p:ph idx="1"/>
          </p:nvPr>
        </p:nvSpPr>
        <p:spPr/>
        <p:txBody>
          <a:bodyPr/>
          <a:lstStyle/>
          <a:p>
            <a:r>
              <a:rPr lang="en-US" dirty="0"/>
              <a:t>Barabbas was a known murderer, already found guilty of insurrection, and sentenced.</a:t>
            </a:r>
          </a:p>
          <a:p>
            <a:r>
              <a:rPr lang="en-US" b="1" dirty="0"/>
              <a:t>Chuck Swindoll’s </a:t>
            </a:r>
            <a:r>
              <a:rPr lang="en-US" dirty="0"/>
              <a:t>thought: “Barabbas is in the prison, hears his name being shouted by the crowd, and then, “Crucify Him!!!” Then they let him go!</a:t>
            </a:r>
          </a:p>
          <a:p>
            <a:r>
              <a:rPr lang="en-US" dirty="0"/>
              <a:t>Pilate washes his hands, declares himself innocent of Jesus’ innocent blood and offers to punish Him, then release Him. He knew He’d done no evil.</a:t>
            </a:r>
          </a:p>
          <a:p>
            <a:r>
              <a:rPr lang="en-US" dirty="0"/>
              <a:t>The crowd was persuaded by the chief priests and elders to ask Pilate to crucify Jesus. Jews could not crucify anyone, but they could stone them.</a:t>
            </a:r>
          </a:p>
          <a:p>
            <a:r>
              <a:rPr lang="en-US" dirty="0"/>
              <a:t>Unknowingly, they were fulfilling Scripture: Messiah will be crucified.</a:t>
            </a:r>
          </a:p>
          <a:p>
            <a:r>
              <a:rPr lang="en-US" dirty="0"/>
              <a:t>So Jesus is handed over to Pilate’s soldiers to be scourged, then crucified.</a:t>
            </a:r>
          </a:p>
          <a:p>
            <a:r>
              <a:rPr lang="en-US" b="1" dirty="0"/>
              <a:t>Is. 50:6 </a:t>
            </a:r>
            <a:r>
              <a:rPr lang="en-US" dirty="0"/>
              <a:t>Says His beard was also plucked from His face.</a:t>
            </a:r>
          </a:p>
          <a:p>
            <a:endParaRPr lang="en-US" dirty="0"/>
          </a:p>
        </p:txBody>
      </p:sp>
    </p:spTree>
    <p:extLst>
      <p:ext uri="{BB962C8B-B14F-4D97-AF65-F5344CB8AC3E}">
        <p14:creationId xmlns:p14="http://schemas.microsoft.com/office/powerpoint/2010/main" val="568435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2E0ED-B45A-2501-28CB-BA362C3AD66E}"/>
              </a:ext>
            </a:extLst>
          </p:cNvPr>
          <p:cNvSpPr>
            <a:spLocks noGrp="1"/>
          </p:cNvSpPr>
          <p:nvPr>
            <p:ph type="title"/>
          </p:nvPr>
        </p:nvSpPr>
        <p:spPr/>
        <p:txBody>
          <a:bodyPr/>
          <a:lstStyle/>
          <a:p>
            <a:r>
              <a:rPr lang="en-US" dirty="0">
                <a:solidFill>
                  <a:schemeClr val="tx1"/>
                </a:solidFill>
              </a:rPr>
              <a:t>Matt. 27:25    Cross References </a:t>
            </a:r>
          </a:p>
        </p:txBody>
      </p:sp>
      <p:sp>
        <p:nvSpPr>
          <p:cNvPr id="3" name="Content Placeholder 2">
            <a:extLst>
              <a:ext uri="{FF2B5EF4-FFF2-40B4-BE49-F238E27FC236}">
                <a16:creationId xmlns:a16="http://schemas.microsoft.com/office/drawing/2014/main" id="{74CC4248-F6BA-6498-1ED2-DEDEC540276B}"/>
              </a:ext>
            </a:extLst>
          </p:cNvPr>
          <p:cNvSpPr>
            <a:spLocks noGrp="1"/>
          </p:cNvSpPr>
          <p:nvPr>
            <p:ph idx="1"/>
          </p:nvPr>
        </p:nvSpPr>
        <p:spPr/>
        <p:txBody>
          <a:bodyPr>
            <a:noAutofit/>
          </a:bodyPr>
          <a:lstStyle/>
          <a:p>
            <a:r>
              <a:rPr lang="en-US" dirty="0"/>
              <a:t>“His blood shall be on us and our children!” What did that really mean?</a:t>
            </a:r>
          </a:p>
          <a:p>
            <a:r>
              <a:rPr lang="en-US" b="1" dirty="0"/>
              <a:t>Acts 3:12-20  </a:t>
            </a:r>
            <a:r>
              <a:rPr lang="en-US" dirty="0"/>
              <a:t>Peter tells the very people who had put Jesus to death, to repent and about 5,000 were added to the church that day in Jerusalem.</a:t>
            </a:r>
          </a:p>
          <a:p>
            <a:r>
              <a:rPr lang="en-US" b="1" dirty="0"/>
              <a:t>Acts 4:24-28  </a:t>
            </a:r>
            <a:r>
              <a:rPr lang="en-US" dirty="0"/>
              <a:t>Peter and John, after being released from prison, continue to preach, saying these Jews and Herod and Pilate, along with the Gentiles, had done whatever God’s hand and purpose had predestined them to do. </a:t>
            </a:r>
          </a:p>
          <a:p>
            <a:r>
              <a:rPr lang="en-US" b="1" dirty="0"/>
              <a:t>Acts 5:27-32</a:t>
            </a:r>
            <a:r>
              <a:rPr lang="en-US" dirty="0"/>
              <a:t> The Council, high priest, and chief priests accused the </a:t>
            </a:r>
            <a:r>
              <a:rPr lang="en-US" b="1" dirty="0"/>
              <a:t>apostles</a:t>
            </a:r>
            <a:r>
              <a:rPr lang="en-US" dirty="0"/>
              <a:t> of being guilty of Jesus’ blood. But </a:t>
            </a:r>
            <a:r>
              <a:rPr lang="en-US" b="1" dirty="0"/>
              <a:t>THEY </a:t>
            </a:r>
            <a:r>
              <a:rPr lang="en-US" dirty="0"/>
              <a:t>had put Jesus to death.</a:t>
            </a:r>
          </a:p>
          <a:p>
            <a:r>
              <a:rPr lang="en-US" b="1" dirty="0"/>
              <a:t>Acts 7:51-53 </a:t>
            </a:r>
            <a:r>
              <a:rPr lang="en-US" dirty="0"/>
              <a:t>Stephen recounts Israel’s history leading up to Messiah. All sitting in the Council saw his face like the face of an angel. He confronted them about putting Jesus to death, calling them betrayers and murderers.</a:t>
            </a:r>
          </a:p>
          <a:p>
            <a:r>
              <a:rPr lang="en-US" dirty="0"/>
              <a:t>His blood was on THEM. Then they stoned Stephen to death, outside the city.</a:t>
            </a:r>
            <a:br>
              <a:rPr lang="en-US" dirty="0"/>
            </a:br>
            <a:endParaRPr lang="en-US" dirty="0"/>
          </a:p>
        </p:txBody>
      </p:sp>
    </p:spTree>
    <p:extLst>
      <p:ext uri="{BB962C8B-B14F-4D97-AF65-F5344CB8AC3E}">
        <p14:creationId xmlns:p14="http://schemas.microsoft.com/office/powerpoint/2010/main" val="208694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FA266-0424-0C70-5FDB-D85682832917}"/>
              </a:ext>
            </a:extLst>
          </p:cNvPr>
          <p:cNvSpPr>
            <a:spLocks noGrp="1"/>
          </p:cNvSpPr>
          <p:nvPr>
            <p:ph type="title"/>
          </p:nvPr>
        </p:nvSpPr>
        <p:spPr/>
        <p:txBody>
          <a:bodyPr/>
          <a:lstStyle/>
          <a:p>
            <a:r>
              <a:rPr lang="en-US" dirty="0">
                <a:solidFill>
                  <a:schemeClr val="tx1"/>
                </a:solidFill>
              </a:rPr>
              <a:t>Pilate’s Roman Soldiers</a:t>
            </a:r>
          </a:p>
        </p:txBody>
      </p:sp>
      <p:sp>
        <p:nvSpPr>
          <p:cNvPr id="3" name="Content Placeholder 2">
            <a:extLst>
              <a:ext uri="{FF2B5EF4-FFF2-40B4-BE49-F238E27FC236}">
                <a16:creationId xmlns:a16="http://schemas.microsoft.com/office/drawing/2014/main" id="{15654E7E-7889-D4BB-8C32-5031A0D9C7CF}"/>
              </a:ext>
            </a:extLst>
          </p:cNvPr>
          <p:cNvSpPr>
            <a:spLocks noGrp="1"/>
          </p:cNvSpPr>
          <p:nvPr>
            <p:ph idx="1"/>
          </p:nvPr>
        </p:nvSpPr>
        <p:spPr/>
        <p:txBody>
          <a:bodyPr>
            <a:normAutofit fontScale="92500" lnSpcReduction="10000"/>
          </a:bodyPr>
          <a:lstStyle/>
          <a:p>
            <a:r>
              <a:rPr lang="en-US" dirty="0"/>
              <a:t>Stripped Jesus, put a scarlet robe on Him and crown of thorns</a:t>
            </a:r>
          </a:p>
          <a:p>
            <a:r>
              <a:rPr lang="en-US" dirty="0"/>
              <a:t>Mocked Him “Hail, King of the Jews!”</a:t>
            </a:r>
          </a:p>
          <a:p>
            <a:r>
              <a:rPr lang="en-US" dirty="0"/>
              <a:t>Spat on Him. Beat His head with the reed  </a:t>
            </a:r>
            <a:r>
              <a:rPr lang="en-US" b="1" dirty="0"/>
              <a:t>Is</a:t>
            </a:r>
            <a:r>
              <a:rPr lang="en-US" dirty="0"/>
              <a:t>. </a:t>
            </a:r>
            <a:r>
              <a:rPr lang="en-US" b="1" dirty="0"/>
              <a:t>50:6</a:t>
            </a:r>
          </a:p>
          <a:p>
            <a:r>
              <a:rPr lang="en-US" dirty="0"/>
              <a:t>Took off the scarlet robe, dressed Him in His own clothes</a:t>
            </a:r>
          </a:p>
          <a:p>
            <a:r>
              <a:rPr lang="en-US" dirty="0"/>
              <a:t>Led Him to be crucified at a place called Golgotha</a:t>
            </a:r>
          </a:p>
          <a:p>
            <a:r>
              <a:rPr lang="en-US" dirty="0"/>
              <a:t>Simon of Cyrene is made to carry His cross. “He came to Jerusalem to sacrifice his Passover lamb, and he met the Lamb of God who was sacrificed for HIM!” Wiersbe</a:t>
            </a:r>
          </a:p>
          <a:p>
            <a:r>
              <a:rPr lang="en-US" dirty="0"/>
              <a:t>Jesus is given wine with gall to drink; refuses</a:t>
            </a:r>
            <a:r>
              <a:rPr lang="en-US" b="1" dirty="0"/>
              <a:t>.  Ps. 22:18</a:t>
            </a:r>
          </a:p>
          <a:p>
            <a:r>
              <a:rPr lang="en-US" dirty="0"/>
              <a:t>Crucify Jesus and keep watch over Him while He’s on the cross  </a:t>
            </a:r>
            <a:r>
              <a:rPr lang="en-US" b="1" dirty="0"/>
              <a:t>Ps. 22:17</a:t>
            </a:r>
          </a:p>
          <a:p>
            <a:r>
              <a:rPr lang="en-US" dirty="0"/>
              <a:t>Put His “charge” over Him: “This is Jesus, the King of the Jews.”</a:t>
            </a:r>
          </a:p>
          <a:p>
            <a:r>
              <a:rPr lang="en-US" dirty="0"/>
              <a:t>ALL takes place outside the Praetorium    </a:t>
            </a:r>
            <a:r>
              <a:rPr lang="en-US" b="1" dirty="0"/>
              <a:t>John 18:29</a:t>
            </a:r>
          </a:p>
        </p:txBody>
      </p:sp>
    </p:spTree>
    <p:extLst>
      <p:ext uri="{BB962C8B-B14F-4D97-AF65-F5344CB8AC3E}">
        <p14:creationId xmlns:p14="http://schemas.microsoft.com/office/powerpoint/2010/main" val="1149446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8CF3A-A12F-64C2-439E-0E138DE26173}"/>
              </a:ext>
            </a:extLst>
          </p:cNvPr>
          <p:cNvSpPr>
            <a:spLocks noGrp="1"/>
          </p:cNvSpPr>
          <p:nvPr>
            <p:ph type="title"/>
          </p:nvPr>
        </p:nvSpPr>
        <p:spPr/>
        <p:txBody>
          <a:bodyPr>
            <a:normAutofit/>
          </a:bodyPr>
          <a:lstStyle/>
          <a:p>
            <a:r>
              <a:rPr lang="en-US" dirty="0">
                <a:solidFill>
                  <a:schemeClr val="tx1"/>
                </a:solidFill>
              </a:rPr>
              <a:t>Two robbers crucified with Jesus, Passersby, Chief Priests, Scribes &amp; Elders</a:t>
            </a:r>
          </a:p>
        </p:txBody>
      </p:sp>
      <p:sp>
        <p:nvSpPr>
          <p:cNvPr id="3" name="Content Placeholder 2">
            <a:extLst>
              <a:ext uri="{FF2B5EF4-FFF2-40B4-BE49-F238E27FC236}">
                <a16:creationId xmlns:a16="http://schemas.microsoft.com/office/drawing/2014/main" id="{ADB732D3-86A3-FFA2-8C12-1C9A0899AB10}"/>
              </a:ext>
            </a:extLst>
          </p:cNvPr>
          <p:cNvSpPr>
            <a:spLocks noGrp="1"/>
          </p:cNvSpPr>
          <p:nvPr>
            <p:ph idx="1"/>
          </p:nvPr>
        </p:nvSpPr>
        <p:spPr/>
        <p:txBody>
          <a:bodyPr/>
          <a:lstStyle/>
          <a:p>
            <a:r>
              <a:rPr lang="en-US" dirty="0"/>
              <a:t>One on the right, one on the left.</a:t>
            </a:r>
          </a:p>
          <a:p>
            <a:r>
              <a:rPr lang="en-US" dirty="0"/>
              <a:t>Both insult Him</a:t>
            </a:r>
          </a:p>
          <a:p>
            <a:r>
              <a:rPr lang="en-US" dirty="0"/>
              <a:t>Both SEE Him</a:t>
            </a:r>
          </a:p>
          <a:p>
            <a:r>
              <a:rPr lang="en-US" dirty="0"/>
              <a:t>Both have the opportunity to repent.</a:t>
            </a:r>
          </a:p>
          <a:p>
            <a:r>
              <a:rPr lang="en-US" dirty="0"/>
              <a:t>Both revile Him.</a:t>
            </a:r>
          </a:p>
          <a:p>
            <a:r>
              <a:rPr lang="en-US" dirty="0"/>
              <a:t>Only one believes and is saved.   </a:t>
            </a:r>
            <a:r>
              <a:rPr lang="en-US" b="1" dirty="0"/>
              <a:t>Luke 23:43</a:t>
            </a:r>
          </a:p>
          <a:p>
            <a:r>
              <a:rPr lang="en-US" dirty="0"/>
              <a:t>Those passing by hurl abuse at Him, wag their heads and say, “Save Yourself”, “If You are God’s Son, come down from that cross.”  </a:t>
            </a:r>
            <a:r>
              <a:rPr lang="en-US" b="1" dirty="0"/>
              <a:t>Is. 53</a:t>
            </a:r>
          </a:p>
          <a:p>
            <a:r>
              <a:rPr lang="en-US" dirty="0"/>
              <a:t>Chief Priests, scribes and elders: Mock Him and say, “Let God rescue Him.”</a:t>
            </a:r>
          </a:p>
        </p:txBody>
      </p:sp>
    </p:spTree>
    <p:extLst>
      <p:ext uri="{BB962C8B-B14F-4D97-AF65-F5344CB8AC3E}">
        <p14:creationId xmlns:p14="http://schemas.microsoft.com/office/powerpoint/2010/main" val="31253444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242</TotalTime>
  <Words>2714</Words>
  <Application>Microsoft Office PowerPoint</Application>
  <PresentationFormat>Widescreen</PresentationFormat>
  <Paragraphs>152</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Trebuchet MS</vt:lpstr>
      <vt:lpstr>Wingdings 3</vt:lpstr>
      <vt:lpstr>Facet</vt:lpstr>
      <vt:lpstr>Matthew Part 2</vt:lpstr>
      <vt:lpstr>Review</vt:lpstr>
      <vt:lpstr>Review of Matthew 26</vt:lpstr>
      <vt:lpstr>Matthew 27:1-10   14th Day of Nisan</vt:lpstr>
      <vt:lpstr>Matthew 27:11-15</vt:lpstr>
      <vt:lpstr>Matthew 27:15-26</vt:lpstr>
      <vt:lpstr>Matt. 27:25    Cross References </vt:lpstr>
      <vt:lpstr>Pilate’s Roman Soldiers</vt:lpstr>
      <vt:lpstr>Two robbers crucified with Jesus, Passersby, Chief Priests, Scribes &amp; Elders</vt:lpstr>
      <vt:lpstr>Thoughts/Notes</vt:lpstr>
      <vt:lpstr>Matthew 27:45-50 Cross References</vt:lpstr>
      <vt:lpstr>Cross References  Matthew 27:51</vt:lpstr>
      <vt:lpstr>The earth shook, rocks were split, tombs opened, and some saints raised</vt:lpstr>
      <vt:lpstr>Matthew 27:54-66</vt:lpstr>
      <vt:lpstr>Matthew 28:1-6</vt:lpstr>
      <vt:lpstr>Matthew 28:7-10</vt:lpstr>
      <vt:lpstr>Cross References about Resurrection</vt:lpstr>
      <vt:lpstr>Matthew 28:11-19</vt:lpstr>
      <vt:lpstr>Proof of the Resurrection  Matt. 28:20</vt:lpstr>
      <vt:lpstr>Where did each Apostle go?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51</cp:revision>
  <dcterms:created xsi:type="dcterms:W3CDTF">2024-03-06T19:21:39Z</dcterms:created>
  <dcterms:modified xsi:type="dcterms:W3CDTF">2024-03-13T13:16:27Z</dcterms:modified>
</cp:coreProperties>
</file>