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0" d="100"/>
          <a:sy n="90" d="100"/>
        </p:scale>
        <p:origin x="57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1BC2AE2-A712-490B-9E5B-72030A0836BD}" type="datetimeFigureOut">
              <a:rPr lang="en-US" smtClean="0"/>
              <a:t>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AAE52E-6A56-4650-B72C-6B5C568C3EDE}" type="slidenum">
              <a:rPr lang="en-US" smtClean="0"/>
              <a:t>‹#›</a:t>
            </a:fld>
            <a:endParaRPr lang="en-US"/>
          </a:p>
        </p:txBody>
      </p:sp>
    </p:spTree>
    <p:extLst>
      <p:ext uri="{BB962C8B-B14F-4D97-AF65-F5344CB8AC3E}">
        <p14:creationId xmlns:p14="http://schemas.microsoft.com/office/powerpoint/2010/main" val="41190534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1BC2AE2-A712-490B-9E5B-72030A0836BD}" type="datetimeFigureOut">
              <a:rPr lang="en-US" smtClean="0"/>
              <a:t>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AAE52E-6A56-4650-B72C-6B5C568C3EDE}" type="slidenum">
              <a:rPr lang="en-US" smtClean="0"/>
              <a:t>‹#›</a:t>
            </a:fld>
            <a:endParaRPr lang="en-US"/>
          </a:p>
        </p:txBody>
      </p:sp>
    </p:spTree>
    <p:extLst>
      <p:ext uri="{BB962C8B-B14F-4D97-AF65-F5344CB8AC3E}">
        <p14:creationId xmlns:p14="http://schemas.microsoft.com/office/powerpoint/2010/main" val="4020595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1BC2AE2-A712-490B-9E5B-72030A0836BD}" type="datetimeFigureOut">
              <a:rPr lang="en-US" smtClean="0"/>
              <a:t>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AAE52E-6A56-4650-B72C-6B5C568C3EDE}"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0919405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1BC2AE2-A712-490B-9E5B-72030A0836BD}" type="datetimeFigureOut">
              <a:rPr lang="en-US" smtClean="0"/>
              <a:t>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AAE52E-6A56-4650-B72C-6B5C568C3EDE}" type="slidenum">
              <a:rPr lang="en-US" smtClean="0"/>
              <a:t>‹#›</a:t>
            </a:fld>
            <a:endParaRPr lang="en-US"/>
          </a:p>
        </p:txBody>
      </p:sp>
    </p:spTree>
    <p:extLst>
      <p:ext uri="{BB962C8B-B14F-4D97-AF65-F5344CB8AC3E}">
        <p14:creationId xmlns:p14="http://schemas.microsoft.com/office/powerpoint/2010/main" val="32921668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1BC2AE2-A712-490B-9E5B-72030A0836BD}" type="datetimeFigureOut">
              <a:rPr lang="en-US" smtClean="0"/>
              <a:t>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AAE52E-6A56-4650-B72C-6B5C568C3EDE}"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38294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1BC2AE2-A712-490B-9E5B-72030A0836BD}" type="datetimeFigureOut">
              <a:rPr lang="en-US" smtClean="0"/>
              <a:t>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AAE52E-6A56-4650-B72C-6B5C568C3EDE}" type="slidenum">
              <a:rPr lang="en-US" smtClean="0"/>
              <a:t>‹#›</a:t>
            </a:fld>
            <a:endParaRPr lang="en-US"/>
          </a:p>
        </p:txBody>
      </p:sp>
    </p:spTree>
    <p:extLst>
      <p:ext uri="{BB962C8B-B14F-4D97-AF65-F5344CB8AC3E}">
        <p14:creationId xmlns:p14="http://schemas.microsoft.com/office/powerpoint/2010/main" val="12468543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1BC2AE2-A712-490B-9E5B-72030A0836BD}" type="datetimeFigureOut">
              <a:rPr lang="en-US" smtClean="0"/>
              <a:t>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AAE52E-6A56-4650-B72C-6B5C568C3EDE}" type="slidenum">
              <a:rPr lang="en-US" smtClean="0"/>
              <a:t>‹#›</a:t>
            </a:fld>
            <a:endParaRPr lang="en-US"/>
          </a:p>
        </p:txBody>
      </p:sp>
    </p:spTree>
    <p:extLst>
      <p:ext uri="{BB962C8B-B14F-4D97-AF65-F5344CB8AC3E}">
        <p14:creationId xmlns:p14="http://schemas.microsoft.com/office/powerpoint/2010/main" val="4962762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1BC2AE2-A712-490B-9E5B-72030A0836BD}" type="datetimeFigureOut">
              <a:rPr lang="en-US" smtClean="0"/>
              <a:t>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AAE52E-6A56-4650-B72C-6B5C568C3EDE}" type="slidenum">
              <a:rPr lang="en-US" smtClean="0"/>
              <a:t>‹#›</a:t>
            </a:fld>
            <a:endParaRPr lang="en-US"/>
          </a:p>
        </p:txBody>
      </p:sp>
    </p:spTree>
    <p:extLst>
      <p:ext uri="{BB962C8B-B14F-4D97-AF65-F5344CB8AC3E}">
        <p14:creationId xmlns:p14="http://schemas.microsoft.com/office/powerpoint/2010/main" val="943569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1BC2AE2-A712-490B-9E5B-72030A0836BD}" type="datetimeFigureOut">
              <a:rPr lang="en-US" smtClean="0"/>
              <a:t>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AAE52E-6A56-4650-B72C-6B5C568C3EDE}" type="slidenum">
              <a:rPr lang="en-US" smtClean="0"/>
              <a:t>‹#›</a:t>
            </a:fld>
            <a:endParaRPr lang="en-US"/>
          </a:p>
        </p:txBody>
      </p:sp>
    </p:spTree>
    <p:extLst>
      <p:ext uri="{BB962C8B-B14F-4D97-AF65-F5344CB8AC3E}">
        <p14:creationId xmlns:p14="http://schemas.microsoft.com/office/powerpoint/2010/main" val="14614007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1BC2AE2-A712-490B-9E5B-72030A0836BD}" type="datetimeFigureOut">
              <a:rPr lang="en-US" smtClean="0"/>
              <a:t>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AAE52E-6A56-4650-B72C-6B5C568C3EDE}" type="slidenum">
              <a:rPr lang="en-US" smtClean="0"/>
              <a:t>‹#›</a:t>
            </a:fld>
            <a:endParaRPr lang="en-US"/>
          </a:p>
        </p:txBody>
      </p:sp>
    </p:spTree>
    <p:extLst>
      <p:ext uri="{BB962C8B-B14F-4D97-AF65-F5344CB8AC3E}">
        <p14:creationId xmlns:p14="http://schemas.microsoft.com/office/powerpoint/2010/main" val="3233537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1BC2AE2-A712-490B-9E5B-72030A0836BD}" type="datetimeFigureOut">
              <a:rPr lang="en-US" smtClean="0"/>
              <a:t>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AAE52E-6A56-4650-B72C-6B5C568C3EDE}" type="slidenum">
              <a:rPr lang="en-US" smtClean="0"/>
              <a:t>‹#›</a:t>
            </a:fld>
            <a:endParaRPr lang="en-US"/>
          </a:p>
        </p:txBody>
      </p:sp>
    </p:spTree>
    <p:extLst>
      <p:ext uri="{BB962C8B-B14F-4D97-AF65-F5344CB8AC3E}">
        <p14:creationId xmlns:p14="http://schemas.microsoft.com/office/powerpoint/2010/main" val="1681862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1BC2AE2-A712-490B-9E5B-72030A0836BD}" type="datetimeFigureOut">
              <a:rPr lang="en-US" smtClean="0"/>
              <a:t>2/8/2024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FAAE52E-6A56-4650-B72C-6B5C568C3EDE}" type="slidenum">
              <a:rPr lang="en-US" smtClean="0"/>
              <a:t>‹#›</a:t>
            </a:fld>
            <a:endParaRPr lang="en-US"/>
          </a:p>
        </p:txBody>
      </p:sp>
    </p:spTree>
    <p:extLst>
      <p:ext uri="{BB962C8B-B14F-4D97-AF65-F5344CB8AC3E}">
        <p14:creationId xmlns:p14="http://schemas.microsoft.com/office/powerpoint/2010/main" val="36225741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1BC2AE2-A712-490B-9E5B-72030A0836BD}" type="datetimeFigureOut">
              <a:rPr lang="en-US" smtClean="0"/>
              <a:t>2/8/2024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FAAE52E-6A56-4650-B72C-6B5C568C3EDE}" type="slidenum">
              <a:rPr lang="en-US" smtClean="0"/>
              <a:t>‹#›</a:t>
            </a:fld>
            <a:endParaRPr lang="en-US"/>
          </a:p>
        </p:txBody>
      </p:sp>
    </p:spTree>
    <p:extLst>
      <p:ext uri="{BB962C8B-B14F-4D97-AF65-F5344CB8AC3E}">
        <p14:creationId xmlns:p14="http://schemas.microsoft.com/office/powerpoint/2010/main" val="2937526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BC2AE2-A712-490B-9E5B-72030A0836BD}" type="datetimeFigureOut">
              <a:rPr lang="en-US" smtClean="0"/>
              <a:t>2/8/2024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FAAE52E-6A56-4650-B72C-6B5C568C3EDE}" type="slidenum">
              <a:rPr lang="en-US" smtClean="0"/>
              <a:t>‹#›</a:t>
            </a:fld>
            <a:endParaRPr lang="en-US"/>
          </a:p>
        </p:txBody>
      </p:sp>
    </p:spTree>
    <p:extLst>
      <p:ext uri="{BB962C8B-B14F-4D97-AF65-F5344CB8AC3E}">
        <p14:creationId xmlns:p14="http://schemas.microsoft.com/office/powerpoint/2010/main" val="127933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1BC2AE2-A712-490B-9E5B-72030A0836BD}" type="datetimeFigureOut">
              <a:rPr lang="en-US" smtClean="0"/>
              <a:t>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AAE52E-6A56-4650-B72C-6B5C568C3EDE}" type="slidenum">
              <a:rPr lang="en-US" smtClean="0"/>
              <a:t>‹#›</a:t>
            </a:fld>
            <a:endParaRPr lang="en-US"/>
          </a:p>
        </p:txBody>
      </p:sp>
    </p:spTree>
    <p:extLst>
      <p:ext uri="{BB962C8B-B14F-4D97-AF65-F5344CB8AC3E}">
        <p14:creationId xmlns:p14="http://schemas.microsoft.com/office/powerpoint/2010/main" val="27464088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1BC2AE2-A712-490B-9E5B-72030A0836BD}" type="datetimeFigureOut">
              <a:rPr lang="en-US" smtClean="0"/>
              <a:t>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AAE52E-6A56-4650-B72C-6B5C568C3EDE}" type="slidenum">
              <a:rPr lang="en-US" smtClean="0"/>
              <a:t>‹#›</a:t>
            </a:fld>
            <a:endParaRPr lang="en-US"/>
          </a:p>
        </p:txBody>
      </p:sp>
    </p:spTree>
    <p:extLst>
      <p:ext uri="{BB962C8B-B14F-4D97-AF65-F5344CB8AC3E}">
        <p14:creationId xmlns:p14="http://schemas.microsoft.com/office/powerpoint/2010/main" val="29348188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1BC2AE2-A712-490B-9E5B-72030A0836BD}" type="datetimeFigureOut">
              <a:rPr lang="en-US" smtClean="0"/>
              <a:t>2/8/2024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FAAE52E-6A56-4650-B72C-6B5C568C3EDE}" type="slidenum">
              <a:rPr lang="en-US" smtClean="0"/>
              <a:t>‹#›</a:t>
            </a:fld>
            <a:endParaRPr lang="en-US"/>
          </a:p>
        </p:txBody>
      </p:sp>
    </p:spTree>
    <p:extLst>
      <p:ext uri="{BB962C8B-B14F-4D97-AF65-F5344CB8AC3E}">
        <p14:creationId xmlns:p14="http://schemas.microsoft.com/office/powerpoint/2010/main" val="183489941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95FD21-2E4C-19BA-024D-A9F2DAF0336E}"/>
              </a:ext>
            </a:extLst>
          </p:cNvPr>
          <p:cNvSpPr>
            <a:spLocks noGrp="1"/>
          </p:cNvSpPr>
          <p:nvPr>
            <p:ph type="ctrTitle"/>
          </p:nvPr>
        </p:nvSpPr>
        <p:spPr/>
        <p:txBody>
          <a:bodyPr/>
          <a:lstStyle/>
          <a:p>
            <a:r>
              <a:rPr lang="en-US" dirty="0"/>
              <a:t>Matthew Part 2</a:t>
            </a:r>
          </a:p>
        </p:txBody>
      </p:sp>
      <p:sp>
        <p:nvSpPr>
          <p:cNvPr id="3" name="Subtitle 2">
            <a:extLst>
              <a:ext uri="{FF2B5EF4-FFF2-40B4-BE49-F238E27FC236}">
                <a16:creationId xmlns:a16="http://schemas.microsoft.com/office/drawing/2014/main" id="{7187BEF5-B58E-B12F-FF83-75FF00275B30}"/>
              </a:ext>
            </a:extLst>
          </p:cNvPr>
          <p:cNvSpPr>
            <a:spLocks noGrp="1"/>
          </p:cNvSpPr>
          <p:nvPr>
            <p:ph type="subTitle" idx="1"/>
          </p:nvPr>
        </p:nvSpPr>
        <p:spPr/>
        <p:txBody>
          <a:bodyPr/>
          <a:lstStyle/>
          <a:p>
            <a:r>
              <a:rPr lang="en-US" dirty="0"/>
              <a:t>Lesson 4</a:t>
            </a:r>
          </a:p>
        </p:txBody>
      </p:sp>
    </p:spTree>
    <p:extLst>
      <p:ext uri="{BB962C8B-B14F-4D97-AF65-F5344CB8AC3E}">
        <p14:creationId xmlns:p14="http://schemas.microsoft.com/office/powerpoint/2010/main" val="42845493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468EA5-AC50-4BAC-5568-72CF619325C0}"/>
              </a:ext>
            </a:extLst>
          </p:cNvPr>
          <p:cNvSpPr>
            <a:spLocks noGrp="1"/>
          </p:cNvSpPr>
          <p:nvPr>
            <p:ph type="title"/>
          </p:nvPr>
        </p:nvSpPr>
        <p:spPr/>
        <p:txBody>
          <a:bodyPr/>
          <a:lstStyle/>
          <a:p>
            <a:r>
              <a:rPr lang="en-US" dirty="0">
                <a:solidFill>
                  <a:schemeClr val="tx1"/>
                </a:solidFill>
              </a:rPr>
              <a:t>Matthew 21:10-17         Cross References</a:t>
            </a:r>
          </a:p>
        </p:txBody>
      </p:sp>
      <p:sp>
        <p:nvSpPr>
          <p:cNvPr id="3" name="Content Placeholder 2">
            <a:extLst>
              <a:ext uri="{FF2B5EF4-FFF2-40B4-BE49-F238E27FC236}">
                <a16:creationId xmlns:a16="http://schemas.microsoft.com/office/drawing/2014/main" id="{5DFA9E92-85B9-AC22-BE71-0DD970B2BEBD}"/>
              </a:ext>
            </a:extLst>
          </p:cNvPr>
          <p:cNvSpPr>
            <a:spLocks noGrp="1"/>
          </p:cNvSpPr>
          <p:nvPr>
            <p:ph idx="1"/>
          </p:nvPr>
        </p:nvSpPr>
        <p:spPr/>
        <p:txBody>
          <a:bodyPr/>
          <a:lstStyle/>
          <a:p>
            <a:r>
              <a:rPr lang="en-US" dirty="0"/>
              <a:t>All of Jerusalem asked, “Who is this?”</a:t>
            </a:r>
            <a:br>
              <a:rPr lang="en-US" dirty="0"/>
            </a:br>
            <a:r>
              <a:rPr lang="en-US" dirty="0"/>
              <a:t>Crowds said, “This is the prophet Jesus, from Nazareth in Galilee.”</a:t>
            </a:r>
          </a:p>
          <a:p>
            <a:r>
              <a:rPr lang="en-US" dirty="0"/>
              <a:t>Peter said, “This is </a:t>
            </a:r>
            <a:r>
              <a:rPr lang="en-US" b="1" dirty="0"/>
              <a:t>The</a:t>
            </a:r>
            <a:r>
              <a:rPr lang="en-US" dirty="0"/>
              <a:t> Christ, </a:t>
            </a:r>
            <a:r>
              <a:rPr lang="en-US" b="1" dirty="0"/>
              <a:t>The S</a:t>
            </a:r>
            <a:r>
              <a:rPr lang="en-US" dirty="0"/>
              <a:t>on of </a:t>
            </a:r>
            <a:r>
              <a:rPr lang="en-US" b="1" dirty="0"/>
              <a:t>The</a:t>
            </a:r>
            <a:r>
              <a:rPr lang="en-US" dirty="0"/>
              <a:t> Living God.”  </a:t>
            </a:r>
            <a:r>
              <a:rPr lang="en-US" b="1" dirty="0"/>
              <a:t>16:16</a:t>
            </a:r>
          </a:p>
          <a:p>
            <a:r>
              <a:rPr lang="en-US" dirty="0"/>
              <a:t>First thing He does in the city: Cleanses His Father’s House of Prayer </a:t>
            </a:r>
            <a:r>
              <a:rPr lang="en-US" b="1" dirty="0"/>
              <a:t>Is. 56</a:t>
            </a:r>
          </a:p>
          <a:p>
            <a:r>
              <a:rPr lang="en-US" b="1" dirty="0"/>
              <a:t>Jer. 7:1-11 </a:t>
            </a:r>
            <a:r>
              <a:rPr lang="en-US" dirty="0"/>
              <a:t>This House is called by My Name. This House has become a den of robbers.</a:t>
            </a:r>
          </a:p>
          <a:p>
            <a:r>
              <a:rPr lang="en-US" dirty="0"/>
              <a:t>Jesus heals the blind and the lame IN the Temple where the children were shouting, “Hosanna to the Son of David.”</a:t>
            </a:r>
          </a:p>
          <a:p>
            <a:r>
              <a:rPr lang="en-US" dirty="0"/>
              <a:t>The chief priests and scribes SAW the wonderful things He had done and the children praising Him……….and became indignant. </a:t>
            </a:r>
          </a:p>
          <a:p>
            <a:r>
              <a:rPr lang="en-US" dirty="0"/>
              <a:t>“Have you never read”   </a:t>
            </a:r>
            <a:r>
              <a:rPr lang="en-US" b="1" dirty="0"/>
              <a:t>12:3,5; 19:4; 21:42; 22:31</a:t>
            </a:r>
          </a:p>
          <a:p>
            <a:endParaRPr lang="en-US" dirty="0"/>
          </a:p>
        </p:txBody>
      </p:sp>
    </p:spTree>
    <p:extLst>
      <p:ext uri="{BB962C8B-B14F-4D97-AF65-F5344CB8AC3E}">
        <p14:creationId xmlns:p14="http://schemas.microsoft.com/office/powerpoint/2010/main" val="4026468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8EEDE7-05E9-C33C-4A7D-3D773C71964C}"/>
              </a:ext>
            </a:extLst>
          </p:cNvPr>
          <p:cNvSpPr>
            <a:spLocks noGrp="1"/>
          </p:cNvSpPr>
          <p:nvPr>
            <p:ph type="title"/>
          </p:nvPr>
        </p:nvSpPr>
        <p:spPr/>
        <p:txBody>
          <a:bodyPr/>
          <a:lstStyle/>
          <a:p>
            <a:r>
              <a:rPr lang="en-US" dirty="0">
                <a:solidFill>
                  <a:schemeClr val="tx1"/>
                </a:solidFill>
              </a:rPr>
              <a:t>Matthew 21:18-22    Fig Tree Cursed</a:t>
            </a:r>
          </a:p>
        </p:txBody>
      </p:sp>
      <p:sp>
        <p:nvSpPr>
          <p:cNvPr id="3" name="Content Placeholder 2">
            <a:extLst>
              <a:ext uri="{FF2B5EF4-FFF2-40B4-BE49-F238E27FC236}">
                <a16:creationId xmlns:a16="http://schemas.microsoft.com/office/drawing/2014/main" id="{3F4C2DC6-9EF1-8B07-011E-9E83A7A6BEE8}"/>
              </a:ext>
            </a:extLst>
          </p:cNvPr>
          <p:cNvSpPr>
            <a:spLocks noGrp="1"/>
          </p:cNvSpPr>
          <p:nvPr>
            <p:ph idx="1"/>
          </p:nvPr>
        </p:nvSpPr>
        <p:spPr/>
        <p:txBody>
          <a:bodyPr>
            <a:normAutofit lnSpcReduction="10000"/>
          </a:bodyPr>
          <a:lstStyle/>
          <a:p>
            <a:r>
              <a:rPr lang="en-US" dirty="0"/>
              <a:t>Jesus found a fig tree  - by the road. Nothing is on it except leaves No fruit.</a:t>
            </a:r>
          </a:p>
          <a:p>
            <a:r>
              <a:rPr lang="en-US" dirty="0"/>
              <a:t>“No longer (so once it DID have fruit) shall there ever be any fruit from you.”</a:t>
            </a:r>
          </a:p>
          <a:p>
            <a:r>
              <a:rPr lang="en-US" dirty="0"/>
              <a:t>At once the fig tree withered.</a:t>
            </a:r>
          </a:p>
          <a:p>
            <a:r>
              <a:rPr lang="en-US" dirty="0"/>
              <a:t>Was this fig tree “not rooted in good soil” like the seed that was beside the road in </a:t>
            </a:r>
            <a:r>
              <a:rPr lang="en-US" b="1" dirty="0"/>
              <a:t>13:4,19</a:t>
            </a:r>
            <a:r>
              <a:rPr lang="en-US" dirty="0"/>
              <a:t>   No, because it was not eaten up because it HAD once had fruit.</a:t>
            </a:r>
          </a:p>
          <a:p>
            <a:r>
              <a:rPr lang="en-US" dirty="0"/>
              <a:t>This fig tree DID represent the nation of Israel. It had religion, but no “fruit of repentance; no faith.” </a:t>
            </a:r>
            <a:r>
              <a:rPr lang="en-US" b="1" dirty="0"/>
              <a:t>3:8</a:t>
            </a:r>
          </a:p>
          <a:p>
            <a:r>
              <a:rPr lang="en-US" b="1" dirty="0"/>
              <a:t>Vs. 21 “If you have faith and do not doubt, you will not only do what was done to it, but even if you say to this mountain, ‘Be taken up and cast into the sea’, it will happen.” “All things you ask in prayer, believing, you will receive.”   </a:t>
            </a:r>
          </a:p>
        </p:txBody>
      </p:sp>
    </p:spTree>
    <p:extLst>
      <p:ext uri="{BB962C8B-B14F-4D97-AF65-F5344CB8AC3E}">
        <p14:creationId xmlns:p14="http://schemas.microsoft.com/office/powerpoint/2010/main" val="3699744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CF492F-2B1E-F795-6222-E754B87A5E86}"/>
              </a:ext>
            </a:extLst>
          </p:cNvPr>
          <p:cNvSpPr>
            <a:spLocks noGrp="1"/>
          </p:cNvSpPr>
          <p:nvPr>
            <p:ph type="title"/>
          </p:nvPr>
        </p:nvSpPr>
        <p:spPr/>
        <p:txBody>
          <a:bodyPr/>
          <a:lstStyle/>
          <a:p>
            <a:r>
              <a:rPr lang="en-US" dirty="0">
                <a:solidFill>
                  <a:schemeClr val="tx1"/>
                </a:solidFill>
              </a:rPr>
              <a:t>Cross References </a:t>
            </a:r>
          </a:p>
        </p:txBody>
      </p:sp>
      <p:sp>
        <p:nvSpPr>
          <p:cNvPr id="3" name="Content Placeholder 2">
            <a:extLst>
              <a:ext uri="{FF2B5EF4-FFF2-40B4-BE49-F238E27FC236}">
                <a16:creationId xmlns:a16="http://schemas.microsoft.com/office/drawing/2014/main" id="{EA57E36A-C795-5656-F8F0-1005AE0BD55F}"/>
              </a:ext>
            </a:extLst>
          </p:cNvPr>
          <p:cNvSpPr>
            <a:spLocks noGrp="1"/>
          </p:cNvSpPr>
          <p:nvPr>
            <p:ph idx="1"/>
          </p:nvPr>
        </p:nvSpPr>
        <p:spPr/>
        <p:txBody>
          <a:bodyPr/>
          <a:lstStyle/>
          <a:p>
            <a:r>
              <a:rPr lang="en-US" b="1" dirty="0"/>
              <a:t>Matt. 6:9-10  </a:t>
            </a:r>
            <a:r>
              <a:rPr lang="en-US" dirty="0"/>
              <a:t>Ask for HIS WILL to be done on earth as it is in heaven.</a:t>
            </a:r>
          </a:p>
          <a:p>
            <a:r>
              <a:rPr lang="en-US" b="1" dirty="0"/>
              <a:t>Matt. 17:14-21  </a:t>
            </a:r>
            <a:r>
              <a:rPr lang="en-US" dirty="0"/>
              <a:t>Jesus healed the lunatic: disciples couldn’t because their faith was too little.</a:t>
            </a:r>
          </a:p>
          <a:p>
            <a:r>
              <a:rPr lang="en-US" dirty="0"/>
              <a:t>Faith is connected with asking in prayer. Nothing is impossible IF it is God’s will</a:t>
            </a:r>
          </a:p>
          <a:p>
            <a:r>
              <a:rPr lang="en-US" b="1" dirty="0"/>
              <a:t>James 5:17-18</a:t>
            </a:r>
            <a:r>
              <a:rPr lang="en-US" dirty="0"/>
              <a:t>  Elijah prayed earnestly for it not to rain, and it didn’t rain for 3-1/2 years.</a:t>
            </a:r>
          </a:p>
          <a:p>
            <a:r>
              <a:rPr lang="en-US" b="1" dirty="0"/>
              <a:t>I Kings 17:1; 18:1, 36-37  </a:t>
            </a:r>
            <a:r>
              <a:rPr lang="en-US" dirty="0"/>
              <a:t>Elijah tells the people to go and get water to pour on the altar IN A DROUGHT!!! But because God told him what to do and he obeyed, God honored his prayer.</a:t>
            </a:r>
          </a:p>
          <a:p>
            <a:r>
              <a:rPr lang="en-US" dirty="0"/>
              <a:t>Elijah believed God; knew God had spoken and he obeyed.</a:t>
            </a:r>
          </a:p>
        </p:txBody>
      </p:sp>
    </p:spTree>
    <p:extLst>
      <p:ext uri="{BB962C8B-B14F-4D97-AF65-F5344CB8AC3E}">
        <p14:creationId xmlns:p14="http://schemas.microsoft.com/office/powerpoint/2010/main" val="2038915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EAF2F-B0ED-1C35-616E-46196DED29B7}"/>
              </a:ext>
            </a:extLst>
          </p:cNvPr>
          <p:cNvSpPr>
            <a:spLocks noGrp="1"/>
          </p:cNvSpPr>
          <p:nvPr>
            <p:ph type="title"/>
          </p:nvPr>
        </p:nvSpPr>
        <p:spPr/>
        <p:txBody>
          <a:bodyPr/>
          <a:lstStyle/>
          <a:p>
            <a:r>
              <a:rPr lang="en-US" dirty="0">
                <a:solidFill>
                  <a:schemeClr val="tx1"/>
                </a:solidFill>
              </a:rPr>
              <a:t>Matthew 21:23-27</a:t>
            </a:r>
          </a:p>
        </p:txBody>
      </p:sp>
      <p:sp>
        <p:nvSpPr>
          <p:cNvPr id="3" name="Content Placeholder 2">
            <a:extLst>
              <a:ext uri="{FF2B5EF4-FFF2-40B4-BE49-F238E27FC236}">
                <a16:creationId xmlns:a16="http://schemas.microsoft.com/office/drawing/2014/main" id="{46FD9965-D3C9-E5DC-8826-2BA4F5E8ABEC}"/>
              </a:ext>
            </a:extLst>
          </p:cNvPr>
          <p:cNvSpPr>
            <a:spLocks noGrp="1"/>
          </p:cNvSpPr>
          <p:nvPr>
            <p:ph idx="1"/>
          </p:nvPr>
        </p:nvSpPr>
        <p:spPr/>
        <p:txBody>
          <a:bodyPr/>
          <a:lstStyle/>
          <a:p>
            <a:r>
              <a:rPr lang="en-US" dirty="0"/>
              <a:t>Who gave You this authority?</a:t>
            </a:r>
          </a:p>
          <a:p>
            <a:r>
              <a:rPr lang="en-US" dirty="0"/>
              <a:t>Jesus answers with a question of His own. “The baptism of John was from what source, from heaven or from men?”</a:t>
            </a:r>
          </a:p>
          <a:p>
            <a:r>
              <a:rPr lang="en-US" dirty="0"/>
              <a:t>Baptism of John the Baptist: </a:t>
            </a:r>
            <a:r>
              <a:rPr lang="en-US" b="1" dirty="0"/>
              <a:t>3:1-6</a:t>
            </a:r>
            <a:r>
              <a:rPr lang="en-US" dirty="0"/>
              <a:t> Repent for the kingdom of heaven is at hand. People were being baptized by him as they confessed their sins.</a:t>
            </a:r>
          </a:p>
          <a:p>
            <a:r>
              <a:rPr lang="en-US" dirty="0"/>
              <a:t>Baptism of Jesus: Holy Spirit and fire   </a:t>
            </a:r>
            <a:r>
              <a:rPr lang="en-US" b="1" dirty="0"/>
              <a:t>3:11   Happened at Pentecost</a:t>
            </a:r>
          </a:p>
          <a:p>
            <a:r>
              <a:rPr lang="en-US" dirty="0"/>
              <a:t>They did not know where the baptism of John the Baptist was from because they were basing their opinion on MAN and his reaction to them.</a:t>
            </a:r>
          </a:p>
          <a:p>
            <a:r>
              <a:rPr lang="en-US" dirty="0"/>
              <a:t>Prophecy said John was the voice of one crying in the wilderness, make way for the Lord. </a:t>
            </a:r>
            <a:r>
              <a:rPr lang="en-US" b="1" dirty="0"/>
              <a:t>Is. 40:3</a:t>
            </a:r>
          </a:p>
          <a:p>
            <a:r>
              <a:rPr lang="en-US" dirty="0"/>
              <a:t>They didn’t believe the source of John’s authority, which was the same as His</a:t>
            </a:r>
          </a:p>
        </p:txBody>
      </p:sp>
    </p:spTree>
    <p:extLst>
      <p:ext uri="{BB962C8B-B14F-4D97-AF65-F5344CB8AC3E}">
        <p14:creationId xmlns:p14="http://schemas.microsoft.com/office/powerpoint/2010/main" val="3629157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64AD82-9E05-0558-FD80-CA5D5CD31774}"/>
              </a:ext>
            </a:extLst>
          </p:cNvPr>
          <p:cNvSpPr>
            <a:spLocks noGrp="1"/>
          </p:cNvSpPr>
          <p:nvPr>
            <p:ph type="title"/>
          </p:nvPr>
        </p:nvSpPr>
        <p:spPr/>
        <p:txBody>
          <a:bodyPr/>
          <a:lstStyle/>
          <a:p>
            <a:r>
              <a:rPr lang="en-US" dirty="0">
                <a:solidFill>
                  <a:schemeClr val="tx1"/>
                </a:solidFill>
              </a:rPr>
              <a:t>Matthew 21:28-32</a:t>
            </a:r>
          </a:p>
        </p:txBody>
      </p:sp>
      <p:sp>
        <p:nvSpPr>
          <p:cNvPr id="3" name="Content Placeholder 2">
            <a:extLst>
              <a:ext uri="{FF2B5EF4-FFF2-40B4-BE49-F238E27FC236}">
                <a16:creationId xmlns:a16="http://schemas.microsoft.com/office/drawing/2014/main" id="{AFF05885-DAC8-B9C8-BB52-58064112EE74}"/>
              </a:ext>
            </a:extLst>
          </p:cNvPr>
          <p:cNvSpPr>
            <a:spLocks noGrp="1"/>
          </p:cNvSpPr>
          <p:nvPr>
            <p:ph idx="1"/>
          </p:nvPr>
        </p:nvSpPr>
        <p:spPr/>
        <p:txBody>
          <a:bodyPr>
            <a:normAutofit lnSpcReduction="10000"/>
          </a:bodyPr>
          <a:lstStyle/>
          <a:p>
            <a:r>
              <a:rPr lang="en-US" b="1" dirty="0"/>
              <a:t>Parable</a:t>
            </a:r>
            <a:r>
              <a:rPr lang="en-US" dirty="0"/>
              <a:t> of the man who had two sons. Both were asked to work in the vineyard. </a:t>
            </a:r>
            <a:r>
              <a:rPr lang="en-US" b="1" dirty="0"/>
              <a:t>First</a:t>
            </a:r>
            <a:r>
              <a:rPr lang="en-US" dirty="0"/>
              <a:t> one said no, regretted his answer and did: the second son said he would, but never went.</a:t>
            </a:r>
          </a:p>
          <a:p>
            <a:r>
              <a:rPr lang="en-US" dirty="0"/>
              <a:t>The </a:t>
            </a:r>
            <a:r>
              <a:rPr lang="en-US" b="1" dirty="0"/>
              <a:t>first</a:t>
            </a:r>
            <a:r>
              <a:rPr lang="en-US" dirty="0"/>
              <a:t> did the will of his father. Jesus said the prostitutes and tax collectors would get into the kingdom of God before the chief priests and elders.    First shall be last, the last shall be first.</a:t>
            </a:r>
          </a:p>
          <a:p>
            <a:r>
              <a:rPr lang="en-US" dirty="0"/>
              <a:t>The tax collectors and prostitutes believed John;(first son) the chief priests and elders did not,(second son) nor did they even feel remorse afterward so as to believe him. They rejected the clear evidence  God gave them.</a:t>
            </a:r>
          </a:p>
          <a:p>
            <a:r>
              <a:rPr lang="en-US" b="1" dirty="0"/>
              <a:t>“Regretted” </a:t>
            </a:r>
            <a:r>
              <a:rPr lang="en-US" dirty="0"/>
              <a:t>vs. 29 – </a:t>
            </a:r>
            <a:r>
              <a:rPr lang="en-US" dirty="0" err="1"/>
              <a:t>Metamelomai</a:t>
            </a:r>
            <a:r>
              <a:rPr lang="en-US" dirty="0"/>
              <a:t>: to experience a change of concern after a change of emotion and usually implying to regret; falling into emotional remorse afterwards; looks toward the ‘after-effect’ </a:t>
            </a:r>
            <a:r>
              <a:rPr lang="en-US" b="1" dirty="0"/>
              <a:t>SAME</a:t>
            </a:r>
            <a:r>
              <a:rPr lang="en-US" dirty="0"/>
              <a:t> word used in </a:t>
            </a:r>
            <a:r>
              <a:rPr lang="en-US" b="1" dirty="0"/>
              <a:t>27:3</a:t>
            </a:r>
            <a:r>
              <a:rPr lang="en-US" dirty="0"/>
              <a:t> where Judas “regrets” his actions of betrayal.</a:t>
            </a:r>
          </a:p>
          <a:p>
            <a:endParaRPr lang="en-US" dirty="0"/>
          </a:p>
        </p:txBody>
      </p:sp>
    </p:spTree>
    <p:extLst>
      <p:ext uri="{BB962C8B-B14F-4D97-AF65-F5344CB8AC3E}">
        <p14:creationId xmlns:p14="http://schemas.microsoft.com/office/powerpoint/2010/main" val="1360927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FAC753-EB8D-0D29-3225-8AC0554C0529}"/>
              </a:ext>
            </a:extLst>
          </p:cNvPr>
          <p:cNvSpPr>
            <a:spLocks noGrp="1"/>
          </p:cNvSpPr>
          <p:nvPr>
            <p:ph type="title"/>
          </p:nvPr>
        </p:nvSpPr>
        <p:spPr/>
        <p:txBody>
          <a:bodyPr/>
          <a:lstStyle/>
          <a:p>
            <a:r>
              <a:rPr lang="en-US" dirty="0">
                <a:solidFill>
                  <a:schemeClr val="tx1"/>
                </a:solidFill>
              </a:rPr>
              <a:t>Matthew 21:33-43</a:t>
            </a:r>
          </a:p>
        </p:txBody>
      </p:sp>
      <p:sp>
        <p:nvSpPr>
          <p:cNvPr id="3" name="Content Placeholder 2">
            <a:extLst>
              <a:ext uri="{FF2B5EF4-FFF2-40B4-BE49-F238E27FC236}">
                <a16:creationId xmlns:a16="http://schemas.microsoft.com/office/drawing/2014/main" id="{78C62137-1DD4-E181-C809-B430F2827DEB}"/>
              </a:ext>
            </a:extLst>
          </p:cNvPr>
          <p:cNvSpPr>
            <a:spLocks noGrp="1"/>
          </p:cNvSpPr>
          <p:nvPr>
            <p:ph idx="1"/>
          </p:nvPr>
        </p:nvSpPr>
        <p:spPr/>
        <p:txBody>
          <a:bodyPr/>
          <a:lstStyle/>
          <a:p>
            <a:r>
              <a:rPr lang="en-US" dirty="0"/>
              <a:t>Parable of the Landowner and vine growers</a:t>
            </a:r>
          </a:p>
          <a:p>
            <a:r>
              <a:rPr lang="en-US" dirty="0"/>
              <a:t>Harvest time approached: </a:t>
            </a:r>
            <a:r>
              <a:rPr lang="en-US" b="1" dirty="0"/>
              <a:t>9:37</a:t>
            </a:r>
            <a:r>
              <a:rPr lang="en-US" dirty="0"/>
              <a:t> Harvest is plentiful, but the workers are few.</a:t>
            </a:r>
          </a:p>
          <a:p>
            <a:r>
              <a:rPr lang="en-US" b="1" dirty="0"/>
              <a:t>13:30</a:t>
            </a:r>
            <a:r>
              <a:rPr lang="en-US" dirty="0"/>
              <a:t> Parable of the wheat and the tares and when they are harvested</a:t>
            </a:r>
          </a:p>
          <a:p>
            <a:r>
              <a:rPr lang="en-US" dirty="0"/>
              <a:t>This parable confronts them with their rejection of God’s prophets and God’s Son. Vineyard is Israel; The renters are the leadership. The slaves the prophets and the son, God’s Son.</a:t>
            </a:r>
          </a:p>
          <a:p>
            <a:r>
              <a:rPr lang="en-US" dirty="0"/>
              <a:t>The “proceeds that are paid at the proper seasons” are the fruit of repentance. </a:t>
            </a:r>
          </a:p>
          <a:p>
            <a:r>
              <a:rPr lang="en-US" dirty="0"/>
              <a:t>“Have you never read”: Jesus challenges them on their knowledge of the Scriptures just like He did in vs. 16 when He was in the Temple.</a:t>
            </a:r>
          </a:p>
        </p:txBody>
      </p:sp>
    </p:spTree>
    <p:extLst>
      <p:ext uri="{BB962C8B-B14F-4D97-AF65-F5344CB8AC3E}">
        <p14:creationId xmlns:p14="http://schemas.microsoft.com/office/powerpoint/2010/main" val="4966246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ACF2A7-5711-AA20-FF64-2E37C7790DCB}"/>
              </a:ext>
            </a:extLst>
          </p:cNvPr>
          <p:cNvSpPr>
            <a:spLocks noGrp="1"/>
          </p:cNvSpPr>
          <p:nvPr>
            <p:ph type="title"/>
          </p:nvPr>
        </p:nvSpPr>
        <p:spPr/>
        <p:txBody>
          <a:bodyPr/>
          <a:lstStyle/>
          <a:p>
            <a:r>
              <a:rPr lang="en-US" dirty="0">
                <a:solidFill>
                  <a:schemeClr val="tx1"/>
                </a:solidFill>
              </a:rPr>
              <a:t>Matthew 21:44-46</a:t>
            </a:r>
          </a:p>
        </p:txBody>
      </p:sp>
      <p:sp>
        <p:nvSpPr>
          <p:cNvPr id="3" name="Content Placeholder 2">
            <a:extLst>
              <a:ext uri="{FF2B5EF4-FFF2-40B4-BE49-F238E27FC236}">
                <a16:creationId xmlns:a16="http://schemas.microsoft.com/office/drawing/2014/main" id="{B9D2A7AB-1507-E8BF-5723-A30D5AA12487}"/>
              </a:ext>
            </a:extLst>
          </p:cNvPr>
          <p:cNvSpPr>
            <a:spLocks noGrp="1"/>
          </p:cNvSpPr>
          <p:nvPr>
            <p:ph idx="1"/>
          </p:nvPr>
        </p:nvSpPr>
        <p:spPr/>
        <p:txBody>
          <a:bodyPr>
            <a:normAutofit lnSpcReduction="10000"/>
          </a:bodyPr>
          <a:lstStyle/>
          <a:p>
            <a:r>
              <a:rPr lang="en-US" dirty="0"/>
              <a:t>“And he who falls on this stone will be broken to pieces:” </a:t>
            </a:r>
          </a:p>
          <a:p>
            <a:r>
              <a:rPr lang="en-US" dirty="0"/>
              <a:t>The stone is represented as passive, lying quiet and the man stumbles and hurts himself; a remediable injury. Not fatal.</a:t>
            </a:r>
          </a:p>
          <a:p>
            <a:r>
              <a:rPr lang="en-US" dirty="0"/>
              <a:t>Every man has contact with Christ. Rejection of Him here and now, is harmful and maiming, but not yet fatal.</a:t>
            </a:r>
          </a:p>
          <a:p>
            <a:r>
              <a:rPr lang="en-US" dirty="0"/>
              <a:t>“but on whomever IT falls, IT will scatter him like dust.”</a:t>
            </a:r>
          </a:p>
          <a:p>
            <a:r>
              <a:rPr lang="en-US" dirty="0"/>
              <a:t>Rejection of Him, until you die is hopeless, endless, and utter destruction.</a:t>
            </a:r>
          </a:p>
          <a:p>
            <a:r>
              <a:rPr lang="en-US" dirty="0"/>
              <a:t>The stone acquired motion and its injury was utter, absolute, grinding destruction so much so that the man was ground to dust.</a:t>
            </a:r>
          </a:p>
          <a:p>
            <a:r>
              <a:rPr lang="en-US" b="1" dirty="0"/>
              <a:t>Dan. 2:44-45  </a:t>
            </a:r>
            <a:r>
              <a:rPr lang="en-US" dirty="0"/>
              <a:t>This stone that was not made with hands that crushes the statue.  This is Jesus, the Cornerstone, stumbling stone, that the builders rejected.</a:t>
            </a:r>
          </a:p>
        </p:txBody>
      </p:sp>
    </p:spTree>
    <p:extLst>
      <p:ext uri="{BB962C8B-B14F-4D97-AF65-F5344CB8AC3E}">
        <p14:creationId xmlns:p14="http://schemas.microsoft.com/office/powerpoint/2010/main" val="38984327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9BBFB-CD57-B00A-368D-AB59FA86C117}"/>
              </a:ext>
            </a:extLst>
          </p:cNvPr>
          <p:cNvSpPr>
            <a:spLocks noGrp="1"/>
          </p:cNvSpPr>
          <p:nvPr>
            <p:ph type="title"/>
          </p:nvPr>
        </p:nvSpPr>
        <p:spPr/>
        <p:txBody>
          <a:bodyPr/>
          <a:lstStyle/>
          <a:p>
            <a:r>
              <a:rPr lang="en-US" dirty="0">
                <a:solidFill>
                  <a:schemeClr val="tx1"/>
                </a:solidFill>
              </a:rPr>
              <a:t>Application</a:t>
            </a:r>
          </a:p>
        </p:txBody>
      </p:sp>
      <p:sp>
        <p:nvSpPr>
          <p:cNvPr id="3" name="Content Placeholder 2">
            <a:extLst>
              <a:ext uri="{FF2B5EF4-FFF2-40B4-BE49-F238E27FC236}">
                <a16:creationId xmlns:a16="http://schemas.microsoft.com/office/drawing/2014/main" id="{C39AFC0B-7914-8C2A-D637-37078A2BD9AD}"/>
              </a:ext>
            </a:extLst>
          </p:cNvPr>
          <p:cNvSpPr>
            <a:spLocks noGrp="1"/>
          </p:cNvSpPr>
          <p:nvPr>
            <p:ph idx="1"/>
          </p:nvPr>
        </p:nvSpPr>
        <p:spPr/>
        <p:txBody>
          <a:bodyPr/>
          <a:lstStyle/>
          <a:p>
            <a:r>
              <a:rPr lang="en-US" b="1" dirty="0"/>
              <a:t>Theme: </a:t>
            </a:r>
            <a:r>
              <a:rPr lang="en-US" dirty="0"/>
              <a:t>Hosanna to the King; fig tree and faith in prayer. The crushing stone</a:t>
            </a:r>
          </a:p>
          <a:p>
            <a:r>
              <a:rPr lang="en-US" b="1" dirty="0"/>
              <a:t>Application</a:t>
            </a:r>
          </a:p>
          <a:p>
            <a:r>
              <a:rPr lang="en-US" dirty="0"/>
              <a:t>Rejection of Jesus is disastrous </a:t>
            </a:r>
          </a:p>
          <a:p>
            <a:r>
              <a:rPr lang="en-US" dirty="0"/>
              <a:t>Do I pray asking for God’s will to be done, believing He will do it because I truly want His will on earth as it is in heaven? Do I seek HIM first.</a:t>
            </a:r>
          </a:p>
        </p:txBody>
      </p:sp>
    </p:spTree>
    <p:extLst>
      <p:ext uri="{BB962C8B-B14F-4D97-AF65-F5344CB8AC3E}">
        <p14:creationId xmlns:p14="http://schemas.microsoft.com/office/powerpoint/2010/main" val="9726091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F7C44-626B-58EA-E569-F638AC6C26F5}"/>
              </a:ext>
            </a:extLst>
          </p:cNvPr>
          <p:cNvSpPr>
            <a:spLocks noGrp="1"/>
          </p:cNvSpPr>
          <p:nvPr>
            <p:ph type="title"/>
          </p:nvPr>
        </p:nvSpPr>
        <p:spPr/>
        <p:txBody>
          <a:bodyPr/>
          <a:lstStyle/>
          <a:p>
            <a:r>
              <a:rPr lang="en-US" dirty="0">
                <a:solidFill>
                  <a:schemeClr val="tx1"/>
                </a:solidFill>
              </a:rPr>
              <a:t>Ephesians 2:20    Diagramed </a:t>
            </a:r>
          </a:p>
        </p:txBody>
      </p:sp>
      <p:sp>
        <p:nvSpPr>
          <p:cNvPr id="3" name="Content Placeholder 2">
            <a:extLst>
              <a:ext uri="{FF2B5EF4-FFF2-40B4-BE49-F238E27FC236}">
                <a16:creationId xmlns:a16="http://schemas.microsoft.com/office/drawing/2014/main" id="{0BDB4FE3-48D3-1972-9264-594F079B46E7}"/>
              </a:ext>
            </a:extLst>
          </p:cNvPr>
          <p:cNvSpPr>
            <a:spLocks noGrp="1"/>
          </p:cNvSpPr>
          <p:nvPr>
            <p:ph idx="1"/>
          </p:nvPr>
        </p:nvSpPr>
        <p:spPr/>
        <p:txBody>
          <a:bodyPr>
            <a:normAutofit fontScale="85000" lnSpcReduction="20000"/>
          </a:bodyPr>
          <a:lstStyle/>
          <a:p>
            <a:r>
              <a:rPr lang="en-US" sz="1800" dirty="0"/>
              <a:t>Eph. 2:20-22  Having been built on the foundation of the apostles and prophets</a:t>
            </a:r>
          </a:p>
          <a:p>
            <a:r>
              <a:rPr lang="en-US" sz="1800" dirty="0"/>
              <a:t>                                    Christ Himself being the cornerstone</a:t>
            </a:r>
          </a:p>
          <a:p>
            <a:r>
              <a:rPr lang="en-US" sz="1800" dirty="0"/>
              <a:t>                                    in whom the whole building</a:t>
            </a:r>
          </a:p>
          <a:p>
            <a:r>
              <a:rPr lang="en-US" sz="1800" dirty="0"/>
              <a:t>                                                        being fitted together</a:t>
            </a:r>
          </a:p>
          <a:p>
            <a:r>
              <a:rPr lang="en-US" sz="1800" dirty="0"/>
              <a:t>                                                        is growing into</a:t>
            </a:r>
          </a:p>
          <a:p>
            <a:r>
              <a:rPr lang="en-US" sz="1800" dirty="0"/>
              <a:t>                                                                   a holy temple</a:t>
            </a:r>
          </a:p>
          <a:p>
            <a:r>
              <a:rPr lang="en-US" sz="1800" dirty="0"/>
              <a:t>                                                                   in the Lord</a:t>
            </a:r>
          </a:p>
          <a:p>
            <a:r>
              <a:rPr lang="en-US" sz="1800" dirty="0"/>
              <a:t>                                                                            in whom you also</a:t>
            </a:r>
          </a:p>
          <a:p>
            <a:r>
              <a:rPr lang="en-US" sz="1800" dirty="0"/>
              <a:t>                                                                                     having been built together</a:t>
            </a:r>
          </a:p>
          <a:p>
            <a:r>
              <a:rPr lang="en-US" sz="1800" dirty="0"/>
              <a:t>                                                                                     into a dwelling</a:t>
            </a:r>
          </a:p>
          <a:p>
            <a:r>
              <a:rPr lang="en-US" sz="1800" dirty="0"/>
              <a:t>                                                                                               of God</a:t>
            </a:r>
          </a:p>
          <a:p>
            <a:r>
              <a:rPr lang="en-US" sz="1800" dirty="0"/>
              <a:t>                                                                                               in the Spirit.</a:t>
            </a:r>
            <a:endParaRPr lang="en-US" dirty="0"/>
          </a:p>
        </p:txBody>
      </p:sp>
    </p:spTree>
    <p:extLst>
      <p:ext uri="{BB962C8B-B14F-4D97-AF65-F5344CB8AC3E}">
        <p14:creationId xmlns:p14="http://schemas.microsoft.com/office/powerpoint/2010/main" val="1520769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378205-844B-340D-B0CA-AB5805AFA42D}"/>
              </a:ext>
            </a:extLst>
          </p:cNvPr>
          <p:cNvSpPr>
            <a:spLocks noGrp="1"/>
          </p:cNvSpPr>
          <p:nvPr>
            <p:ph type="title"/>
          </p:nvPr>
        </p:nvSpPr>
        <p:spPr/>
        <p:txBody>
          <a:bodyPr/>
          <a:lstStyle/>
          <a:p>
            <a:r>
              <a:rPr lang="en-US" dirty="0">
                <a:solidFill>
                  <a:schemeClr val="tx1"/>
                </a:solidFill>
              </a:rPr>
              <a:t>“This Kind”  Matthew 17:21</a:t>
            </a:r>
          </a:p>
        </p:txBody>
      </p:sp>
      <p:sp>
        <p:nvSpPr>
          <p:cNvPr id="3" name="Content Placeholder 2">
            <a:extLst>
              <a:ext uri="{FF2B5EF4-FFF2-40B4-BE49-F238E27FC236}">
                <a16:creationId xmlns:a16="http://schemas.microsoft.com/office/drawing/2014/main" id="{8BCB5479-D94F-7A0E-CB53-62C5C1730F1B}"/>
              </a:ext>
            </a:extLst>
          </p:cNvPr>
          <p:cNvSpPr>
            <a:spLocks noGrp="1"/>
          </p:cNvSpPr>
          <p:nvPr>
            <p:ph idx="1"/>
          </p:nvPr>
        </p:nvSpPr>
        <p:spPr/>
        <p:txBody>
          <a:bodyPr/>
          <a:lstStyle/>
          <a:p>
            <a:r>
              <a:rPr lang="en-US" dirty="0"/>
              <a:t>“This kind” is referring to demons, in context, this is NOT about faith going  out.</a:t>
            </a:r>
          </a:p>
          <a:p>
            <a:r>
              <a:rPr lang="en-US" dirty="0"/>
              <a:t>In Context, Christ has just referred to mountains being moved and the faith of a mustard seed.</a:t>
            </a:r>
          </a:p>
          <a:p>
            <a:r>
              <a:rPr lang="en-US" dirty="0"/>
              <a:t>Faith, grows by much fasting and prayer, yes, but that enables you to cast out that demon.</a:t>
            </a:r>
          </a:p>
          <a:p>
            <a:r>
              <a:rPr lang="en-US" dirty="0"/>
              <a:t>His answer to the disciples in verse 20 regarding WHY they couldn’t cast this demon out, was because of the “littleness of their faith”. It was too little to cast this demon out. They didn’t believe/have faith that they could</a:t>
            </a:r>
          </a:p>
        </p:txBody>
      </p:sp>
    </p:spTree>
    <p:extLst>
      <p:ext uri="{BB962C8B-B14F-4D97-AF65-F5344CB8AC3E}">
        <p14:creationId xmlns:p14="http://schemas.microsoft.com/office/powerpoint/2010/main" val="18539679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4F1E9E-B0E9-E647-3D45-DC3850DA884D}"/>
              </a:ext>
            </a:extLst>
          </p:cNvPr>
          <p:cNvSpPr>
            <a:spLocks noGrp="1"/>
          </p:cNvSpPr>
          <p:nvPr>
            <p:ph type="title"/>
          </p:nvPr>
        </p:nvSpPr>
        <p:spPr/>
        <p:txBody>
          <a:bodyPr/>
          <a:lstStyle/>
          <a:p>
            <a:r>
              <a:rPr lang="en-US" dirty="0">
                <a:solidFill>
                  <a:schemeClr val="tx1"/>
                </a:solidFill>
              </a:rPr>
              <a:t>Review</a:t>
            </a:r>
          </a:p>
        </p:txBody>
      </p:sp>
      <p:sp>
        <p:nvSpPr>
          <p:cNvPr id="3" name="Content Placeholder 2">
            <a:extLst>
              <a:ext uri="{FF2B5EF4-FFF2-40B4-BE49-F238E27FC236}">
                <a16:creationId xmlns:a16="http://schemas.microsoft.com/office/drawing/2014/main" id="{A991F0F7-0058-5F0F-8329-26270C1A5D48}"/>
              </a:ext>
            </a:extLst>
          </p:cNvPr>
          <p:cNvSpPr>
            <a:spLocks noGrp="1"/>
          </p:cNvSpPr>
          <p:nvPr>
            <p:ph idx="1"/>
          </p:nvPr>
        </p:nvSpPr>
        <p:spPr/>
        <p:txBody>
          <a:bodyPr/>
          <a:lstStyle/>
          <a:p>
            <a:r>
              <a:rPr lang="en-US" b="1" dirty="0"/>
              <a:t>Matthew 19:16 </a:t>
            </a:r>
            <a:r>
              <a:rPr lang="en-US" dirty="0"/>
              <a:t>The rich young ruler wants to obtain eternal life.</a:t>
            </a:r>
          </a:p>
          <a:p>
            <a:r>
              <a:rPr lang="en-US" dirty="0"/>
              <a:t>“Keep the commandments”. He had kept them, but was still lacking.</a:t>
            </a:r>
          </a:p>
          <a:p>
            <a:r>
              <a:rPr lang="en-US" dirty="0"/>
              <a:t>Disciples ask, “Who then can be saved?”</a:t>
            </a:r>
          </a:p>
          <a:p>
            <a:r>
              <a:rPr lang="en-US" dirty="0"/>
              <a:t>Salvation is only possible with God.  </a:t>
            </a:r>
            <a:r>
              <a:rPr lang="en-US" b="1" dirty="0"/>
              <a:t>19:26</a:t>
            </a:r>
            <a:r>
              <a:rPr lang="en-US" dirty="0"/>
              <a:t> People can’t save themselves.</a:t>
            </a:r>
          </a:p>
          <a:p>
            <a:r>
              <a:rPr lang="en-US" dirty="0"/>
              <a:t>“What then will there be for us who have left everything to follow You?”</a:t>
            </a:r>
          </a:p>
          <a:p>
            <a:r>
              <a:rPr lang="en-US" dirty="0"/>
              <a:t>They will sit on 12 thrones, judging the 12 tribes of Israel in the new world.</a:t>
            </a:r>
          </a:p>
          <a:p>
            <a:r>
              <a:rPr lang="en-US" dirty="0"/>
              <a:t>Everyone who has left……for Jesus’ sake, will receive many times as much as they left: they will inherit eternal life.</a:t>
            </a:r>
          </a:p>
          <a:p>
            <a:r>
              <a:rPr lang="en-US" dirty="0"/>
              <a:t>“Many who are first will be last, and the last, first.”</a:t>
            </a:r>
          </a:p>
        </p:txBody>
      </p:sp>
    </p:spTree>
    <p:extLst>
      <p:ext uri="{BB962C8B-B14F-4D97-AF65-F5344CB8AC3E}">
        <p14:creationId xmlns:p14="http://schemas.microsoft.com/office/powerpoint/2010/main" val="865420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655A95-76E1-6E2C-E6D5-EB141007CD46}"/>
              </a:ext>
            </a:extLst>
          </p:cNvPr>
          <p:cNvSpPr>
            <a:spLocks noGrp="1"/>
          </p:cNvSpPr>
          <p:nvPr>
            <p:ph type="title"/>
          </p:nvPr>
        </p:nvSpPr>
        <p:spPr/>
        <p:txBody>
          <a:bodyPr/>
          <a:lstStyle/>
          <a:p>
            <a:r>
              <a:rPr lang="en-US" dirty="0">
                <a:solidFill>
                  <a:schemeClr val="tx1"/>
                </a:solidFill>
              </a:rPr>
              <a:t>Matthew 20:1-16</a:t>
            </a:r>
          </a:p>
        </p:txBody>
      </p:sp>
      <p:sp>
        <p:nvSpPr>
          <p:cNvPr id="3" name="Content Placeholder 2">
            <a:extLst>
              <a:ext uri="{FF2B5EF4-FFF2-40B4-BE49-F238E27FC236}">
                <a16:creationId xmlns:a16="http://schemas.microsoft.com/office/drawing/2014/main" id="{DCB47FB8-C7B0-15D2-5867-8198B2C127D1}"/>
              </a:ext>
            </a:extLst>
          </p:cNvPr>
          <p:cNvSpPr>
            <a:spLocks noGrp="1"/>
          </p:cNvSpPr>
          <p:nvPr>
            <p:ph idx="1"/>
          </p:nvPr>
        </p:nvSpPr>
        <p:spPr/>
        <p:txBody>
          <a:bodyPr>
            <a:normAutofit lnSpcReduction="10000"/>
          </a:bodyPr>
          <a:lstStyle/>
          <a:p>
            <a:r>
              <a:rPr lang="en-US" dirty="0"/>
              <a:t>“The kingdom of heaven is like…..” </a:t>
            </a:r>
            <a:r>
              <a:rPr lang="en-US" b="1" dirty="0"/>
              <a:t>18:23 </a:t>
            </a:r>
            <a:r>
              <a:rPr lang="en-US" dirty="0"/>
              <a:t>said it could be compared to a king who wished to settle accounts with his slaves.</a:t>
            </a:r>
          </a:p>
          <a:p>
            <a:r>
              <a:rPr lang="en-US" b="1" dirty="0"/>
              <a:t>“Doulos”: </a:t>
            </a:r>
            <a:r>
              <a:rPr lang="en-US" dirty="0"/>
              <a:t>slave – is used with the highest dignity in the NT – namely, of believers who </a:t>
            </a:r>
            <a:r>
              <a:rPr lang="en-US" b="1" dirty="0"/>
              <a:t>willingly</a:t>
            </a:r>
            <a:r>
              <a:rPr lang="en-US" dirty="0"/>
              <a:t> live under Christ’s authority as His devoted followers.</a:t>
            </a:r>
          </a:p>
          <a:p>
            <a:r>
              <a:rPr lang="en-US" dirty="0"/>
              <a:t>Parable of the landowner and the vineyard laborers who were all hired for the same wage: A Denarius.</a:t>
            </a:r>
          </a:p>
          <a:p>
            <a:r>
              <a:rPr lang="en-US" dirty="0"/>
              <a:t>Some at the third hour (9 am), sixth hour (12 pm), ninth hour (3 pm) and some at the eleventh hour (5 pm).</a:t>
            </a:r>
          </a:p>
          <a:p>
            <a:r>
              <a:rPr lang="en-US" dirty="0"/>
              <a:t>Wages were paid beginning with the last hired.</a:t>
            </a:r>
          </a:p>
          <a:p>
            <a:r>
              <a:rPr lang="en-US" dirty="0"/>
              <a:t>“First shall be last, the last first….”</a:t>
            </a:r>
          </a:p>
          <a:p>
            <a:r>
              <a:rPr lang="en-US" dirty="0"/>
              <a:t>Even the ones hired at the 11</a:t>
            </a:r>
            <a:r>
              <a:rPr lang="en-US" baseline="30000" dirty="0"/>
              <a:t>th</a:t>
            </a:r>
            <a:r>
              <a:rPr lang="en-US" dirty="0"/>
              <a:t> hour, got the same pay. (like the thief on the cross).  Vs. 15   He does as HE wishes, with what is His own.</a:t>
            </a:r>
          </a:p>
        </p:txBody>
      </p:sp>
    </p:spTree>
    <p:extLst>
      <p:ext uri="{BB962C8B-B14F-4D97-AF65-F5344CB8AC3E}">
        <p14:creationId xmlns:p14="http://schemas.microsoft.com/office/powerpoint/2010/main" val="15602388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D5AADE-E4B7-74E0-544F-C7AAEE9E76F3}"/>
              </a:ext>
            </a:extLst>
          </p:cNvPr>
          <p:cNvSpPr>
            <a:spLocks noGrp="1"/>
          </p:cNvSpPr>
          <p:nvPr>
            <p:ph type="title"/>
          </p:nvPr>
        </p:nvSpPr>
        <p:spPr/>
        <p:txBody>
          <a:bodyPr/>
          <a:lstStyle/>
          <a:p>
            <a:r>
              <a:rPr lang="en-US" dirty="0">
                <a:solidFill>
                  <a:schemeClr val="tx1"/>
                </a:solidFill>
              </a:rPr>
              <a:t>Matthew 20:17-19</a:t>
            </a:r>
          </a:p>
        </p:txBody>
      </p:sp>
      <p:sp>
        <p:nvSpPr>
          <p:cNvPr id="3" name="Content Placeholder 2">
            <a:extLst>
              <a:ext uri="{FF2B5EF4-FFF2-40B4-BE49-F238E27FC236}">
                <a16:creationId xmlns:a16="http://schemas.microsoft.com/office/drawing/2014/main" id="{586543F0-3231-29CC-9A88-CEE265AA0E3F}"/>
              </a:ext>
            </a:extLst>
          </p:cNvPr>
          <p:cNvSpPr>
            <a:spLocks noGrp="1"/>
          </p:cNvSpPr>
          <p:nvPr>
            <p:ph idx="1"/>
          </p:nvPr>
        </p:nvSpPr>
        <p:spPr/>
        <p:txBody>
          <a:bodyPr/>
          <a:lstStyle/>
          <a:p>
            <a:r>
              <a:rPr lang="en-US" dirty="0"/>
              <a:t>On the way to Jerusalem, with the 12</a:t>
            </a:r>
          </a:p>
          <a:p>
            <a:r>
              <a:rPr lang="en-US" dirty="0"/>
              <a:t>Son of Man WILL: be delivered to the chief priests and scribes</a:t>
            </a:r>
          </a:p>
          <a:p>
            <a:r>
              <a:rPr lang="en-US" b="1" dirty="0"/>
              <a:t>WILL BE:</a:t>
            </a:r>
            <a:r>
              <a:rPr lang="en-US" dirty="0"/>
              <a:t> condemned to death</a:t>
            </a:r>
          </a:p>
          <a:p>
            <a:r>
              <a:rPr lang="en-US" b="1" dirty="0"/>
              <a:t>WILL BE: </a:t>
            </a:r>
            <a:r>
              <a:rPr lang="en-US" dirty="0"/>
              <a:t>handed over to the Gentiles</a:t>
            </a:r>
          </a:p>
          <a:p>
            <a:r>
              <a:rPr lang="en-US" b="1" dirty="0"/>
              <a:t>WILL BE: </a:t>
            </a:r>
            <a:r>
              <a:rPr lang="en-US" dirty="0"/>
              <a:t>mocked, scourged and crucified</a:t>
            </a:r>
          </a:p>
          <a:p>
            <a:r>
              <a:rPr lang="en-US" b="1" dirty="0"/>
              <a:t>WILL BE: </a:t>
            </a:r>
            <a:r>
              <a:rPr lang="en-US" dirty="0"/>
              <a:t>raised up on the 3</a:t>
            </a:r>
            <a:r>
              <a:rPr lang="en-US" baseline="30000" dirty="0"/>
              <a:t>rd</a:t>
            </a:r>
            <a:r>
              <a:rPr lang="en-US" dirty="0"/>
              <a:t> day</a:t>
            </a:r>
          </a:p>
          <a:p>
            <a:r>
              <a:rPr lang="en-US" b="1" dirty="0"/>
              <a:t>Luke 18:31-34  </a:t>
            </a:r>
            <a:r>
              <a:rPr lang="en-US" dirty="0"/>
              <a:t>What was written in the prophets HAD to be accomplished</a:t>
            </a:r>
          </a:p>
          <a:p>
            <a:r>
              <a:rPr lang="en-US" dirty="0"/>
              <a:t>“This statement was hidden from them, and they did not grasp the things that were said.”   </a:t>
            </a:r>
            <a:r>
              <a:rPr lang="en-US"/>
              <a:t>The disciples </a:t>
            </a:r>
            <a:r>
              <a:rPr lang="en-US" dirty="0"/>
              <a:t>did not comprehend what Jesus said.</a:t>
            </a:r>
          </a:p>
          <a:p>
            <a:r>
              <a:rPr lang="en-US" dirty="0"/>
              <a:t>Remember, Luke was NOT one of the 12.</a:t>
            </a:r>
          </a:p>
          <a:p>
            <a:endParaRPr lang="en-US" dirty="0"/>
          </a:p>
          <a:p>
            <a:endParaRPr lang="en-US" dirty="0"/>
          </a:p>
        </p:txBody>
      </p:sp>
    </p:spTree>
    <p:extLst>
      <p:ext uri="{BB962C8B-B14F-4D97-AF65-F5344CB8AC3E}">
        <p14:creationId xmlns:p14="http://schemas.microsoft.com/office/powerpoint/2010/main" val="3602991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9EDF34-6DC1-D74E-9D99-C90648E5DACF}"/>
              </a:ext>
            </a:extLst>
          </p:cNvPr>
          <p:cNvSpPr>
            <a:spLocks noGrp="1"/>
          </p:cNvSpPr>
          <p:nvPr>
            <p:ph type="title"/>
          </p:nvPr>
        </p:nvSpPr>
        <p:spPr/>
        <p:txBody>
          <a:bodyPr/>
          <a:lstStyle/>
          <a:p>
            <a:r>
              <a:rPr lang="en-US">
                <a:solidFill>
                  <a:schemeClr val="tx1"/>
                </a:solidFill>
              </a:rPr>
              <a:t>Matthew 20:20-27</a:t>
            </a:r>
            <a:endParaRPr lang="en-US" dirty="0">
              <a:solidFill>
                <a:schemeClr val="tx1"/>
              </a:solidFill>
            </a:endParaRPr>
          </a:p>
        </p:txBody>
      </p:sp>
      <p:sp>
        <p:nvSpPr>
          <p:cNvPr id="3" name="Content Placeholder 2">
            <a:extLst>
              <a:ext uri="{FF2B5EF4-FFF2-40B4-BE49-F238E27FC236}">
                <a16:creationId xmlns:a16="http://schemas.microsoft.com/office/drawing/2014/main" id="{CF63FB06-E985-6333-B716-76EF175AEB26}"/>
              </a:ext>
            </a:extLst>
          </p:cNvPr>
          <p:cNvSpPr>
            <a:spLocks noGrp="1"/>
          </p:cNvSpPr>
          <p:nvPr>
            <p:ph idx="1"/>
          </p:nvPr>
        </p:nvSpPr>
        <p:spPr/>
        <p:txBody>
          <a:bodyPr/>
          <a:lstStyle/>
          <a:p>
            <a:r>
              <a:rPr lang="en-US" dirty="0"/>
              <a:t>James and John’s mother, Salome (27:56) wanted her sons elevated, but she was actually asking for them to suffer and didn’t realize it.</a:t>
            </a:r>
          </a:p>
          <a:p>
            <a:r>
              <a:rPr lang="en-US" dirty="0"/>
              <a:t>Jesus describes the cup He will have to drink, and they reply that they ARE able to drink it as well……. To suffer!</a:t>
            </a:r>
          </a:p>
          <a:p>
            <a:r>
              <a:rPr lang="en-US" dirty="0"/>
              <a:t>ONLY the Father determines who sits where in the kingdom.</a:t>
            </a:r>
          </a:p>
          <a:p>
            <a:r>
              <a:rPr lang="en-US" dirty="0"/>
              <a:t>The other disciples become indignant with James and John “family”, and Jesus reasons with them.</a:t>
            </a:r>
          </a:p>
          <a:p>
            <a:r>
              <a:rPr lang="en-US" dirty="0"/>
              <a:t>“It is not this way among you”: authority like the rulers of the Gentiles is not lorded over one another.</a:t>
            </a:r>
          </a:p>
          <a:p>
            <a:r>
              <a:rPr lang="en-US" dirty="0"/>
              <a:t>Whoever wishes to become great, must be a servant – a slave.</a:t>
            </a:r>
          </a:p>
          <a:p>
            <a:r>
              <a:rPr lang="en-US" dirty="0"/>
              <a:t>Same word as </a:t>
            </a:r>
            <a:r>
              <a:rPr lang="en-US" b="1" dirty="0"/>
              <a:t>18:4</a:t>
            </a:r>
            <a:r>
              <a:rPr lang="en-US" dirty="0"/>
              <a:t> and </a:t>
            </a:r>
            <a:r>
              <a:rPr lang="en-US" b="1" dirty="0"/>
              <a:t>21:34 </a:t>
            </a:r>
            <a:r>
              <a:rPr lang="en-US" dirty="0"/>
              <a:t>   Doulos    It is a choice to be a bond-slave</a:t>
            </a:r>
          </a:p>
          <a:p>
            <a:endParaRPr lang="en-US" dirty="0"/>
          </a:p>
          <a:p>
            <a:endParaRPr lang="en-US" dirty="0"/>
          </a:p>
        </p:txBody>
      </p:sp>
    </p:spTree>
    <p:extLst>
      <p:ext uri="{BB962C8B-B14F-4D97-AF65-F5344CB8AC3E}">
        <p14:creationId xmlns:p14="http://schemas.microsoft.com/office/powerpoint/2010/main" val="16127658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6ADD68-8681-30B6-C25B-A3A104296706}"/>
              </a:ext>
            </a:extLst>
          </p:cNvPr>
          <p:cNvSpPr>
            <a:spLocks noGrp="1"/>
          </p:cNvSpPr>
          <p:nvPr>
            <p:ph type="title"/>
          </p:nvPr>
        </p:nvSpPr>
        <p:spPr/>
        <p:txBody>
          <a:bodyPr/>
          <a:lstStyle/>
          <a:p>
            <a:r>
              <a:rPr lang="en-US" dirty="0">
                <a:solidFill>
                  <a:schemeClr val="tx1"/>
                </a:solidFill>
              </a:rPr>
              <a:t>Matthew 20:28-34   Cross References</a:t>
            </a:r>
          </a:p>
        </p:txBody>
      </p:sp>
      <p:sp>
        <p:nvSpPr>
          <p:cNvPr id="3" name="Content Placeholder 2">
            <a:extLst>
              <a:ext uri="{FF2B5EF4-FFF2-40B4-BE49-F238E27FC236}">
                <a16:creationId xmlns:a16="http://schemas.microsoft.com/office/drawing/2014/main" id="{0ACA95E3-204C-939D-4157-32E26E29CB66}"/>
              </a:ext>
            </a:extLst>
          </p:cNvPr>
          <p:cNvSpPr>
            <a:spLocks noGrp="1"/>
          </p:cNvSpPr>
          <p:nvPr>
            <p:ph idx="1"/>
          </p:nvPr>
        </p:nvSpPr>
        <p:spPr/>
        <p:txBody>
          <a:bodyPr>
            <a:normAutofit lnSpcReduction="10000"/>
          </a:bodyPr>
          <a:lstStyle/>
          <a:p>
            <a:r>
              <a:rPr lang="en-US" dirty="0"/>
              <a:t>The Son of Man came to serve and give His life as a </a:t>
            </a:r>
            <a:r>
              <a:rPr lang="en-US" b="1" dirty="0"/>
              <a:t>ransom</a:t>
            </a:r>
            <a:r>
              <a:rPr lang="en-US" dirty="0"/>
              <a:t> for many</a:t>
            </a:r>
          </a:p>
          <a:p>
            <a:r>
              <a:rPr lang="en-US" b="1" dirty="0"/>
              <a:t>Ransom:</a:t>
            </a:r>
            <a:r>
              <a:rPr lang="en-US" dirty="0"/>
              <a:t> </a:t>
            </a:r>
            <a:r>
              <a:rPr lang="en-US" dirty="0" err="1"/>
              <a:t>lytron</a:t>
            </a:r>
            <a:r>
              <a:rPr lang="en-US" dirty="0"/>
              <a:t> – the price to free a slave. The blood of Christ which purchased (ransomed) believers, freeing them from all slavery to sin.</a:t>
            </a:r>
          </a:p>
          <a:p>
            <a:r>
              <a:rPr lang="en-US" dirty="0"/>
              <a:t>Jesus, headed towards His own suffering, has compassion and heals two blind men.</a:t>
            </a:r>
          </a:p>
          <a:p>
            <a:r>
              <a:rPr lang="en-US" b="1" dirty="0"/>
              <a:t>Mark 9:33-35 </a:t>
            </a:r>
            <a:r>
              <a:rPr lang="en-US" dirty="0"/>
              <a:t>The disciples kept quiet when Jesus asked them what they had been talking about. Yet, He answered their question even though they did not tell Him what it was. First shall be last and the last, first.</a:t>
            </a:r>
          </a:p>
          <a:p>
            <a:r>
              <a:rPr lang="en-US" b="1" dirty="0"/>
              <a:t>John 13:3-4, 12-17 </a:t>
            </a:r>
            <a:r>
              <a:rPr lang="en-US" dirty="0"/>
              <a:t>Jesus washed the disciples’ feet as an example</a:t>
            </a:r>
          </a:p>
          <a:p>
            <a:r>
              <a:rPr lang="en-US" b="1" dirty="0"/>
              <a:t>Phil. 2:2-3, 19-30 </a:t>
            </a:r>
            <a:r>
              <a:rPr lang="en-US" dirty="0"/>
              <a:t>Paul gave Timothy and Epaphroditus as an example of men who thought of others more highly than they did themselves.</a:t>
            </a:r>
          </a:p>
          <a:p>
            <a:r>
              <a:rPr lang="en-US" b="1" dirty="0"/>
              <a:t>Theme:</a:t>
            </a:r>
            <a:r>
              <a:rPr lang="en-US" dirty="0"/>
              <a:t> Last first, first last; Jesus going to Jerusalem as a ransom for many</a:t>
            </a:r>
          </a:p>
        </p:txBody>
      </p:sp>
    </p:spTree>
    <p:extLst>
      <p:ext uri="{BB962C8B-B14F-4D97-AF65-F5344CB8AC3E}">
        <p14:creationId xmlns:p14="http://schemas.microsoft.com/office/powerpoint/2010/main" val="6419297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F11E8F-9461-2BC5-6C3D-505151D193ED}"/>
              </a:ext>
            </a:extLst>
          </p:cNvPr>
          <p:cNvSpPr>
            <a:spLocks noGrp="1"/>
          </p:cNvSpPr>
          <p:nvPr>
            <p:ph type="title"/>
          </p:nvPr>
        </p:nvSpPr>
        <p:spPr/>
        <p:txBody>
          <a:bodyPr/>
          <a:lstStyle/>
          <a:p>
            <a:r>
              <a:rPr lang="en-US" dirty="0">
                <a:solidFill>
                  <a:schemeClr val="tx1"/>
                </a:solidFill>
              </a:rPr>
              <a:t>Matthew 21:1-9</a:t>
            </a:r>
          </a:p>
        </p:txBody>
      </p:sp>
      <p:sp>
        <p:nvSpPr>
          <p:cNvPr id="3" name="Content Placeholder 2">
            <a:extLst>
              <a:ext uri="{FF2B5EF4-FFF2-40B4-BE49-F238E27FC236}">
                <a16:creationId xmlns:a16="http://schemas.microsoft.com/office/drawing/2014/main" id="{185AE2BA-E732-279B-F3F9-33CE20FEC380}"/>
              </a:ext>
            </a:extLst>
          </p:cNvPr>
          <p:cNvSpPr>
            <a:spLocks noGrp="1"/>
          </p:cNvSpPr>
          <p:nvPr>
            <p:ph idx="1"/>
          </p:nvPr>
        </p:nvSpPr>
        <p:spPr/>
        <p:txBody>
          <a:bodyPr>
            <a:normAutofit lnSpcReduction="10000"/>
          </a:bodyPr>
          <a:lstStyle/>
          <a:p>
            <a:r>
              <a:rPr lang="en-US" dirty="0"/>
              <a:t>Jesus sent two disciples to find a donkey in the village, tied up with a colt who had never been ridden. (</a:t>
            </a:r>
            <a:r>
              <a:rPr lang="en-US" b="1" dirty="0"/>
              <a:t>Luke 19:30</a:t>
            </a:r>
            <a:r>
              <a:rPr lang="en-US" dirty="0"/>
              <a:t>) They were to bring </a:t>
            </a:r>
            <a:r>
              <a:rPr lang="en-US" b="1" dirty="0"/>
              <a:t>them</a:t>
            </a:r>
            <a:r>
              <a:rPr lang="en-US" dirty="0"/>
              <a:t> to Him.</a:t>
            </a:r>
          </a:p>
          <a:p>
            <a:r>
              <a:rPr lang="en-US" dirty="0"/>
              <a:t>This took place to </a:t>
            </a:r>
            <a:r>
              <a:rPr lang="en-US" b="1" dirty="0"/>
              <a:t>fulfill</a:t>
            </a:r>
            <a:r>
              <a:rPr lang="en-US" dirty="0"/>
              <a:t> prophecy: </a:t>
            </a:r>
            <a:r>
              <a:rPr lang="en-US" b="1" dirty="0"/>
              <a:t>1:22, 2:15,17, 23; 3:3,15: 4:14; 5:17; 8:17; 12:17; 13:35, 48; 21:4; 23:32; 26:54, 56; 27:9,35 </a:t>
            </a:r>
          </a:p>
          <a:p>
            <a:r>
              <a:rPr lang="en-US" b="1" dirty="0"/>
              <a:t>Zech. 9:9 </a:t>
            </a:r>
            <a:r>
              <a:rPr lang="en-US" dirty="0"/>
              <a:t>Prophecy about Israel’s coming King</a:t>
            </a:r>
          </a:p>
          <a:p>
            <a:r>
              <a:rPr lang="en-US" b="1" dirty="0"/>
              <a:t>Hosanna Definition: </a:t>
            </a:r>
            <a:r>
              <a:rPr lang="en-US" dirty="0"/>
              <a:t>Save, we pray.</a:t>
            </a:r>
          </a:p>
          <a:p>
            <a:r>
              <a:rPr lang="en-US" b="1" dirty="0"/>
              <a:t>Luke 19:28-44 </a:t>
            </a:r>
            <a:r>
              <a:rPr lang="en-US" dirty="0"/>
              <a:t>The crowds blessed Him as their King and He said the rocks would cry out if they had been silent.</a:t>
            </a:r>
          </a:p>
          <a:p>
            <a:r>
              <a:rPr lang="en-US" dirty="0"/>
              <a:t>Jesus predicted the fall of Jerusalem which happened in 70AD</a:t>
            </a:r>
          </a:p>
          <a:p>
            <a:r>
              <a:rPr lang="en-US" b="1" dirty="0"/>
              <a:t>Rev. 19:11-16 </a:t>
            </a:r>
            <a:r>
              <a:rPr lang="en-US" dirty="0"/>
              <a:t>The next time He comes He will judge and wage war, leading His armies from heaven, striking down the nations to rule them and will tread the winepress of God’s wrath.</a:t>
            </a:r>
            <a:endParaRPr lang="en-US" b="1" dirty="0"/>
          </a:p>
        </p:txBody>
      </p:sp>
    </p:spTree>
    <p:extLst>
      <p:ext uri="{BB962C8B-B14F-4D97-AF65-F5344CB8AC3E}">
        <p14:creationId xmlns:p14="http://schemas.microsoft.com/office/powerpoint/2010/main" val="38776747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159</TotalTime>
  <Words>2131</Words>
  <Application>Microsoft Office PowerPoint</Application>
  <PresentationFormat>Widescreen</PresentationFormat>
  <Paragraphs>126</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Trebuchet MS</vt:lpstr>
      <vt:lpstr>Wingdings 3</vt:lpstr>
      <vt:lpstr>Facet</vt:lpstr>
      <vt:lpstr>Matthew Part 2</vt:lpstr>
      <vt:lpstr>Ephesians 2:20    Diagramed </vt:lpstr>
      <vt:lpstr>“This Kind”  Matthew 17:21</vt:lpstr>
      <vt:lpstr>Review</vt:lpstr>
      <vt:lpstr>Matthew 20:1-16</vt:lpstr>
      <vt:lpstr>Matthew 20:17-19</vt:lpstr>
      <vt:lpstr>Matthew 20:20-27</vt:lpstr>
      <vt:lpstr>Matthew 20:28-34   Cross References</vt:lpstr>
      <vt:lpstr>Matthew 21:1-9</vt:lpstr>
      <vt:lpstr>Matthew 21:10-17         Cross References</vt:lpstr>
      <vt:lpstr>Matthew 21:18-22    Fig Tree Cursed</vt:lpstr>
      <vt:lpstr>Cross References </vt:lpstr>
      <vt:lpstr>Matthew 21:23-27</vt:lpstr>
      <vt:lpstr>Matthew 21:28-32</vt:lpstr>
      <vt:lpstr>Matthew 21:33-43</vt:lpstr>
      <vt:lpstr>Matthew 21:44-46</vt:lpstr>
      <vt:lpstr>Application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Matthew Part 2</dc:title>
  <dc:creator>Ron Goins</dc:creator>
  <cp:lastModifiedBy>Ron Goins</cp:lastModifiedBy>
  <cp:revision>30</cp:revision>
  <dcterms:created xsi:type="dcterms:W3CDTF">2024-02-07T12:32:35Z</dcterms:created>
  <dcterms:modified xsi:type="dcterms:W3CDTF">2024-02-08T13:31:49Z</dcterms:modified>
</cp:coreProperties>
</file>