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98" d="100"/>
          <a:sy n="98" d="100"/>
        </p:scale>
        <p:origin x="2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172373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1372041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01749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2704139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7949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801280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29781884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1380673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3057736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AE4B47-E6CD-40A3-B407-A74E3295F2D1}" type="datetimeFigureOut">
              <a:rPr lang="en-US" smtClean="0"/>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3074543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AE4B47-E6CD-40A3-B407-A74E3295F2D1}"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2967609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AE4B47-E6CD-40A3-B407-A74E3295F2D1}" type="datetimeFigureOut">
              <a:rPr lang="en-US" smtClean="0"/>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350806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AE4B47-E6CD-40A3-B407-A74E3295F2D1}" type="datetimeFigureOut">
              <a:rPr lang="en-US" smtClean="0"/>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2125882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AE4B47-E6CD-40A3-B407-A74E3295F2D1}" type="datetimeFigureOut">
              <a:rPr lang="en-US" smtClean="0"/>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14817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AE4B47-E6CD-40A3-B407-A74E3295F2D1}"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59690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AE4B47-E6CD-40A3-B407-A74E3295F2D1}" type="datetimeFigureOut">
              <a:rPr lang="en-US" smtClean="0"/>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77539-A6DE-49FF-BA0A-ED3C879878E4}" type="slidenum">
              <a:rPr lang="en-US" smtClean="0"/>
              <a:t>‹#›</a:t>
            </a:fld>
            <a:endParaRPr lang="en-US"/>
          </a:p>
        </p:txBody>
      </p:sp>
    </p:spTree>
    <p:extLst>
      <p:ext uri="{BB962C8B-B14F-4D97-AF65-F5344CB8AC3E}">
        <p14:creationId xmlns:p14="http://schemas.microsoft.com/office/powerpoint/2010/main" val="250588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AE4B47-E6CD-40A3-B407-A74E3295F2D1}" type="datetimeFigureOut">
              <a:rPr lang="en-US" smtClean="0"/>
              <a:t>2/21/2024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7177539-A6DE-49FF-BA0A-ED3C879878E4}" type="slidenum">
              <a:rPr lang="en-US" smtClean="0"/>
              <a:t>‹#›</a:t>
            </a:fld>
            <a:endParaRPr lang="en-US"/>
          </a:p>
        </p:txBody>
      </p:sp>
    </p:spTree>
    <p:extLst>
      <p:ext uri="{BB962C8B-B14F-4D97-AF65-F5344CB8AC3E}">
        <p14:creationId xmlns:p14="http://schemas.microsoft.com/office/powerpoint/2010/main" val="24645215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B7FB2-5599-23D1-22B9-E21724EBC145}"/>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2BFE2D49-6B82-688B-D18E-F8E9330BAF0D}"/>
              </a:ext>
            </a:extLst>
          </p:cNvPr>
          <p:cNvSpPr>
            <a:spLocks noGrp="1"/>
          </p:cNvSpPr>
          <p:nvPr>
            <p:ph type="subTitle" idx="1"/>
          </p:nvPr>
        </p:nvSpPr>
        <p:spPr/>
        <p:txBody>
          <a:bodyPr/>
          <a:lstStyle/>
          <a:p>
            <a:r>
              <a:rPr lang="en-US" dirty="0"/>
              <a:t>Lesson 6</a:t>
            </a:r>
          </a:p>
        </p:txBody>
      </p:sp>
    </p:spTree>
    <p:extLst>
      <p:ext uri="{BB962C8B-B14F-4D97-AF65-F5344CB8AC3E}">
        <p14:creationId xmlns:p14="http://schemas.microsoft.com/office/powerpoint/2010/main" val="233766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D2F6C-915E-5AAA-50F5-E1067A1C24A4}"/>
              </a:ext>
            </a:extLst>
          </p:cNvPr>
          <p:cNvSpPr>
            <a:spLocks noGrp="1"/>
          </p:cNvSpPr>
          <p:nvPr>
            <p:ph type="title"/>
          </p:nvPr>
        </p:nvSpPr>
        <p:spPr/>
        <p:txBody>
          <a:bodyPr/>
          <a:lstStyle/>
          <a:p>
            <a:r>
              <a:rPr lang="en-US" dirty="0">
                <a:solidFill>
                  <a:schemeClr val="tx1"/>
                </a:solidFill>
              </a:rPr>
              <a:t>Matthew 24:42-51</a:t>
            </a:r>
          </a:p>
        </p:txBody>
      </p:sp>
      <p:sp>
        <p:nvSpPr>
          <p:cNvPr id="3" name="Content Placeholder 2">
            <a:extLst>
              <a:ext uri="{FF2B5EF4-FFF2-40B4-BE49-F238E27FC236}">
                <a16:creationId xmlns:a16="http://schemas.microsoft.com/office/drawing/2014/main" id="{F10E4490-597E-987D-1BE3-E43C828173F4}"/>
              </a:ext>
            </a:extLst>
          </p:cNvPr>
          <p:cNvSpPr>
            <a:spLocks noGrp="1"/>
          </p:cNvSpPr>
          <p:nvPr>
            <p:ph idx="1"/>
          </p:nvPr>
        </p:nvSpPr>
        <p:spPr/>
        <p:txBody>
          <a:bodyPr/>
          <a:lstStyle/>
          <a:p>
            <a:r>
              <a:rPr lang="en-US" dirty="0"/>
              <a:t>The head of household WOULD have been on the alert had he known there was a thief coming.</a:t>
            </a:r>
          </a:p>
          <a:p>
            <a:r>
              <a:rPr lang="en-US" dirty="0"/>
              <a:t>Be faithful! Be alert!</a:t>
            </a:r>
          </a:p>
          <a:p>
            <a:r>
              <a:rPr lang="en-US" dirty="0"/>
              <a:t>Faithful and sensible slave  vs.  The wicked slave</a:t>
            </a:r>
          </a:p>
          <a:p>
            <a:r>
              <a:rPr lang="en-US" dirty="0"/>
              <a:t>Faithful slave was blessed because he was ready, doing what the Master had entrusted him to do, no matter when He came back. Master put him in charge of all His possessions.</a:t>
            </a:r>
          </a:p>
          <a:p>
            <a:r>
              <a:rPr lang="en-US" dirty="0"/>
              <a:t>Wicked slave was lazy and cruel to his fellow slaves. He was cut into pieces and assigned a place with the hypocrites: weeping and gnashing of teeth</a:t>
            </a:r>
          </a:p>
          <a:p>
            <a:r>
              <a:rPr lang="en-US" b="1" dirty="0"/>
              <a:t>Theme: The Son of Man coming; don’t be misled, be ready</a:t>
            </a:r>
          </a:p>
        </p:txBody>
      </p:sp>
    </p:spTree>
    <p:extLst>
      <p:ext uri="{BB962C8B-B14F-4D97-AF65-F5344CB8AC3E}">
        <p14:creationId xmlns:p14="http://schemas.microsoft.com/office/powerpoint/2010/main" val="256477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9E913-A0DB-4EF4-44D7-B520B9A10761}"/>
              </a:ext>
            </a:extLst>
          </p:cNvPr>
          <p:cNvSpPr>
            <a:spLocks noGrp="1"/>
          </p:cNvSpPr>
          <p:nvPr>
            <p:ph type="title"/>
          </p:nvPr>
        </p:nvSpPr>
        <p:spPr/>
        <p:txBody>
          <a:bodyPr/>
          <a:lstStyle/>
          <a:p>
            <a:r>
              <a:rPr lang="en-US" dirty="0">
                <a:solidFill>
                  <a:schemeClr val="tx1"/>
                </a:solidFill>
              </a:rPr>
              <a:t>Matthew 25:1-30</a:t>
            </a:r>
          </a:p>
        </p:txBody>
      </p:sp>
      <p:sp>
        <p:nvSpPr>
          <p:cNvPr id="3" name="Content Placeholder 2">
            <a:extLst>
              <a:ext uri="{FF2B5EF4-FFF2-40B4-BE49-F238E27FC236}">
                <a16:creationId xmlns:a16="http://schemas.microsoft.com/office/drawing/2014/main" id="{71093B40-46D4-4ED6-1C87-920F3BBF6297}"/>
              </a:ext>
            </a:extLst>
          </p:cNvPr>
          <p:cNvSpPr>
            <a:spLocks noGrp="1"/>
          </p:cNvSpPr>
          <p:nvPr>
            <p:ph idx="1"/>
          </p:nvPr>
        </p:nvSpPr>
        <p:spPr/>
        <p:txBody>
          <a:bodyPr/>
          <a:lstStyle/>
          <a:p>
            <a:r>
              <a:rPr lang="en-US" dirty="0"/>
              <a:t>The kingdom will be compared to…..</a:t>
            </a:r>
          </a:p>
          <a:p>
            <a:r>
              <a:rPr lang="en-US" dirty="0"/>
              <a:t>Ten virgins: 5 ready and alert/prudent    5 foolish, not ready or prepared</a:t>
            </a:r>
          </a:p>
          <a:p>
            <a:r>
              <a:rPr lang="en-US" dirty="0"/>
              <a:t>Parable about the talents: All received talents, only 2 were faithful. One was not.   Faithfulness requires action, it is not passive.</a:t>
            </a:r>
          </a:p>
          <a:p>
            <a:r>
              <a:rPr lang="en-US" dirty="0"/>
              <a:t>“Well done, good and faithful slave. Enter into the joy of your master.”</a:t>
            </a:r>
            <a:br>
              <a:rPr lang="en-US" dirty="0"/>
            </a:br>
            <a:r>
              <a:rPr lang="en-US" dirty="0"/>
              <a:t>Joy: awareness of God’s grace, gladness.   Vs. Weeping/gnashing of teeth</a:t>
            </a:r>
          </a:p>
          <a:p>
            <a:r>
              <a:rPr lang="en-US" dirty="0"/>
              <a:t>Each slave/ </a:t>
            </a:r>
            <a:r>
              <a:rPr lang="en-US" dirty="0" err="1"/>
              <a:t>doulos</a:t>
            </a:r>
            <a:r>
              <a:rPr lang="en-US" dirty="0"/>
              <a:t>, received a talent according to his ability.</a:t>
            </a:r>
          </a:p>
        </p:txBody>
      </p:sp>
    </p:spTree>
    <p:extLst>
      <p:ext uri="{BB962C8B-B14F-4D97-AF65-F5344CB8AC3E}">
        <p14:creationId xmlns:p14="http://schemas.microsoft.com/office/powerpoint/2010/main" val="197126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A6FCF-025A-8937-FE71-4F1E00474366}"/>
              </a:ext>
            </a:extLst>
          </p:cNvPr>
          <p:cNvSpPr>
            <a:spLocks noGrp="1"/>
          </p:cNvSpPr>
          <p:nvPr>
            <p:ph type="title"/>
          </p:nvPr>
        </p:nvSpPr>
        <p:spPr/>
        <p:txBody>
          <a:bodyPr/>
          <a:lstStyle/>
          <a:p>
            <a:r>
              <a:rPr lang="en-US" dirty="0">
                <a:solidFill>
                  <a:schemeClr val="tx1"/>
                </a:solidFill>
              </a:rPr>
              <a:t>Matthew 25:31-46</a:t>
            </a:r>
          </a:p>
        </p:txBody>
      </p:sp>
      <p:sp>
        <p:nvSpPr>
          <p:cNvPr id="3" name="Content Placeholder 2">
            <a:extLst>
              <a:ext uri="{FF2B5EF4-FFF2-40B4-BE49-F238E27FC236}">
                <a16:creationId xmlns:a16="http://schemas.microsoft.com/office/drawing/2014/main" id="{4C0F291B-5D80-B6E5-3792-E03AA16C645C}"/>
              </a:ext>
            </a:extLst>
          </p:cNvPr>
          <p:cNvSpPr>
            <a:spLocks noGrp="1"/>
          </p:cNvSpPr>
          <p:nvPr>
            <p:ph idx="1"/>
          </p:nvPr>
        </p:nvSpPr>
        <p:spPr/>
        <p:txBody>
          <a:bodyPr/>
          <a:lstStyle/>
          <a:p>
            <a:r>
              <a:rPr lang="en-US" dirty="0"/>
              <a:t>WHEN the Son of Man comes in His glory, with His angels, He sits on His glorious throne.   The Great White Throne of Judgment where He separates the wheat from the tares, the sheep from the goats, the righteous from the unrighteous.</a:t>
            </a:r>
          </a:p>
          <a:p>
            <a:r>
              <a:rPr lang="en-US" dirty="0"/>
              <a:t>Come, inherit the kingdom prepared for you from the foundation of the world</a:t>
            </a:r>
          </a:p>
          <a:p>
            <a:r>
              <a:rPr lang="en-US" dirty="0"/>
              <a:t>Who inherits the kingdom? </a:t>
            </a:r>
            <a:r>
              <a:rPr lang="en-US" b="1" dirty="0"/>
              <a:t>5:5</a:t>
            </a:r>
            <a:r>
              <a:rPr lang="en-US" dirty="0"/>
              <a:t> The gentle; </a:t>
            </a:r>
            <a:r>
              <a:rPr lang="en-US" b="1" dirty="0"/>
              <a:t>19:29</a:t>
            </a:r>
            <a:r>
              <a:rPr lang="en-US" dirty="0"/>
              <a:t> Those who have left…..</a:t>
            </a:r>
          </a:p>
          <a:p>
            <a:r>
              <a:rPr lang="en-US" b="1" dirty="0"/>
              <a:t>Matt. 7:21-23  </a:t>
            </a:r>
            <a:r>
              <a:rPr lang="en-US" dirty="0"/>
              <a:t>The one who does the Father’s will enters the kingdom</a:t>
            </a:r>
          </a:p>
          <a:p>
            <a:r>
              <a:rPr lang="en-US" b="1" dirty="0"/>
              <a:t>Is. 66:22-24; Matt. 3:12 </a:t>
            </a:r>
            <a:r>
              <a:rPr lang="en-US" dirty="0"/>
              <a:t>Some of Israel will endure but all who rebel against God will be in unquenchable fire. He clears away the chaff from the wheat</a:t>
            </a:r>
          </a:p>
          <a:p>
            <a:r>
              <a:rPr lang="en-US" b="1" dirty="0"/>
              <a:t>Theme: Parable: Virgins, talents. Be ready/faithful. Sheep &amp; Goats Separated</a:t>
            </a:r>
          </a:p>
        </p:txBody>
      </p:sp>
    </p:spTree>
    <p:extLst>
      <p:ext uri="{BB962C8B-B14F-4D97-AF65-F5344CB8AC3E}">
        <p14:creationId xmlns:p14="http://schemas.microsoft.com/office/powerpoint/2010/main" val="2198640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62940-ACA6-5205-3F45-9D3E74B2A0D4}"/>
              </a:ext>
            </a:extLst>
          </p:cNvPr>
          <p:cNvSpPr>
            <a:spLocks noGrp="1"/>
          </p:cNvSpPr>
          <p:nvPr>
            <p:ph type="title"/>
          </p:nvPr>
        </p:nvSpPr>
        <p:spPr/>
        <p:txBody>
          <a:bodyPr/>
          <a:lstStyle/>
          <a:p>
            <a:r>
              <a:rPr lang="en-US" dirty="0">
                <a:solidFill>
                  <a:schemeClr val="tx1"/>
                </a:solidFill>
              </a:rPr>
              <a:t>Application </a:t>
            </a:r>
          </a:p>
        </p:txBody>
      </p:sp>
      <p:sp>
        <p:nvSpPr>
          <p:cNvPr id="3" name="Content Placeholder 2">
            <a:extLst>
              <a:ext uri="{FF2B5EF4-FFF2-40B4-BE49-F238E27FC236}">
                <a16:creationId xmlns:a16="http://schemas.microsoft.com/office/drawing/2014/main" id="{61F20DE5-5D7B-C50F-E9DC-F478CD32FD5B}"/>
              </a:ext>
            </a:extLst>
          </p:cNvPr>
          <p:cNvSpPr>
            <a:spLocks noGrp="1"/>
          </p:cNvSpPr>
          <p:nvPr>
            <p:ph idx="1"/>
          </p:nvPr>
        </p:nvSpPr>
        <p:spPr/>
        <p:txBody>
          <a:bodyPr/>
          <a:lstStyle/>
          <a:p>
            <a:r>
              <a:rPr lang="en-US" b="1" dirty="0"/>
              <a:t>When</a:t>
            </a:r>
            <a:r>
              <a:rPr lang="en-US" dirty="0"/>
              <a:t> did we feed, clothe, visit, invite You in?</a:t>
            </a:r>
          </a:p>
          <a:p>
            <a:r>
              <a:rPr lang="en-US"/>
              <a:t>Their </a:t>
            </a:r>
            <a:r>
              <a:rPr lang="en-US" dirty="0"/>
              <a:t>deeds were NOT done to be noticed by men.  </a:t>
            </a:r>
            <a:r>
              <a:rPr lang="en-US" b="1" dirty="0"/>
              <a:t>(6:1)</a:t>
            </a:r>
          </a:p>
          <a:p>
            <a:r>
              <a:rPr lang="en-US" dirty="0"/>
              <a:t>When you did it to the least of these, MY BROTHERS, you did it to Me.</a:t>
            </a:r>
          </a:p>
          <a:p>
            <a:r>
              <a:rPr lang="en-US" dirty="0"/>
              <a:t>The righteous take care, the unrighteous do not.</a:t>
            </a:r>
          </a:p>
          <a:p>
            <a:r>
              <a:rPr lang="en-US" dirty="0"/>
              <a:t>The righteous are blessed and inherit the kingdom.</a:t>
            </a:r>
          </a:p>
          <a:p>
            <a:r>
              <a:rPr lang="en-US" dirty="0"/>
              <a:t>The unrighteous are cursed and go into eternal fire.</a:t>
            </a:r>
          </a:p>
          <a:p>
            <a:r>
              <a:rPr lang="en-US" dirty="0"/>
              <a:t>The righteous were ready, alert and expectantly waiting for His return.</a:t>
            </a:r>
          </a:p>
          <a:p>
            <a:r>
              <a:rPr lang="en-US" dirty="0"/>
              <a:t>The unrighteous were not ready, alert or even LOOKING for His return.</a:t>
            </a:r>
          </a:p>
          <a:p>
            <a:r>
              <a:rPr lang="en-US" dirty="0"/>
              <a:t>May we be ready, on the alert, always sharing the gospel, and being the light for this dark world to find Jesus, our only hope.</a:t>
            </a:r>
          </a:p>
        </p:txBody>
      </p:sp>
    </p:spTree>
    <p:extLst>
      <p:ext uri="{BB962C8B-B14F-4D97-AF65-F5344CB8AC3E}">
        <p14:creationId xmlns:p14="http://schemas.microsoft.com/office/powerpoint/2010/main" val="445878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B600-5E48-58AA-6226-9A84D08CBB76}"/>
              </a:ext>
            </a:extLst>
          </p:cNvPr>
          <p:cNvSpPr>
            <a:spLocks noGrp="1"/>
          </p:cNvSpPr>
          <p:nvPr>
            <p:ph type="title"/>
          </p:nvPr>
        </p:nvSpPr>
        <p:spPr/>
        <p:txBody>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50F080C4-4EFF-CF51-EC4D-7DAF17DA1B8F}"/>
              </a:ext>
            </a:extLst>
          </p:cNvPr>
          <p:cNvSpPr>
            <a:spLocks noGrp="1"/>
          </p:cNvSpPr>
          <p:nvPr>
            <p:ph idx="1"/>
          </p:nvPr>
        </p:nvSpPr>
        <p:spPr/>
        <p:txBody>
          <a:bodyPr/>
          <a:lstStyle/>
          <a:p>
            <a:r>
              <a:rPr lang="en-US" b="1" dirty="0"/>
              <a:t>Matt. </a:t>
            </a:r>
            <a:r>
              <a:rPr lang="en-US" b="1" dirty="0" err="1"/>
              <a:t>Chp</a:t>
            </a:r>
            <a:r>
              <a:rPr lang="en-US" b="1" dirty="0"/>
              <a:t>. 1-7 </a:t>
            </a:r>
            <a:r>
              <a:rPr lang="en-US" dirty="0"/>
              <a:t>Jesus is King/Messiah. Repent for the kingdom is at hand</a:t>
            </a:r>
          </a:p>
          <a:p>
            <a:r>
              <a:rPr lang="en-US" b="1" dirty="0"/>
              <a:t>Matt. </a:t>
            </a:r>
            <a:r>
              <a:rPr lang="en-US" b="1" dirty="0" err="1"/>
              <a:t>Chp</a:t>
            </a:r>
            <a:r>
              <a:rPr lang="en-US" b="1" dirty="0"/>
              <a:t>. 8-10  </a:t>
            </a:r>
            <a:r>
              <a:rPr lang="en-US" dirty="0"/>
              <a:t>His authority shown, sent out 12 to preach with authority</a:t>
            </a:r>
          </a:p>
          <a:p>
            <a:r>
              <a:rPr lang="en-US" b="1" dirty="0"/>
              <a:t>Matt. </a:t>
            </a:r>
            <a:r>
              <a:rPr lang="en-US" b="1" dirty="0" err="1"/>
              <a:t>Chp</a:t>
            </a:r>
            <a:r>
              <a:rPr lang="en-US" b="1" dirty="0"/>
              <a:t>. 11-13 </a:t>
            </a:r>
            <a:r>
              <a:rPr lang="en-US" dirty="0"/>
              <a:t>Warning, parables about the kingdom.  Repent</a:t>
            </a:r>
          </a:p>
          <a:p>
            <a:r>
              <a:rPr lang="en-US" b="1" dirty="0"/>
              <a:t>Matt. </a:t>
            </a:r>
            <a:r>
              <a:rPr lang="en-US" b="1" dirty="0" err="1"/>
              <a:t>Chp</a:t>
            </a:r>
            <a:r>
              <a:rPr lang="en-US" b="1" dirty="0"/>
              <a:t>. 14-18  </a:t>
            </a:r>
            <a:r>
              <a:rPr lang="en-US" dirty="0"/>
              <a:t>Miracles. The Christ, The Son of the Living God, Transfiguration</a:t>
            </a:r>
          </a:p>
          <a:p>
            <a:r>
              <a:rPr lang="en-US" b="1" dirty="0"/>
              <a:t>Matt. </a:t>
            </a:r>
            <a:r>
              <a:rPr lang="en-US" b="1" dirty="0" err="1"/>
              <a:t>Chp</a:t>
            </a:r>
            <a:r>
              <a:rPr lang="en-US" b="1" dirty="0"/>
              <a:t>. 19-23  </a:t>
            </a:r>
            <a:r>
              <a:rPr lang="en-US" dirty="0"/>
              <a:t>Jesus goes to Judea/Jerusalem. “Woes” to the Hypocrites</a:t>
            </a:r>
          </a:p>
          <a:p>
            <a:r>
              <a:rPr lang="en-US" dirty="0"/>
              <a:t>Jesus’ audience: primarily Jews of Galilee and Judea</a:t>
            </a:r>
          </a:p>
          <a:p>
            <a:r>
              <a:rPr lang="en-US" dirty="0"/>
              <a:t>Jerusalem: holds persecution and death for Him, but also the resurrection</a:t>
            </a:r>
          </a:p>
          <a:p>
            <a:r>
              <a:rPr lang="en-US" dirty="0"/>
              <a:t>Predicted the fall of Jerusalem which happened in AD70.</a:t>
            </a:r>
          </a:p>
          <a:p>
            <a:r>
              <a:rPr lang="en-US" dirty="0"/>
              <a:t>They won’t see Him again </a:t>
            </a:r>
            <a:r>
              <a:rPr lang="en-US" b="1" dirty="0"/>
              <a:t>until </a:t>
            </a:r>
            <a:r>
              <a:rPr lang="en-US" dirty="0"/>
              <a:t>they recognize Him at His 2</a:t>
            </a:r>
            <a:r>
              <a:rPr lang="en-US" baseline="30000" dirty="0"/>
              <a:t>nd</a:t>
            </a:r>
            <a:r>
              <a:rPr lang="en-US" dirty="0"/>
              <a:t> coming.</a:t>
            </a:r>
          </a:p>
        </p:txBody>
      </p:sp>
    </p:spTree>
    <p:extLst>
      <p:ext uri="{BB962C8B-B14F-4D97-AF65-F5344CB8AC3E}">
        <p14:creationId xmlns:p14="http://schemas.microsoft.com/office/powerpoint/2010/main" val="417609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64465-B565-F7D0-F469-7EEB8B193062}"/>
              </a:ext>
            </a:extLst>
          </p:cNvPr>
          <p:cNvSpPr>
            <a:spLocks noGrp="1"/>
          </p:cNvSpPr>
          <p:nvPr>
            <p:ph type="title"/>
          </p:nvPr>
        </p:nvSpPr>
        <p:spPr/>
        <p:txBody>
          <a:bodyPr/>
          <a:lstStyle/>
          <a:p>
            <a:r>
              <a:rPr lang="en-US" dirty="0">
                <a:solidFill>
                  <a:schemeClr val="tx1"/>
                </a:solidFill>
              </a:rPr>
              <a:t>Matthew 24   Context</a:t>
            </a:r>
          </a:p>
        </p:txBody>
      </p:sp>
      <p:sp>
        <p:nvSpPr>
          <p:cNvPr id="3" name="Content Placeholder 2">
            <a:extLst>
              <a:ext uri="{FF2B5EF4-FFF2-40B4-BE49-F238E27FC236}">
                <a16:creationId xmlns:a16="http://schemas.microsoft.com/office/drawing/2014/main" id="{E1FB663A-CEB3-D0DF-DBA5-F005CC53CAE3}"/>
              </a:ext>
            </a:extLst>
          </p:cNvPr>
          <p:cNvSpPr>
            <a:spLocks noGrp="1"/>
          </p:cNvSpPr>
          <p:nvPr>
            <p:ph idx="1"/>
          </p:nvPr>
        </p:nvSpPr>
        <p:spPr/>
        <p:txBody>
          <a:bodyPr/>
          <a:lstStyle/>
          <a:p>
            <a:r>
              <a:rPr lang="en-US" dirty="0"/>
              <a:t>Jesus TOLD His disciples He would die and rise again  </a:t>
            </a:r>
            <a:r>
              <a:rPr lang="en-US" b="1" dirty="0"/>
              <a:t>20:19</a:t>
            </a:r>
          </a:p>
          <a:p>
            <a:r>
              <a:rPr lang="en-US" dirty="0"/>
              <a:t>Now He tells them He will come again and what the kingdom will be like</a:t>
            </a:r>
          </a:p>
          <a:p>
            <a:r>
              <a:rPr lang="en-US" b="1" dirty="0"/>
              <a:t>*He prepares them for His death, by teaching them about His return*</a:t>
            </a:r>
          </a:p>
          <a:p>
            <a:r>
              <a:rPr lang="en-US" b="1" dirty="0"/>
              <a:t>Warnings:  </a:t>
            </a:r>
            <a:r>
              <a:rPr lang="en-US" dirty="0"/>
              <a:t>Don’t be misled by false Christs and prophets</a:t>
            </a:r>
          </a:p>
          <a:p>
            <a:r>
              <a:rPr lang="en-US" dirty="0"/>
              <a:t>Be alert and ready for His coming</a:t>
            </a:r>
          </a:p>
          <a:p>
            <a:r>
              <a:rPr lang="en-US" dirty="0"/>
              <a:t>Be faithful until He comes</a:t>
            </a:r>
          </a:p>
          <a:p>
            <a:r>
              <a:rPr lang="en-US" dirty="0"/>
              <a:t>This timing is 2 days before the Passover, so 2 days until His death.</a:t>
            </a:r>
          </a:p>
          <a:p>
            <a:r>
              <a:rPr lang="en-US" dirty="0"/>
              <a:t>Remember He is in the Temple, speaking to Jews, in Jerusalem</a:t>
            </a:r>
          </a:p>
        </p:txBody>
      </p:sp>
    </p:spTree>
    <p:extLst>
      <p:ext uri="{BB962C8B-B14F-4D97-AF65-F5344CB8AC3E}">
        <p14:creationId xmlns:p14="http://schemas.microsoft.com/office/powerpoint/2010/main" val="245973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43F2C-F3B9-D8B1-8B66-D7BD211D651F}"/>
              </a:ext>
            </a:extLst>
          </p:cNvPr>
          <p:cNvSpPr>
            <a:spLocks noGrp="1"/>
          </p:cNvSpPr>
          <p:nvPr>
            <p:ph type="title"/>
          </p:nvPr>
        </p:nvSpPr>
        <p:spPr/>
        <p:txBody>
          <a:bodyPr/>
          <a:lstStyle/>
          <a:p>
            <a:r>
              <a:rPr lang="en-US" dirty="0">
                <a:solidFill>
                  <a:schemeClr val="tx1"/>
                </a:solidFill>
              </a:rPr>
              <a:t>Matthew 24:1-13</a:t>
            </a:r>
          </a:p>
        </p:txBody>
      </p:sp>
      <p:sp>
        <p:nvSpPr>
          <p:cNvPr id="3" name="Content Placeholder 2">
            <a:extLst>
              <a:ext uri="{FF2B5EF4-FFF2-40B4-BE49-F238E27FC236}">
                <a16:creationId xmlns:a16="http://schemas.microsoft.com/office/drawing/2014/main" id="{99EF5621-67F3-5931-E0B4-0AF3986C61D2}"/>
              </a:ext>
            </a:extLst>
          </p:cNvPr>
          <p:cNvSpPr>
            <a:spLocks noGrp="1"/>
          </p:cNvSpPr>
          <p:nvPr>
            <p:ph idx="1"/>
          </p:nvPr>
        </p:nvSpPr>
        <p:spPr/>
        <p:txBody>
          <a:bodyPr>
            <a:normAutofit lnSpcReduction="10000"/>
          </a:bodyPr>
          <a:lstStyle/>
          <a:p>
            <a:r>
              <a:rPr lang="en-US" dirty="0"/>
              <a:t>Temple will be torn down – AD70</a:t>
            </a:r>
          </a:p>
          <a:p>
            <a:r>
              <a:rPr lang="en-US" dirty="0"/>
              <a:t>WHEN will these things happen?</a:t>
            </a:r>
          </a:p>
          <a:p>
            <a:r>
              <a:rPr lang="en-US" dirty="0"/>
              <a:t>WHAT will be the sign of Your coming?</a:t>
            </a:r>
          </a:p>
          <a:p>
            <a:r>
              <a:rPr lang="en-US" dirty="0"/>
              <a:t>WHAT will be the sign of the end of the age?</a:t>
            </a:r>
          </a:p>
          <a:p>
            <a:r>
              <a:rPr lang="en-US" dirty="0"/>
              <a:t>Answers “the end” question first by warning them not to be misled by false Christs, and don’t be frightened by wars and rumors of wars, famines and earthquakes. (famines can be a result of war). This is just the beginning.</a:t>
            </a:r>
          </a:p>
          <a:p>
            <a:r>
              <a:rPr lang="en-US" dirty="0"/>
              <a:t>Lawlessness will increase and love will grow cold.</a:t>
            </a:r>
          </a:p>
          <a:p>
            <a:r>
              <a:rPr lang="en-US" dirty="0"/>
              <a:t>But the one who endures to the end will be saved.</a:t>
            </a:r>
          </a:p>
          <a:p>
            <a:r>
              <a:rPr lang="en-US" b="1" dirty="0"/>
              <a:t>Heb. 3:6, 12-14  </a:t>
            </a:r>
            <a:r>
              <a:rPr lang="en-US" dirty="0"/>
              <a:t>Endure: to hold fast to one’s faith in Christ under misfortune and  trials.  This proves that you are His.</a:t>
            </a:r>
          </a:p>
        </p:txBody>
      </p:sp>
    </p:spTree>
    <p:extLst>
      <p:ext uri="{BB962C8B-B14F-4D97-AF65-F5344CB8AC3E}">
        <p14:creationId xmlns:p14="http://schemas.microsoft.com/office/powerpoint/2010/main" val="234578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94B80-526E-5F18-6822-8DD4EC009FCC}"/>
              </a:ext>
            </a:extLst>
          </p:cNvPr>
          <p:cNvSpPr>
            <a:spLocks noGrp="1"/>
          </p:cNvSpPr>
          <p:nvPr>
            <p:ph type="title"/>
          </p:nvPr>
        </p:nvSpPr>
        <p:spPr/>
        <p:txBody>
          <a:bodyPr/>
          <a:lstStyle/>
          <a:p>
            <a:r>
              <a:rPr lang="en-US" dirty="0">
                <a:solidFill>
                  <a:schemeClr val="tx1"/>
                </a:solidFill>
              </a:rPr>
              <a:t>Matthew 24:14-20</a:t>
            </a:r>
          </a:p>
        </p:txBody>
      </p:sp>
      <p:sp>
        <p:nvSpPr>
          <p:cNvPr id="3" name="Content Placeholder 2">
            <a:extLst>
              <a:ext uri="{FF2B5EF4-FFF2-40B4-BE49-F238E27FC236}">
                <a16:creationId xmlns:a16="http://schemas.microsoft.com/office/drawing/2014/main" id="{095A11BA-0EE9-9EBA-09A3-DCE711F53618}"/>
              </a:ext>
            </a:extLst>
          </p:cNvPr>
          <p:cNvSpPr>
            <a:spLocks noGrp="1"/>
          </p:cNvSpPr>
          <p:nvPr>
            <p:ph idx="1"/>
          </p:nvPr>
        </p:nvSpPr>
        <p:spPr/>
        <p:txBody>
          <a:bodyPr/>
          <a:lstStyle/>
          <a:p>
            <a:r>
              <a:rPr lang="en-US" dirty="0"/>
              <a:t>This gospel of the kingdom shall be preached in the whole world…</a:t>
            </a:r>
          </a:p>
          <a:p>
            <a:r>
              <a:rPr lang="en-US" b="1" dirty="0"/>
              <a:t>Rev. 14:6-7 </a:t>
            </a:r>
            <a:r>
              <a:rPr lang="en-US" dirty="0"/>
              <a:t>Right before the hour of judgment, an eternal gospel will be preached by an angel to all the world.</a:t>
            </a:r>
          </a:p>
          <a:p>
            <a:r>
              <a:rPr lang="en-US" dirty="0"/>
              <a:t>Jesus warned those in Judea to flee to the mountains when they see the Abomination of Desolation standing in the holy place.   Temple</a:t>
            </a:r>
          </a:p>
          <a:p>
            <a:r>
              <a:rPr lang="en-US" dirty="0"/>
              <a:t>Pray you are not pregnant, nursing, in the winter or on a Sabbath. Only Jews care about the Sabbath and who stands in the Temple.</a:t>
            </a:r>
          </a:p>
          <a:p>
            <a:r>
              <a:rPr lang="en-US" b="1" dirty="0"/>
              <a:t>Dan. 9:27; 12:9-11  </a:t>
            </a:r>
            <a:r>
              <a:rPr lang="en-US" dirty="0"/>
              <a:t>One who makes desolate breaks the covenant he has made with Israel and stops the sacrifice in the “middle of the week”.</a:t>
            </a:r>
          </a:p>
          <a:p>
            <a:r>
              <a:rPr lang="en-US" dirty="0"/>
              <a:t>Complete destruction is decreed and poured out on that one who makes desolate.   Judgment is coming for him.</a:t>
            </a:r>
          </a:p>
        </p:txBody>
      </p:sp>
    </p:spTree>
    <p:extLst>
      <p:ext uri="{BB962C8B-B14F-4D97-AF65-F5344CB8AC3E}">
        <p14:creationId xmlns:p14="http://schemas.microsoft.com/office/powerpoint/2010/main" val="1620287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E11CB-D191-7EE4-43D4-5F110B415992}"/>
              </a:ext>
            </a:extLst>
          </p:cNvPr>
          <p:cNvSpPr>
            <a:spLocks noGrp="1"/>
          </p:cNvSpPr>
          <p:nvPr>
            <p:ph type="title"/>
          </p:nvPr>
        </p:nvSpPr>
        <p:spPr/>
        <p:txBody>
          <a:bodyPr/>
          <a:lstStyle/>
          <a:p>
            <a:r>
              <a:rPr lang="en-US" dirty="0">
                <a:solidFill>
                  <a:schemeClr val="tx1"/>
                </a:solidFill>
              </a:rPr>
              <a:t>What We Know</a:t>
            </a:r>
          </a:p>
        </p:txBody>
      </p:sp>
      <p:sp>
        <p:nvSpPr>
          <p:cNvPr id="3" name="Content Placeholder 2">
            <a:extLst>
              <a:ext uri="{FF2B5EF4-FFF2-40B4-BE49-F238E27FC236}">
                <a16:creationId xmlns:a16="http://schemas.microsoft.com/office/drawing/2014/main" id="{8AEA1B66-57FD-ADA1-B689-45AA678525A0}"/>
              </a:ext>
            </a:extLst>
          </p:cNvPr>
          <p:cNvSpPr>
            <a:spLocks noGrp="1"/>
          </p:cNvSpPr>
          <p:nvPr>
            <p:ph idx="1"/>
          </p:nvPr>
        </p:nvSpPr>
        <p:spPr/>
        <p:txBody>
          <a:bodyPr/>
          <a:lstStyle/>
          <a:p>
            <a:r>
              <a:rPr lang="en-US" dirty="0"/>
              <a:t>This is a prophecy about the end time. So, Jesus answers that question.</a:t>
            </a:r>
          </a:p>
          <a:p>
            <a:r>
              <a:rPr lang="en-US" dirty="0"/>
              <a:t>It is about the Abomination of Desolation and where he will stand and what he will do to the JEWS.</a:t>
            </a:r>
          </a:p>
          <a:p>
            <a:r>
              <a:rPr lang="en-US" dirty="0"/>
              <a:t>From that time there will be 1,290 days     3 ½ weeks   </a:t>
            </a:r>
            <a:r>
              <a:rPr lang="en-US" dirty="0" err="1"/>
              <a:t>Weeks</a:t>
            </a:r>
            <a:r>
              <a:rPr lang="en-US" dirty="0"/>
              <a:t> = years</a:t>
            </a:r>
          </a:p>
          <a:p>
            <a:r>
              <a:rPr lang="en-US" dirty="0"/>
              <a:t>This was NOT for Daniel’s time.  </a:t>
            </a:r>
            <a:r>
              <a:rPr lang="en-US" b="1" dirty="0"/>
              <a:t>Dan. 12:9,13</a:t>
            </a:r>
          </a:p>
          <a:p>
            <a:r>
              <a:rPr lang="en-US" b="1" dirty="0"/>
              <a:t>Daniel is a Jewish prophet</a:t>
            </a:r>
          </a:p>
          <a:p>
            <a:r>
              <a:rPr lang="en-US" b="1" dirty="0"/>
              <a:t>Temple is a Jewish holy place</a:t>
            </a:r>
          </a:p>
          <a:p>
            <a:r>
              <a:rPr lang="en-US" b="1" dirty="0"/>
              <a:t>Sabbath is a holy day to Jews</a:t>
            </a:r>
          </a:p>
          <a:p>
            <a:r>
              <a:rPr lang="en-US" b="1" dirty="0"/>
              <a:t>Sacrifice and offerings are a Jewish tradition</a:t>
            </a:r>
          </a:p>
          <a:p>
            <a:r>
              <a:rPr lang="en-US" b="1" dirty="0"/>
              <a:t>Matthew’s audience is primarily Jewish</a:t>
            </a:r>
          </a:p>
        </p:txBody>
      </p:sp>
    </p:spTree>
    <p:extLst>
      <p:ext uri="{BB962C8B-B14F-4D97-AF65-F5344CB8AC3E}">
        <p14:creationId xmlns:p14="http://schemas.microsoft.com/office/powerpoint/2010/main" val="31487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446F2-12AB-F937-1151-8ABA266D9310}"/>
              </a:ext>
            </a:extLst>
          </p:cNvPr>
          <p:cNvSpPr>
            <a:spLocks noGrp="1"/>
          </p:cNvSpPr>
          <p:nvPr>
            <p:ph type="title"/>
          </p:nvPr>
        </p:nvSpPr>
        <p:spPr/>
        <p:txBody>
          <a:bodyPr/>
          <a:lstStyle/>
          <a:p>
            <a:r>
              <a:rPr lang="en-US" dirty="0">
                <a:solidFill>
                  <a:schemeClr val="tx1"/>
                </a:solidFill>
              </a:rPr>
              <a:t>Cross References</a:t>
            </a:r>
          </a:p>
        </p:txBody>
      </p:sp>
      <p:sp>
        <p:nvSpPr>
          <p:cNvPr id="3" name="Content Placeholder 2">
            <a:extLst>
              <a:ext uri="{FF2B5EF4-FFF2-40B4-BE49-F238E27FC236}">
                <a16:creationId xmlns:a16="http://schemas.microsoft.com/office/drawing/2014/main" id="{24CBD189-BF5C-891A-8590-308A458F2F19}"/>
              </a:ext>
            </a:extLst>
          </p:cNvPr>
          <p:cNvSpPr>
            <a:spLocks noGrp="1"/>
          </p:cNvSpPr>
          <p:nvPr>
            <p:ph idx="1"/>
          </p:nvPr>
        </p:nvSpPr>
        <p:spPr/>
        <p:txBody>
          <a:bodyPr>
            <a:normAutofit lnSpcReduction="10000"/>
          </a:bodyPr>
          <a:lstStyle/>
          <a:p>
            <a:r>
              <a:rPr lang="en-US" b="1" dirty="0"/>
              <a:t>2 Thess. 2:1-4   </a:t>
            </a:r>
            <a:r>
              <a:rPr lang="en-US" dirty="0"/>
              <a:t>Paul writing to the church about things that will happen BEFORE the Day of the Lord.</a:t>
            </a:r>
          </a:p>
          <a:p>
            <a:r>
              <a:rPr lang="en-US" dirty="0"/>
              <a:t>Don’t be deceived, the Day of the Lord has not yet come.</a:t>
            </a:r>
          </a:p>
          <a:p>
            <a:r>
              <a:rPr lang="en-US" b="1" dirty="0"/>
              <a:t>Joel 2:1-2  </a:t>
            </a:r>
            <a:r>
              <a:rPr lang="en-US" dirty="0"/>
              <a:t>Warn Israel, Day of the Lord is near, time of darkness</a:t>
            </a:r>
          </a:p>
          <a:p>
            <a:r>
              <a:rPr lang="en-US" b="1" dirty="0"/>
              <a:t>Dan. 12:1  </a:t>
            </a:r>
            <a:r>
              <a:rPr lang="en-US" dirty="0"/>
              <a:t>Michael stands guard over Israel</a:t>
            </a:r>
          </a:p>
          <a:p>
            <a:r>
              <a:rPr lang="en-US" dirty="0"/>
              <a:t>Time of distress like has never happened before to “your people”. Jews</a:t>
            </a:r>
          </a:p>
          <a:p>
            <a:r>
              <a:rPr lang="en-US" b="1" dirty="0"/>
              <a:t>Jer. 30:5-7 </a:t>
            </a:r>
            <a:r>
              <a:rPr lang="en-US" dirty="0"/>
              <a:t>The time of Jacob/Israel’s distress. No time like it before</a:t>
            </a:r>
          </a:p>
          <a:p>
            <a:r>
              <a:rPr lang="en-US" dirty="0"/>
              <a:t>Israel will be saved.  Those who believe. The elect.</a:t>
            </a:r>
          </a:p>
          <a:p>
            <a:r>
              <a:rPr lang="en-US" b="1" dirty="0"/>
              <a:t>Elect:</a:t>
            </a:r>
            <a:r>
              <a:rPr lang="en-US" dirty="0"/>
              <a:t> days are cut short for their sake, gathered together by angels</a:t>
            </a:r>
          </a:p>
          <a:p>
            <a:r>
              <a:rPr lang="en-US" b="1" dirty="0" err="1"/>
              <a:t>Eklektos</a:t>
            </a:r>
            <a:r>
              <a:rPr lang="en-US" b="1" dirty="0"/>
              <a:t>: </a:t>
            </a:r>
            <a:r>
              <a:rPr lang="en-US" dirty="0"/>
              <a:t>those chosen out by God for the rendering of special service to Him. Describes people who choose to follow the Lord by freely receiving faith.</a:t>
            </a:r>
          </a:p>
          <a:p>
            <a:endParaRPr lang="en-US" dirty="0"/>
          </a:p>
        </p:txBody>
      </p:sp>
    </p:spTree>
    <p:extLst>
      <p:ext uri="{BB962C8B-B14F-4D97-AF65-F5344CB8AC3E}">
        <p14:creationId xmlns:p14="http://schemas.microsoft.com/office/powerpoint/2010/main" val="878543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AE31D-8B14-FA57-F647-3C759A0AEFD1}"/>
              </a:ext>
            </a:extLst>
          </p:cNvPr>
          <p:cNvSpPr>
            <a:spLocks noGrp="1"/>
          </p:cNvSpPr>
          <p:nvPr>
            <p:ph type="title"/>
          </p:nvPr>
        </p:nvSpPr>
        <p:spPr/>
        <p:txBody>
          <a:bodyPr/>
          <a:lstStyle/>
          <a:p>
            <a:r>
              <a:rPr lang="en-US" dirty="0">
                <a:solidFill>
                  <a:schemeClr val="tx1"/>
                </a:solidFill>
              </a:rPr>
              <a:t>Matthew 24:21-31</a:t>
            </a:r>
          </a:p>
        </p:txBody>
      </p:sp>
      <p:sp>
        <p:nvSpPr>
          <p:cNvPr id="3" name="Content Placeholder 2">
            <a:extLst>
              <a:ext uri="{FF2B5EF4-FFF2-40B4-BE49-F238E27FC236}">
                <a16:creationId xmlns:a16="http://schemas.microsoft.com/office/drawing/2014/main" id="{259F4545-CA2A-FF47-C71E-0D0321502162}"/>
              </a:ext>
            </a:extLst>
          </p:cNvPr>
          <p:cNvSpPr>
            <a:spLocks noGrp="1"/>
          </p:cNvSpPr>
          <p:nvPr>
            <p:ph idx="1"/>
          </p:nvPr>
        </p:nvSpPr>
        <p:spPr/>
        <p:txBody>
          <a:bodyPr/>
          <a:lstStyle/>
          <a:p>
            <a:r>
              <a:rPr lang="en-US" b="1" dirty="0"/>
              <a:t>THEN</a:t>
            </a:r>
            <a:r>
              <a:rPr lang="en-US" dirty="0"/>
              <a:t> there will be great tribulation. </a:t>
            </a:r>
            <a:r>
              <a:rPr lang="en-US" b="1" dirty="0"/>
              <a:t>AFTER</a:t>
            </a:r>
            <a:r>
              <a:rPr lang="en-US" dirty="0"/>
              <a:t> the Abomination of Desolation stands in the holy place.</a:t>
            </a:r>
          </a:p>
          <a:p>
            <a:r>
              <a:rPr lang="en-US" dirty="0"/>
              <a:t>False Christs and prophets arise who show great signs and wonders so as to mislead, if possible, even the elect. DO NOT BELIEVE  OR FOLLOW THEM</a:t>
            </a:r>
          </a:p>
          <a:p>
            <a:r>
              <a:rPr lang="en-US" dirty="0"/>
              <a:t>His TRUE coming will be so obvious it will be like lightning in the sky.</a:t>
            </a:r>
          </a:p>
          <a:p>
            <a:r>
              <a:rPr lang="en-US" dirty="0"/>
              <a:t>Immediately </a:t>
            </a:r>
            <a:r>
              <a:rPr lang="en-US" b="1" dirty="0"/>
              <a:t>AFTER</a:t>
            </a:r>
            <a:r>
              <a:rPr lang="en-US" dirty="0"/>
              <a:t> the tribulation:</a:t>
            </a:r>
          </a:p>
          <a:p>
            <a:r>
              <a:rPr lang="en-US" dirty="0"/>
              <a:t>Sun and moon darkened, stars fall, and powers of heaven are shaken.</a:t>
            </a:r>
          </a:p>
          <a:p>
            <a:r>
              <a:rPr lang="en-US" dirty="0"/>
              <a:t>THEN the </a:t>
            </a:r>
            <a:r>
              <a:rPr lang="en-US" b="1" dirty="0"/>
              <a:t>sign</a:t>
            </a:r>
            <a:r>
              <a:rPr lang="en-US" dirty="0"/>
              <a:t> of the Son of Man will appear in the sky (vs.3 question)</a:t>
            </a:r>
          </a:p>
          <a:p>
            <a:r>
              <a:rPr lang="en-US" dirty="0"/>
              <a:t>THEN the tribes of the earth will mourn for they will see Him</a:t>
            </a:r>
          </a:p>
          <a:p>
            <a:r>
              <a:rPr lang="en-US" dirty="0"/>
              <a:t>THEN His angels go forth with the sound of a trumpet and gather His elect</a:t>
            </a:r>
          </a:p>
        </p:txBody>
      </p:sp>
    </p:spTree>
    <p:extLst>
      <p:ext uri="{BB962C8B-B14F-4D97-AF65-F5344CB8AC3E}">
        <p14:creationId xmlns:p14="http://schemas.microsoft.com/office/powerpoint/2010/main" val="5193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D129E-BC24-91EB-B35D-9F8492362BEC}"/>
              </a:ext>
            </a:extLst>
          </p:cNvPr>
          <p:cNvSpPr>
            <a:spLocks noGrp="1"/>
          </p:cNvSpPr>
          <p:nvPr>
            <p:ph type="title"/>
          </p:nvPr>
        </p:nvSpPr>
        <p:spPr/>
        <p:txBody>
          <a:bodyPr/>
          <a:lstStyle/>
          <a:p>
            <a:r>
              <a:rPr lang="en-US" dirty="0">
                <a:solidFill>
                  <a:schemeClr val="tx1"/>
                </a:solidFill>
              </a:rPr>
              <a:t>Matthew 24:32-41 </a:t>
            </a:r>
          </a:p>
        </p:txBody>
      </p:sp>
      <p:sp>
        <p:nvSpPr>
          <p:cNvPr id="3" name="Content Placeholder 2">
            <a:extLst>
              <a:ext uri="{FF2B5EF4-FFF2-40B4-BE49-F238E27FC236}">
                <a16:creationId xmlns:a16="http://schemas.microsoft.com/office/drawing/2014/main" id="{BAC0E5F9-4209-38F7-7586-0EA65ED569B3}"/>
              </a:ext>
            </a:extLst>
          </p:cNvPr>
          <p:cNvSpPr>
            <a:spLocks noGrp="1"/>
          </p:cNvSpPr>
          <p:nvPr>
            <p:ph idx="1"/>
          </p:nvPr>
        </p:nvSpPr>
        <p:spPr/>
        <p:txBody>
          <a:bodyPr/>
          <a:lstStyle/>
          <a:p>
            <a:r>
              <a:rPr lang="en-US" dirty="0"/>
              <a:t>Parable of the fig tree: summer is near when you see it bear fruit.</a:t>
            </a:r>
          </a:p>
          <a:p>
            <a:r>
              <a:rPr lang="en-US" dirty="0"/>
              <a:t>Coming of the Lord is near when you see all these things.</a:t>
            </a:r>
          </a:p>
          <a:p>
            <a:r>
              <a:rPr lang="en-US" dirty="0"/>
              <a:t>The generation that SEES these things happen, the events just prior to His coming, will not pass away until they </a:t>
            </a:r>
            <a:r>
              <a:rPr lang="en-US" b="1" dirty="0"/>
              <a:t>all</a:t>
            </a:r>
            <a:r>
              <a:rPr lang="en-US" dirty="0"/>
              <a:t> take place.</a:t>
            </a:r>
          </a:p>
          <a:p>
            <a:r>
              <a:rPr lang="en-US" dirty="0"/>
              <a:t>Jesus’ coming is certain, though the hour or day is not known except by the Father.</a:t>
            </a:r>
          </a:p>
          <a:p>
            <a:r>
              <a:rPr lang="en-US" dirty="0"/>
              <a:t>It will be as unexpected as the flood was in Noah’s day.</a:t>
            </a:r>
          </a:p>
          <a:p>
            <a:r>
              <a:rPr lang="en-US" dirty="0"/>
              <a:t>Two men in a field, two women grinding at the mill: one taken away for judgment, one left to enter into the kingdom.</a:t>
            </a:r>
          </a:p>
          <a:p>
            <a:r>
              <a:rPr lang="en-US" b="1" dirty="0"/>
              <a:t>Matt. 13 </a:t>
            </a:r>
            <a:r>
              <a:rPr lang="en-US" dirty="0"/>
              <a:t>Tares and the wheat: tares, the wicked, are taken out from the righteous</a:t>
            </a:r>
          </a:p>
        </p:txBody>
      </p:sp>
    </p:spTree>
    <p:extLst>
      <p:ext uri="{BB962C8B-B14F-4D97-AF65-F5344CB8AC3E}">
        <p14:creationId xmlns:p14="http://schemas.microsoft.com/office/powerpoint/2010/main" val="125777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116</TotalTime>
  <Words>1498</Words>
  <Application>Microsoft Office PowerPoint</Application>
  <PresentationFormat>Widescreen</PresentationFormat>
  <Paragraphs>104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Matthew Part 2</vt:lpstr>
      <vt:lpstr>Review</vt:lpstr>
      <vt:lpstr>Matthew 24   Context</vt:lpstr>
      <vt:lpstr>Matthew 24:1-13</vt:lpstr>
      <vt:lpstr>Matthew 24:14-20</vt:lpstr>
      <vt:lpstr>What We Know</vt:lpstr>
      <vt:lpstr>Cross References</vt:lpstr>
      <vt:lpstr>Matthew 24:21-31</vt:lpstr>
      <vt:lpstr>Matthew 24:32-41 </vt:lpstr>
      <vt:lpstr>Matthew 24:42-51</vt:lpstr>
      <vt:lpstr>Matthew 25:1-30</vt:lpstr>
      <vt:lpstr>Matthew 25:31-46</vt:lpstr>
      <vt:lpstr>Application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24</cp:revision>
  <dcterms:created xsi:type="dcterms:W3CDTF">2024-02-21T14:49:49Z</dcterms:created>
  <dcterms:modified xsi:type="dcterms:W3CDTF">2024-02-21T16:45:55Z</dcterms:modified>
</cp:coreProperties>
</file>