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8E04496-4698-4BC1-B2D8-5BF8DE9529D3}"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3800573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E04496-4698-4BC1-B2D8-5BF8DE9529D3}"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1448133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E04496-4698-4BC1-B2D8-5BF8DE9529D3}"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C534E-57B3-4612-A21B-9D03F74A3F72}"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59295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E04496-4698-4BC1-B2D8-5BF8DE9529D3}"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164576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E04496-4698-4BC1-B2D8-5BF8DE9529D3}"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C534E-57B3-4612-A21B-9D03F74A3F7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179288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E04496-4698-4BC1-B2D8-5BF8DE9529D3}"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1024943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E04496-4698-4BC1-B2D8-5BF8DE9529D3}"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8986154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E04496-4698-4BC1-B2D8-5BF8DE9529D3}"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151475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E04496-4698-4BC1-B2D8-5BF8DE9529D3}"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2445594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E04496-4698-4BC1-B2D8-5BF8DE9529D3}" type="datetimeFigureOut">
              <a:rPr lang="en-US" smtClean="0"/>
              <a:t>2/14/2024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1404962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E04496-4698-4BC1-B2D8-5BF8DE9529D3}"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1513561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04496-4698-4BC1-B2D8-5BF8DE9529D3}" type="datetimeFigureOut">
              <a:rPr lang="en-US" smtClean="0"/>
              <a:t>2/14/2024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1249551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E04496-4698-4BC1-B2D8-5BF8DE9529D3}" type="datetimeFigureOut">
              <a:rPr lang="en-US" smtClean="0"/>
              <a:t>2/14/2024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3262460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E04496-4698-4BC1-B2D8-5BF8DE9529D3}" type="datetimeFigureOut">
              <a:rPr lang="en-US" smtClean="0"/>
              <a:t>2/14/2024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3777962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E04496-4698-4BC1-B2D8-5BF8DE9529D3}"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3822253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E04496-4698-4BC1-B2D8-5BF8DE9529D3}" type="datetimeFigureOut">
              <a:rPr lang="en-US" smtClean="0"/>
              <a:t>2/14/2024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7C534E-57B3-4612-A21B-9D03F74A3F72}" type="slidenum">
              <a:rPr lang="en-US" smtClean="0"/>
              <a:t>‹#›</a:t>
            </a:fld>
            <a:endParaRPr lang="en-US"/>
          </a:p>
        </p:txBody>
      </p:sp>
    </p:spTree>
    <p:extLst>
      <p:ext uri="{BB962C8B-B14F-4D97-AF65-F5344CB8AC3E}">
        <p14:creationId xmlns:p14="http://schemas.microsoft.com/office/powerpoint/2010/main" val="4058087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8E04496-4698-4BC1-B2D8-5BF8DE9529D3}" type="datetimeFigureOut">
              <a:rPr lang="en-US" smtClean="0"/>
              <a:t>2/14/2024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97C534E-57B3-4612-A21B-9D03F74A3F72}" type="slidenum">
              <a:rPr lang="en-US" smtClean="0"/>
              <a:t>‹#›</a:t>
            </a:fld>
            <a:endParaRPr lang="en-US"/>
          </a:p>
        </p:txBody>
      </p:sp>
    </p:spTree>
    <p:extLst>
      <p:ext uri="{BB962C8B-B14F-4D97-AF65-F5344CB8AC3E}">
        <p14:creationId xmlns:p14="http://schemas.microsoft.com/office/powerpoint/2010/main" val="452443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3D7C3-837C-7086-8D40-BD595545B33A}"/>
              </a:ext>
            </a:extLst>
          </p:cNvPr>
          <p:cNvSpPr>
            <a:spLocks noGrp="1"/>
          </p:cNvSpPr>
          <p:nvPr>
            <p:ph type="ctrTitle"/>
          </p:nvPr>
        </p:nvSpPr>
        <p:spPr/>
        <p:txBody>
          <a:bodyPr/>
          <a:lstStyle/>
          <a:p>
            <a:r>
              <a:rPr lang="en-US" dirty="0"/>
              <a:t>Matthew Part 2</a:t>
            </a:r>
          </a:p>
        </p:txBody>
      </p:sp>
      <p:sp>
        <p:nvSpPr>
          <p:cNvPr id="3" name="Subtitle 2">
            <a:extLst>
              <a:ext uri="{FF2B5EF4-FFF2-40B4-BE49-F238E27FC236}">
                <a16:creationId xmlns:a16="http://schemas.microsoft.com/office/drawing/2014/main" id="{53211980-1A22-3CAA-6D35-68A1F46E4FF8}"/>
              </a:ext>
            </a:extLst>
          </p:cNvPr>
          <p:cNvSpPr>
            <a:spLocks noGrp="1"/>
          </p:cNvSpPr>
          <p:nvPr>
            <p:ph type="subTitle" idx="1"/>
          </p:nvPr>
        </p:nvSpPr>
        <p:spPr/>
        <p:txBody>
          <a:bodyPr/>
          <a:lstStyle/>
          <a:p>
            <a:r>
              <a:rPr lang="en-US" dirty="0"/>
              <a:t>Lesson 5</a:t>
            </a:r>
          </a:p>
        </p:txBody>
      </p:sp>
    </p:spTree>
    <p:extLst>
      <p:ext uri="{BB962C8B-B14F-4D97-AF65-F5344CB8AC3E}">
        <p14:creationId xmlns:p14="http://schemas.microsoft.com/office/powerpoint/2010/main" val="545116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92040-ECF2-750F-94FC-76BE9A2DC2D0}"/>
              </a:ext>
            </a:extLst>
          </p:cNvPr>
          <p:cNvSpPr>
            <a:spLocks noGrp="1"/>
          </p:cNvSpPr>
          <p:nvPr>
            <p:ph type="title"/>
          </p:nvPr>
        </p:nvSpPr>
        <p:spPr/>
        <p:txBody>
          <a:bodyPr/>
          <a:lstStyle/>
          <a:p>
            <a:r>
              <a:rPr lang="en-US" dirty="0">
                <a:solidFill>
                  <a:schemeClr val="tx1"/>
                </a:solidFill>
              </a:rPr>
              <a:t>Matthew 23:15-28</a:t>
            </a:r>
          </a:p>
        </p:txBody>
      </p:sp>
      <p:sp>
        <p:nvSpPr>
          <p:cNvPr id="3" name="Content Placeholder 2">
            <a:extLst>
              <a:ext uri="{FF2B5EF4-FFF2-40B4-BE49-F238E27FC236}">
                <a16:creationId xmlns:a16="http://schemas.microsoft.com/office/drawing/2014/main" id="{81CC1192-7E09-609C-8186-F49EC6B904E1}"/>
              </a:ext>
            </a:extLst>
          </p:cNvPr>
          <p:cNvSpPr>
            <a:spLocks noGrp="1"/>
          </p:cNvSpPr>
          <p:nvPr>
            <p:ph idx="1"/>
          </p:nvPr>
        </p:nvSpPr>
        <p:spPr/>
        <p:txBody>
          <a:bodyPr/>
          <a:lstStyle/>
          <a:p>
            <a:r>
              <a:rPr lang="en-US" b="1" dirty="0"/>
              <a:t>WOE:</a:t>
            </a:r>
            <a:r>
              <a:rPr lang="en-US" dirty="0"/>
              <a:t> They made their proselytes twice as much a son of Satan as themselves.</a:t>
            </a:r>
          </a:p>
          <a:p>
            <a:r>
              <a:rPr lang="en-US" b="1" dirty="0"/>
              <a:t>WOE:</a:t>
            </a:r>
            <a:r>
              <a:rPr lang="en-US" dirty="0"/>
              <a:t> Blind guides; the gold and the offerings brought to the sacred Temple was of more worth to them than the holy dwelling place of God.</a:t>
            </a:r>
          </a:p>
          <a:p>
            <a:r>
              <a:rPr lang="en-US" dirty="0"/>
              <a:t>They had no understanding of the holiness of God.</a:t>
            </a:r>
          </a:p>
          <a:p>
            <a:r>
              <a:rPr lang="en-US" dirty="0"/>
              <a:t>They tithed the miniscule, but neglected justice, mercy and faithfulness; the most important things</a:t>
            </a:r>
          </a:p>
          <a:p>
            <a:r>
              <a:rPr lang="en-US" dirty="0"/>
              <a:t>They looked clean/righteous on the outside but were full of dead bones/hypocrisy and lawlessness inside.</a:t>
            </a:r>
          </a:p>
          <a:p>
            <a:r>
              <a:rPr lang="en-US" dirty="0"/>
              <a:t>They didn’t hunger and thirst after righteousness   </a:t>
            </a:r>
            <a:r>
              <a:rPr lang="en-US" b="1" dirty="0"/>
              <a:t>Matt. 5:6</a:t>
            </a:r>
          </a:p>
          <a:p>
            <a:endParaRPr lang="en-US" dirty="0"/>
          </a:p>
        </p:txBody>
      </p:sp>
    </p:spTree>
    <p:extLst>
      <p:ext uri="{BB962C8B-B14F-4D97-AF65-F5344CB8AC3E}">
        <p14:creationId xmlns:p14="http://schemas.microsoft.com/office/powerpoint/2010/main" val="3808980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BA2AF-01B3-89C7-A02D-1B1A0246BBFE}"/>
              </a:ext>
            </a:extLst>
          </p:cNvPr>
          <p:cNvSpPr>
            <a:spLocks noGrp="1"/>
          </p:cNvSpPr>
          <p:nvPr>
            <p:ph type="title"/>
          </p:nvPr>
        </p:nvSpPr>
        <p:spPr/>
        <p:txBody>
          <a:bodyPr/>
          <a:lstStyle/>
          <a:p>
            <a:r>
              <a:rPr lang="en-US" dirty="0">
                <a:solidFill>
                  <a:schemeClr val="tx1"/>
                </a:solidFill>
              </a:rPr>
              <a:t>Matthew 23:29-34</a:t>
            </a:r>
          </a:p>
        </p:txBody>
      </p:sp>
      <p:sp>
        <p:nvSpPr>
          <p:cNvPr id="3" name="Content Placeholder 2">
            <a:extLst>
              <a:ext uri="{FF2B5EF4-FFF2-40B4-BE49-F238E27FC236}">
                <a16:creationId xmlns:a16="http://schemas.microsoft.com/office/drawing/2014/main" id="{2177213F-EECA-2BD2-CA0D-825A3093D74C}"/>
              </a:ext>
            </a:extLst>
          </p:cNvPr>
          <p:cNvSpPr>
            <a:spLocks noGrp="1"/>
          </p:cNvSpPr>
          <p:nvPr>
            <p:ph idx="1"/>
          </p:nvPr>
        </p:nvSpPr>
        <p:spPr/>
        <p:txBody>
          <a:bodyPr/>
          <a:lstStyle/>
          <a:p>
            <a:r>
              <a:rPr lang="en-US" dirty="0"/>
              <a:t>“You build the tombs of prophets and adorn monuments of the righteous”</a:t>
            </a:r>
          </a:p>
          <a:p>
            <a:r>
              <a:rPr lang="en-US" dirty="0"/>
              <a:t>But they murdered the prophets, just like their fathers did.</a:t>
            </a:r>
          </a:p>
          <a:p>
            <a:r>
              <a:rPr lang="en-US" dirty="0"/>
              <a:t>Blessed are the peacemakers for they shall be called sons of God.  </a:t>
            </a:r>
            <a:r>
              <a:rPr lang="en-US" b="1" dirty="0"/>
              <a:t>5:9</a:t>
            </a:r>
          </a:p>
          <a:p>
            <a:r>
              <a:rPr lang="en-US" dirty="0"/>
              <a:t>They’re called, “sons of the devil”.  </a:t>
            </a:r>
          </a:p>
          <a:p>
            <a:r>
              <a:rPr lang="en-US" dirty="0"/>
              <a:t>Brood of vipers (</a:t>
            </a:r>
            <a:r>
              <a:rPr lang="en-US" b="1" dirty="0"/>
              <a:t>3:7-8</a:t>
            </a:r>
            <a:r>
              <a:rPr lang="en-US" dirty="0"/>
              <a:t>) who will not escape the sentence of hell</a:t>
            </a:r>
          </a:p>
          <a:p>
            <a:r>
              <a:rPr lang="en-US" dirty="0"/>
              <a:t>They are not “pure in heart” but defiled in heart. They can’t see God.</a:t>
            </a:r>
          </a:p>
          <a:p>
            <a:r>
              <a:rPr lang="en-US" dirty="0"/>
              <a:t>Prophets, wise men and scribes were sent to Israel.</a:t>
            </a:r>
          </a:p>
          <a:p>
            <a:r>
              <a:rPr lang="en-US" dirty="0"/>
              <a:t>Jesus said they WOULD kill, scourge, crucify and persecute </a:t>
            </a:r>
            <a:r>
              <a:rPr lang="en-US"/>
              <a:t>some of them </a:t>
            </a:r>
            <a:r>
              <a:rPr lang="en-US" dirty="0"/>
              <a:t>from city to city.</a:t>
            </a:r>
          </a:p>
          <a:p>
            <a:endParaRPr lang="en-US" dirty="0"/>
          </a:p>
        </p:txBody>
      </p:sp>
    </p:spTree>
    <p:extLst>
      <p:ext uri="{BB962C8B-B14F-4D97-AF65-F5344CB8AC3E}">
        <p14:creationId xmlns:p14="http://schemas.microsoft.com/office/powerpoint/2010/main" val="2582286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F8927-9544-91B2-EEB9-5E37344A0B24}"/>
              </a:ext>
            </a:extLst>
          </p:cNvPr>
          <p:cNvSpPr>
            <a:spLocks noGrp="1"/>
          </p:cNvSpPr>
          <p:nvPr>
            <p:ph type="title"/>
          </p:nvPr>
        </p:nvSpPr>
        <p:spPr/>
        <p:txBody>
          <a:bodyPr/>
          <a:lstStyle/>
          <a:p>
            <a:r>
              <a:rPr lang="en-US" dirty="0">
                <a:solidFill>
                  <a:schemeClr val="tx1"/>
                </a:solidFill>
              </a:rPr>
              <a:t>Matthew 23:35-39</a:t>
            </a:r>
          </a:p>
        </p:txBody>
      </p:sp>
      <p:sp>
        <p:nvSpPr>
          <p:cNvPr id="3" name="Content Placeholder 2">
            <a:extLst>
              <a:ext uri="{FF2B5EF4-FFF2-40B4-BE49-F238E27FC236}">
                <a16:creationId xmlns:a16="http://schemas.microsoft.com/office/drawing/2014/main" id="{55BE684D-433A-4D6B-27B6-A6C1DF4BB029}"/>
              </a:ext>
            </a:extLst>
          </p:cNvPr>
          <p:cNvSpPr>
            <a:spLocks noGrp="1"/>
          </p:cNvSpPr>
          <p:nvPr>
            <p:ph idx="1"/>
          </p:nvPr>
        </p:nvSpPr>
        <p:spPr/>
        <p:txBody>
          <a:bodyPr/>
          <a:lstStyle/>
          <a:p>
            <a:r>
              <a:rPr lang="en-US" dirty="0"/>
              <a:t>Abel – the first martyr. Zechariah the last martyr according to the Hebrew Bible.   Zechariah stood up and condemned Israel for their sin and the king had him killed in the court of the house of the Lord. </a:t>
            </a:r>
            <a:r>
              <a:rPr lang="en-US" b="1" dirty="0"/>
              <a:t>2 Chron. 24:21</a:t>
            </a:r>
          </a:p>
          <a:p>
            <a:r>
              <a:rPr lang="en-US" b="1" dirty="0"/>
              <a:t>Murderers are not peacemakers, humble, pure in heart or poor in spirit.</a:t>
            </a:r>
          </a:p>
          <a:p>
            <a:r>
              <a:rPr lang="en-US" dirty="0"/>
              <a:t>Jesus is IN the Temple saying these things (</a:t>
            </a:r>
            <a:r>
              <a:rPr lang="en-US" b="1" dirty="0"/>
              <a:t>21:23; 24:1</a:t>
            </a:r>
            <a:r>
              <a:rPr lang="en-US" dirty="0"/>
              <a:t>)</a:t>
            </a:r>
          </a:p>
          <a:p>
            <a:r>
              <a:rPr lang="en-US" dirty="0"/>
              <a:t>This is His final sermon. Such a contrast from His first.</a:t>
            </a:r>
          </a:p>
          <a:p>
            <a:r>
              <a:rPr lang="en-US" dirty="0"/>
              <a:t>This is their final rejection of Him, hence, His lamentation over Jerusalem.</a:t>
            </a:r>
          </a:p>
          <a:p>
            <a:r>
              <a:rPr lang="en-US" b="1" dirty="0"/>
              <a:t>Theme: Woe to Scribes and Pharisees  Hypocrites. Last Public Message</a:t>
            </a:r>
          </a:p>
          <a:p>
            <a:endParaRPr lang="en-US" b="1" dirty="0"/>
          </a:p>
          <a:p>
            <a:endParaRPr lang="en-US" dirty="0"/>
          </a:p>
        </p:txBody>
      </p:sp>
    </p:spTree>
    <p:extLst>
      <p:ext uri="{BB962C8B-B14F-4D97-AF65-F5344CB8AC3E}">
        <p14:creationId xmlns:p14="http://schemas.microsoft.com/office/powerpoint/2010/main" val="727453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2AFFD-FDA0-1B07-C9C6-B06955B79BD4}"/>
              </a:ext>
            </a:extLst>
          </p:cNvPr>
          <p:cNvSpPr>
            <a:spLocks noGrp="1"/>
          </p:cNvSpPr>
          <p:nvPr>
            <p:ph type="title"/>
          </p:nvPr>
        </p:nvSpPr>
        <p:spPr/>
        <p:txBody>
          <a:bodyPr/>
          <a:lstStyle/>
          <a:p>
            <a:r>
              <a:rPr lang="en-US" dirty="0">
                <a:solidFill>
                  <a:schemeClr val="tx1"/>
                </a:solidFill>
              </a:rPr>
              <a:t>Application</a:t>
            </a:r>
          </a:p>
        </p:txBody>
      </p:sp>
      <p:sp>
        <p:nvSpPr>
          <p:cNvPr id="3" name="Content Placeholder 2">
            <a:extLst>
              <a:ext uri="{FF2B5EF4-FFF2-40B4-BE49-F238E27FC236}">
                <a16:creationId xmlns:a16="http://schemas.microsoft.com/office/drawing/2014/main" id="{BE61958B-E159-EFB9-61E5-10C27D07764E}"/>
              </a:ext>
            </a:extLst>
          </p:cNvPr>
          <p:cNvSpPr>
            <a:spLocks noGrp="1"/>
          </p:cNvSpPr>
          <p:nvPr>
            <p:ph idx="1"/>
          </p:nvPr>
        </p:nvSpPr>
        <p:spPr/>
        <p:txBody>
          <a:bodyPr/>
          <a:lstStyle/>
          <a:p>
            <a:r>
              <a:rPr lang="en-US" dirty="0"/>
              <a:t>Do I keep unbelievers out of my “safe place” in the church, or do I invite them in, sin and all? Where else will they hear the Good News?</a:t>
            </a:r>
          </a:p>
          <a:p>
            <a:r>
              <a:rPr lang="en-US" dirty="0"/>
              <a:t>Am I humble in spirit, a peacemaker, searching after His righteousness?</a:t>
            </a:r>
          </a:p>
          <a:p>
            <a:r>
              <a:rPr lang="en-US" dirty="0"/>
              <a:t>Does my life show others who Christ is, or just my “religion”?</a:t>
            </a:r>
          </a:p>
        </p:txBody>
      </p:sp>
    </p:spTree>
    <p:extLst>
      <p:ext uri="{BB962C8B-B14F-4D97-AF65-F5344CB8AC3E}">
        <p14:creationId xmlns:p14="http://schemas.microsoft.com/office/powerpoint/2010/main" val="3735091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B51B0-F1B2-E85E-35C5-D0C6EB188DB5}"/>
              </a:ext>
            </a:extLst>
          </p:cNvPr>
          <p:cNvSpPr>
            <a:spLocks noGrp="1"/>
          </p:cNvSpPr>
          <p:nvPr>
            <p:ph type="title"/>
          </p:nvPr>
        </p:nvSpPr>
        <p:spPr/>
        <p:txBody>
          <a:bodyPr/>
          <a:lstStyle/>
          <a:p>
            <a:r>
              <a:rPr lang="en-US" dirty="0">
                <a:solidFill>
                  <a:schemeClr val="tx1"/>
                </a:solidFill>
              </a:rPr>
              <a:t>Review</a:t>
            </a:r>
            <a:r>
              <a:rPr lang="en-US" dirty="0"/>
              <a:t> </a:t>
            </a:r>
          </a:p>
        </p:txBody>
      </p:sp>
      <p:sp>
        <p:nvSpPr>
          <p:cNvPr id="3" name="Content Placeholder 2">
            <a:extLst>
              <a:ext uri="{FF2B5EF4-FFF2-40B4-BE49-F238E27FC236}">
                <a16:creationId xmlns:a16="http://schemas.microsoft.com/office/drawing/2014/main" id="{BA2DEF28-6ABD-24FA-E0E3-61A97472E3BB}"/>
              </a:ext>
            </a:extLst>
          </p:cNvPr>
          <p:cNvSpPr>
            <a:spLocks noGrp="1"/>
          </p:cNvSpPr>
          <p:nvPr>
            <p:ph idx="1"/>
          </p:nvPr>
        </p:nvSpPr>
        <p:spPr/>
        <p:txBody>
          <a:bodyPr/>
          <a:lstStyle/>
          <a:p>
            <a:r>
              <a:rPr lang="en-US" dirty="0"/>
              <a:t>Matthew is a Jewish book written to Jewish people in a Jewish culture</a:t>
            </a:r>
          </a:p>
          <a:p>
            <a:r>
              <a:rPr lang="en-US" dirty="0"/>
              <a:t>It is about the kingdom of heaven and its king, Jesus</a:t>
            </a:r>
          </a:p>
          <a:p>
            <a:r>
              <a:rPr lang="en-US" dirty="0"/>
              <a:t>Jesus’ </a:t>
            </a:r>
            <a:r>
              <a:rPr lang="en-US" b="1" dirty="0"/>
              <a:t>First</a:t>
            </a:r>
            <a:r>
              <a:rPr lang="en-US" dirty="0"/>
              <a:t> sermon:  Sermon on the Mount/</a:t>
            </a:r>
            <a:r>
              <a:rPr lang="en-US" dirty="0" err="1"/>
              <a:t>Blessed’s</a:t>
            </a:r>
            <a:endParaRPr lang="en-US" dirty="0"/>
          </a:p>
          <a:p>
            <a:r>
              <a:rPr lang="en-US" dirty="0"/>
              <a:t>He miraculously healed, fed thousands and taught with authority</a:t>
            </a:r>
          </a:p>
          <a:p>
            <a:r>
              <a:rPr lang="en-US" dirty="0"/>
              <a:t>Warned about the Pharisees and their teachings/traditions</a:t>
            </a:r>
          </a:p>
          <a:p>
            <a:r>
              <a:rPr lang="en-US" dirty="0"/>
              <a:t>Called the 12 and taught them personally about His death and resurrection</a:t>
            </a:r>
          </a:p>
          <a:p>
            <a:r>
              <a:rPr lang="en-US" dirty="0"/>
              <a:t>Cleansed His Father’s house in Jerusalem</a:t>
            </a:r>
          </a:p>
          <a:p>
            <a:r>
              <a:rPr lang="en-US" dirty="0"/>
              <a:t>Spoke in parables about the kingdom of heaven</a:t>
            </a:r>
          </a:p>
          <a:p>
            <a:r>
              <a:rPr lang="en-US" b="1" dirty="0"/>
              <a:t>Last</a:t>
            </a:r>
            <a:r>
              <a:rPr lang="en-US" dirty="0"/>
              <a:t> sermon/public address: Chapter 22-23 where He silences both the Pharisees and Sadducees.</a:t>
            </a:r>
          </a:p>
        </p:txBody>
      </p:sp>
    </p:spTree>
    <p:extLst>
      <p:ext uri="{BB962C8B-B14F-4D97-AF65-F5344CB8AC3E}">
        <p14:creationId xmlns:p14="http://schemas.microsoft.com/office/powerpoint/2010/main" val="54183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04635-34BB-CAFE-F143-75499C91B206}"/>
              </a:ext>
            </a:extLst>
          </p:cNvPr>
          <p:cNvSpPr>
            <a:spLocks noGrp="1"/>
          </p:cNvSpPr>
          <p:nvPr>
            <p:ph type="title"/>
          </p:nvPr>
        </p:nvSpPr>
        <p:spPr/>
        <p:txBody>
          <a:bodyPr/>
          <a:lstStyle/>
          <a:p>
            <a:r>
              <a:rPr lang="en-US" dirty="0">
                <a:solidFill>
                  <a:schemeClr val="tx1"/>
                </a:solidFill>
              </a:rPr>
              <a:t>Matthew 22:1-14</a:t>
            </a:r>
          </a:p>
        </p:txBody>
      </p:sp>
      <p:sp>
        <p:nvSpPr>
          <p:cNvPr id="3" name="Content Placeholder 2">
            <a:extLst>
              <a:ext uri="{FF2B5EF4-FFF2-40B4-BE49-F238E27FC236}">
                <a16:creationId xmlns:a16="http://schemas.microsoft.com/office/drawing/2014/main" id="{6C7E3E23-EA4C-1CEA-4A76-B71A8BC9D671}"/>
              </a:ext>
            </a:extLst>
          </p:cNvPr>
          <p:cNvSpPr>
            <a:spLocks noGrp="1"/>
          </p:cNvSpPr>
          <p:nvPr>
            <p:ph idx="1"/>
          </p:nvPr>
        </p:nvSpPr>
        <p:spPr/>
        <p:txBody>
          <a:bodyPr/>
          <a:lstStyle/>
          <a:p>
            <a:r>
              <a:rPr lang="en-US" dirty="0"/>
              <a:t>Parable about a wedding feast for a king’s son and the invited guests</a:t>
            </a:r>
          </a:p>
          <a:p>
            <a:r>
              <a:rPr lang="en-US" dirty="0"/>
              <a:t>Those invited WOULDN’T come, so others were invited</a:t>
            </a:r>
          </a:p>
          <a:p>
            <a:r>
              <a:rPr lang="en-US" dirty="0"/>
              <a:t>Good AND evil were invited, and they came and FILLED the wedding hall</a:t>
            </a:r>
          </a:p>
          <a:p>
            <a:r>
              <a:rPr lang="en-US" dirty="0"/>
              <a:t>One man was not in the proper attire: king saw him and had him thrown out into “utter darkness where there is weeping and gnashing of teeth”. </a:t>
            </a:r>
            <a:r>
              <a:rPr lang="en-US" b="1" dirty="0"/>
              <a:t>8:12</a:t>
            </a:r>
          </a:p>
          <a:p>
            <a:r>
              <a:rPr lang="en-US" dirty="0"/>
              <a:t>Point of the parable: Many are called but few are chosen.</a:t>
            </a:r>
          </a:p>
          <a:p>
            <a:r>
              <a:rPr lang="en-US" dirty="0"/>
              <a:t>Many = nation of Israel      Chosen = the ones who came</a:t>
            </a:r>
          </a:p>
        </p:txBody>
      </p:sp>
    </p:spTree>
    <p:extLst>
      <p:ext uri="{BB962C8B-B14F-4D97-AF65-F5344CB8AC3E}">
        <p14:creationId xmlns:p14="http://schemas.microsoft.com/office/powerpoint/2010/main" val="2206792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26ACE-8951-5FA3-EFE9-489A87C25C9B}"/>
              </a:ext>
            </a:extLst>
          </p:cNvPr>
          <p:cNvSpPr>
            <a:spLocks noGrp="1"/>
          </p:cNvSpPr>
          <p:nvPr>
            <p:ph type="title"/>
          </p:nvPr>
        </p:nvSpPr>
        <p:spPr/>
        <p:txBody>
          <a:bodyPr/>
          <a:lstStyle/>
          <a:p>
            <a:r>
              <a:rPr lang="en-US" dirty="0">
                <a:solidFill>
                  <a:schemeClr val="tx1"/>
                </a:solidFill>
              </a:rPr>
              <a:t>Matthew 22:15-22</a:t>
            </a:r>
          </a:p>
        </p:txBody>
      </p:sp>
      <p:sp>
        <p:nvSpPr>
          <p:cNvPr id="3" name="Content Placeholder 2">
            <a:extLst>
              <a:ext uri="{FF2B5EF4-FFF2-40B4-BE49-F238E27FC236}">
                <a16:creationId xmlns:a16="http://schemas.microsoft.com/office/drawing/2014/main" id="{B330B7EA-53F2-661C-9086-229C1414D6D2}"/>
              </a:ext>
            </a:extLst>
          </p:cNvPr>
          <p:cNvSpPr>
            <a:spLocks noGrp="1"/>
          </p:cNvSpPr>
          <p:nvPr>
            <p:ph idx="1"/>
          </p:nvPr>
        </p:nvSpPr>
        <p:spPr/>
        <p:txBody>
          <a:bodyPr/>
          <a:lstStyle/>
          <a:p>
            <a:r>
              <a:rPr lang="en-US" b="1" dirty="0"/>
              <a:t>Response:</a:t>
            </a:r>
            <a:r>
              <a:rPr lang="en-US" dirty="0"/>
              <a:t> The Pharisees and Herodians ask Jesus a </a:t>
            </a:r>
            <a:r>
              <a:rPr lang="en-US" b="1" dirty="0"/>
              <a:t>Political</a:t>
            </a:r>
            <a:r>
              <a:rPr lang="en-US" dirty="0"/>
              <a:t> Question</a:t>
            </a:r>
          </a:p>
          <a:p>
            <a:r>
              <a:rPr lang="en-US" dirty="0"/>
              <a:t>“Is it lawful to give a poll-tax to Caesar, or not?”</a:t>
            </a:r>
          </a:p>
          <a:p>
            <a:r>
              <a:rPr lang="en-US" dirty="0"/>
              <a:t>The Herodians supported the tax, the Pharisees did not because Caesar was regarded as a god.</a:t>
            </a:r>
          </a:p>
          <a:p>
            <a:r>
              <a:rPr lang="en-US" dirty="0"/>
              <a:t>No matter which side He took, He would offend the other.</a:t>
            </a:r>
          </a:p>
          <a:p>
            <a:r>
              <a:rPr lang="en-US" b="1" dirty="0"/>
              <a:t>Answer: </a:t>
            </a:r>
            <a:r>
              <a:rPr lang="en-US" dirty="0"/>
              <a:t>“Render to Caesar the things that are Caesar’s: money.”</a:t>
            </a:r>
          </a:p>
          <a:p>
            <a:r>
              <a:rPr lang="en-US" dirty="0"/>
              <a:t>“Render to God the things that are God’s.”  Everything you have. Deny self</a:t>
            </a:r>
          </a:p>
          <a:p>
            <a:r>
              <a:rPr lang="en-US" b="1" dirty="0"/>
              <a:t>How does this apply to us?</a:t>
            </a:r>
          </a:p>
          <a:p>
            <a:r>
              <a:rPr lang="en-US" dirty="0"/>
              <a:t>A tax is law and must be obeyed; it doesn’t go against the Word of God</a:t>
            </a:r>
          </a:p>
          <a:p>
            <a:r>
              <a:rPr lang="en-US" dirty="0"/>
              <a:t>Give to God what is God’s: we ALL bear the image of God.</a:t>
            </a:r>
          </a:p>
        </p:txBody>
      </p:sp>
    </p:spTree>
    <p:extLst>
      <p:ext uri="{BB962C8B-B14F-4D97-AF65-F5344CB8AC3E}">
        <p14:creationId xmlns:p14="http://schemas.microsoft.com/office/powerpoint/2010/main" val="19252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41008-3D48-7B07-CD62-703D5FBB8980}"/>
              </a:ext>
            </a:extLst>
          </p:cNvPr>
          <p:cNvSpPr>
            <a:spLocks noGrp="1"/>
          </p:cNvSpPr>
          <p:nvPr>
            <p:ph type="title"/>
          </p:nvPr>
        </p:nvSpPr>
        <p:spPr/>
        <p:txBody>
          <a:bodyPr/>
          <a:lstStyle/>
          <a:p>
            <a:r>
              <a:rPr lang="en-US" dirty="0">
                <a:solidFill>
                  <a:schemeClr val="tx1"/>
                </a:solidFill>
              </a:rPr>
              <a:t>Matthew 22:23-33  Doctrinal Question</a:t>
            </a:r>
          </a:p>
        </p:txBody>
      </p:sp>
      <p:sp>
        <p:nvSpPr>
          <p:cNvPr id="3" name="Content Placeholder 2">
            <a:extLst>
              <a:ext uri="{FF2B5EF4-FFF2-40B4-BE49-F238E27FC236}">
                <a16:creationId xmlns:a16="http://schemas.microsoft.com/office/drawing/2014/main" id="{5149BD02-28DB-1596-0EEA-135E0EC9B064}"/>
              </a:ext>
            </a:extLst>
          </p:cNvPr>
          <p:cNvSpPr>
            <a:spLocks noGrp="1"/>
          </p:cNvSpPr>
          <p:nvPr>
            <p:ph idx="1"/>
          </p:nvPr>
        </p:nvSpPr>
        <p:spPr/>
        <p:txBody>
          <a:bodyPr/>
          <a:lstStyle/>
          <a:p>
            <a:r>
              <a:rPr lang="en-US" dirty="0"/>
              <a:t>Sadducees ask Him a question about the resurrection, which they don’t even believe in.</a:t>
            </a:r>
          </a:p>
          <a:p>
            <a:r>
              <a:rPr lang="en-US" dirty="0"/>
              <a:t>Jesus said they did not understand the Scriptures or the power of God.</a:t>
            </a:r>
          </a:p>
          <a:p>
            <a:r>
              <a:rPr lang="en-US" b="1" dirty="0"/>
              <a:t>“God is NOT the God of the dead, but of the living.”</a:t>
            </a:r>
          </a:p>
          <a:p>
            <a:r>
              <a:rPr lang="en-US" dirty="0"/>
              <a:t>Again, the crowd is astonished at His teaching. It is NOTHING like that of the Pharisees (</a:t>
            </a:r>
            <a:r>
              <a:rPr lang="en-US" b="1" dirty="0"/>
              <a:t>7:28; 13:54; 19:25</a:t>
            </a:r>
            <a:r>
              <a:rPr lang="en-US" dirty="0"/>
              <a:t>)</a:t>
            </a:r>
          </a:p>
          <a:p>
            <a:r>
              <a:rPr lang="en-US" b="1" dirty="0"/>
              <a:t>Astonished: “</a:t>
            </a:r>
            <a:r>
              <a:rPr lang="en-US" b="1" dirty="0" err="1"/>
              <a:t>ekplesso</a:t>
            </a:r>
            <a:r>
              <a:rPr lang="en-US" b="1" dirty="0"/>
              <a:t>”- </a:t>
            </a:r>
            <a:r>
              <a:rPr lang="en-US" dirty="0"/>
              <a:t>strike out of one’s senses with the outcome of being utterly amazed (dumbfounded) or left “at a loss” from witnessing the incredible (causing the viewer to gape in astonishment).</a:t>
            </a:r>
          </a:p>
          <a:p>
            <a:r>
              <a:rPr lang="en-US" dirty="0"/>
              <a:t>Sadducees are now silenced (muzzled)</a:t>
            </a:r>
          </a:p>
        </p:txBody>
      </p:sp>
    </p:spTree>
    <p:extLst>
      <p:ext uri="{BB962C8B-B14F-4D97-AF65-F5344CB8AC3E}">
        <p14:creationId xmlns:p14="http://schemas.microsoft.com/office/powerpoint/2010/main" val="3546239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BFBE4-A2BF-82E6-4D18-B3A9E5B23B66}"/>
              </a:ext>
            </a:extLst>
          </p:cNvPr>
          <p:cNvSpPr>
            <a:spLocks noGrp="1"/>
          </p:cNvSpPr>
          <p:nvPr>
            <p:ph type="title"/>
          </p:nvPr>
        </p:nvSpPr>
        <p:spPr/>
        <p:txBody>
          <a:bodyPr/>
          <a:lstStyle/>
          <a:p>
            <a:r>
              <a:rPr lang="en-US" dirty="0">
                <a:solidFill>
                  <a:schemeClr val="tx1"/>
                </a:solidFill>
              </a:rPr>
              <a:t>Matthew 22:34-40  Ethical Question</a:t>
            </a:r>
          </a:p>
        </p:txBody>
      </p:sp>
      <p:sp>
        <p:nvSpPr>
          <p:cNvPr id="3" name="Content Placeholder 2">
            <a:extLst>
              <a:ext uri="{FF2B5EF4-FFF2-40B4-BE49-F238E27FC236}">
                <a16:creationId xmlns:a16="http://schemas.microsoft.com/office/drawing/2014/main" id="{7A11CB34-C1E5-4B14-16B3-3DB5C4F9A1FD}"/>
              </a:ext>
            </a:extLst>
          </p:cNvPr>
          <p:cNvSpPr>
            <a:spLocks noGrp="1"/>
          </p:cNvSpPr>
          <p:nvPr>
            <p:ph idx="1"/>
          </p:nvPr>
        </p:nvSpPr>
        <p:spPr/>
        <p:txBody>
          <a:bodyPr/>
          <a:lstStyle/>
          <a:p>
            <a:r>
              <a:rPr lang="en-US" dirty="0"/>
              <a:t>Pharisees (lawyer) ask Him: What is the greatest commandment? As in, there’s only ONE.</a:t>
            </a:r>
          </a:p>
          <a:p>
            <a:r>
              <a:rPr lang="en-US" dirty="0"/>
              <a:t>Jesus gives them TWO: Love the Lord your God, with all your heart, soul and mind; love your neighbor as yourself.   This fulfills the requirement of the law</a:t>
            </a:r>
          </a:p>
          <a:p>
            <a:r>
              <a:rPr lang="en-US" b="1" dirty="0"/>
              <a:t>Deut. 6:4-9, 17-25 The Shema- the central affirmation of Judaism </a:t>
            </a:r>
          </a:p>
          <a:p>
            <a:r>
              <a:rPr lang="en-US" dirty="0"/>
              <a:t>Teach the commands, bind them, write them, keep them. How?</a:t>
            </a:r>
          </a:p>
          <a:p>
            <a:r>
              <a:rPr lang="en-US" dirty="0"/>
              <a:t>By LIVING them out, teaching them to your children by example and deed.</a:t>
            </a:r>
          </a:p>
          <a:p>
            <a:r>
              <a:rPr lang="en-US" b="1" dirty="0"/>
              <a:t>I John 4:7-12, 19-21 </a:t>
            </a:r>
            <a:r>
              <a:rPr lang="en-US" dirty="0"/>
              <a:t>JESUS said to love one another. John says loving one another is how others will know and see God. </a:t>
            </a:r>
            <a:r>
              <a:rPr lang="en-US" b="1" dirty="0"/>
              <a:t>Live</a:t>
            </a:r>
            <a:r>
              <a:rPr lang="en-US" dirty="0"/>
              <a:t> your worldview</a:t>
            </a:r>
          </a:p>
          <a:p>
            <a:r>
              <a:rPr lang="en-US" b="1" dirty="0"/>
              <a:t>God showed His love for us in sending Jesus as our propitiation. “To satisfy God’s wrath against sin.”</a:t>
            </a:r>
          </a:p>
        </p:txBody>
      </p:sp>
    </p:spTree>
    <p:extLst>
      <p:ext uri="{BB962C8B-B14F-4D97-AF65-F5344CB8AC3E}">
        <p14:creationId xmlns:p14="http://schemas.microsoft.com/office/powerpoint/2010/main" val="1406112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19F45-DA6D-B7FC-6D95-542B91462826}"/>
              </a:ext>
            </a:extLst>
          </p:cNvPr>
          <p:cNvSpPr>
            <a:spLocks noGrp="1"/>
          </p:cNvSpPr>
          <p:nvPr>
            <p:ph type="title"/>
          </p:nvPr>
        </p:nvSpPr>
        <p:spPr/>
        <p:txBody>
          <a:bodyPr/>
          <a:lstStyle/>
          <a:p>
            <a:r>
              <a:rPr lang="en-US" dirty="0">
                <a:solidFill>
                  <a:schemeClr val="tx1"/>
                </a:solidFill>
              </a:rPr>
              <a:t>Matthew 22:41-46 Personal Question</a:t>
            </a:r>
          </a:p>
        </p:txBody>
      </p:sp>
      <p:sp>
        <p:nvSpPr>
          <p:cNvPr id="3" name="Content Placeholder 2">
            <a:extLst>
              <a:ext uri="{FF2B5EF4-FFF2-40B4-BE49-F238E27FC236}">
                <a16:creationId xmlns:a16="http://schemas.microsoft.com/office/drawing/2014/main" id="{1CFB4DCE-A2F4-8F39-A120-713CFC99702C}"/>
              </a:ext>
            </a:extLst>
          </p:cNvPr>
          <p:cNvSpPr>
            <a:spLocks noGrp="1"/>
          </p:cNvSpPr>
          <p:nvPr>
            <p:ph idx="1"/>
          </p:nvPr>
        </p:nvSpPr>
        <p:spPr/>
        <p:txBody>
          <a:bodyPr/>
          <a:lstStyle/>
          <a:p>
            <a:r>
              <a:rPr lang="en-US" dirty="0"/>
              <a:t>Jesus asks the Pharisees: “What do you </a:t>
            </a:r>
            <a:r>
              <a:rPr lang="en-US" b="1" dirty="0"/>
              <a:t>think</a:t>
            </a:r>
            <a:r>
              <a:rPr lang="en-US" dirty="0"/>
              <a:t> about the Christ?”</a:t>
            </a:r>
          </a:p>
          <a:p>
            <a:r>
              <a:rPr lang="en-US" dirty="0"/>
              <a:t>Jesus asked the disciples, “Who do YOU </a:t>
            </a:r>
            <a:r>
              <a:rPr lang="en-US" b="1" dirty="0"/>
              <a:t>say </a:t>
            </a:r>
            <a:r>
              <a:rPr lang="en-US" dirty="0"/>
              <a:t>that I am?”  </a:t>
            </a:r>
            <a:r>
              <a:rPr lang="en-US" b="1" dirty="0"/>
              <a:t>16:15</a:t>
            </a:r>
            <a:r>
              <a:rPr lang="en-US" dirty="0"/>
              <a:t> </a:t>
            </a:r>
          </a:p>
          <a:p>
            <a:r>
              <a:rPr lang="en-US" dirty="0"/>
              <a:t>Their reply: “The son of David.”</a:t>
            </a:r>
          </a:p>
          <a:p>
            <a:r>
              <a:rPr lang="en-US" dirty="0"/>
              <a:t>Jesus’ reply: “How can David call God his son AND His Lord?”</a:t>
            </a:r>
          </a:p>
          <a:p>
            <a:r>
              <a:rPr lang="en-US" dirty="0"/>
              <a:t>No one of the Pharisees is able to answer Him, so no one DARED to ask Him any other question </a:t>
            </a:r>
            <a:r>
              <a:rPr lang="en-US" b="1" dirty="0"/>
              <a:t>from that day on.</a:t>
            </a:r>
          </a:p>
          <a:p>
            <a:r>
              <a:rPr lang="en-US" b="1" dirty="0"/>
              <a:t>He has now silenced BOTH the Pharisees and Sadducees.</a:t>
            </a:r>
          </a:p>
          <a:p>
            <a:r>
              <a:rPr lang="en-US" b="1" dirty="0"/>
              <a:t>Application: Who do YOU tell others that Jesus is? </a:t>
            </a:r>
          </a:p>
          <a:p>
            <a:r>
              <a:rPr lang="en-US" b="1" dirty="0"/>
              <a:t>Theme: Parable of the wedding feast: Pharisees and Sadducees silenced</a:t>
            </a:r>
          </a:p>
        </p:txBody>
      </p:sp>
    </p:spTree>
    <p:extLst>
      <p:ext uri="{BB962C8B-B14F-4D97-AF65-F5344CB8AC3E}">
        <p14:creationId xmlns:p14="http://schemas.microsoft.com/office/powerpoint/2010/main" val="4177330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D26E5-5E8F-4CE5-9E9F-BC61B7593E44}"/>
              </a:ext>
            </a:extLst>
          </p:cNvPr>
          <p:cNvSpPr>
            <a:spLocks noGrp="1"/>
          </p:cNvSpPr>
          <p:nvPr>
            <p:ph type="title"/>
          </p:nvPr>
        </p:nvSpPr>
        <p:spPr/>
        <p:txBody>
          <a:bodyPr/>
          <a:lstStyle/>
          <a:p>
            <a:r>
              <a:rPr lang="en-US" dirty="0">
                <a:solidFill>
                  <a:schemeClr val="tx1"/>
                </a:solidFill>
              </a:rPr>
              <a:t>Matthew 23:1-12</a:t>
            </a:r>
          </a:p>
        </p:txBody>
      </p:sp>
      <p:sp>
        <p:nvSpPr>
          <p:cNvPr id="3" name="Content Placeholder 2">
            <a:extLst>
              <a:ext uri="{FF2B5EF4-FFF2-40B4-BE49-F238E27FC236}">
                <a16:creationId xmlns:a16="http://schemas.microsoft.com/office/drawing/2014/main" id="{751411D0-2074-595E-36B8-2AF0EEBB3993}"/>
              </a:ext>
            </a:extLst>
          </p:cNvPr>
          <p:cNvSpPr>
            <a:spLocks noGrp="1"/>
          </p:cNvSpPr>
          <p:nvPr>
            <p:ph idx="1"/>
          </p:nvPr>
        </p:nvSpPr>
        <p:spPr/>
        <p:txBody>
          <a:bodyPr>
            <a:normAutofit lnSpcReduction="10000"/>
          </a:bodyPr>
          <a:lstStyle/>
          <a:p>
            <a:r>
              <a:rPr lang="en-US" dirty="0"/>
              <a:t>Jesus’ warning to the crowds and disciples? Beware of the Pharisees’ teaching</a:t>
            </a:r>
          </a:p>
          <a:p>
            <a:r>
              <a:rPr lang="en-US" dirty="0"/>
              <a:t>They seat themselves in places of honor. (first shall be last, last first….)</a:t>
            </a:r>
          </a:p>
          <a:p>
            <a:r>
              <a:rPr lang="en-US" b="1" dirty="0"/>
              <a:t>Matt. 18:1,4 </a:t>
            </a:r>
            <a:r>
              <a:rPr lang="en-US" dirty="0"/>
              <a:t>Jesus said to humble yourself like a child</a:t>
            </a:r>
          </a:p>
          <a:p>
            <a:r>
              <a:rPr lang="en-US" dirty="0"/>
              <a:t>Do NOT follow their deeds. They love honor from men.</a:t>
            </a:r>
          </a:p>
          <a:p>
            <a:r>
              <a:rPr lang="en-US" b="1" dirty="0"/>
              <a:t>Matt. 6:5-6 </a:t>
            </a:r>
            <a:r>
              <a:rPr lang="en-US" dirty="0"/>
              <a:t>They have their full reward. But you, go into your inner room…</a:t>
            </a:r>
          </a:p>
          <a:p>
            <a:r>
              <a:rPr lang="en-US" b="1" dirty="0"/>
              <a:t>3 Negative commands: Do Not: </a:t>
            </a:r>
            <a:r>
              <a:rPr lang="en-US" dirty="0"/>
              <a:t>be called Rabbi, call anyone your Father or be called teachers/leaders. </a:t>
            </a:r>
          </a:p>
          <a:p>
            <a:r>
              <a:rPr lang="en-US" dirty="0"/>
              <a:t>Only ONE Teacher, the rest are brothers.</a:t>
            </a:r>
          </a:p>
          <a:p>
            <a:r>
              <a:rPr lang="en-US" dirty="0"/>
              <a:t>Only ONE Father, He who is in heaven</a:t>
            </a:r>
          </a:p>
          <a:p>
            <a:r>
              <a:rPr lang="en-US" dirty="0"/>
              <a:t>Only ONE Leader, that is Christ. Jesus called Himself their One and only Leader.</a:t>
            </a:r>
          </a:p>
        </p:txBody>
      </p:sp>
    </p:spTree>
    <p:extLst>
      <p:ext uri="{BB962C8B-B14F-4D97-AF65-F5344CB8AC3E}">
        <p14:creationId xmlns:p14="http://schemas.microsoft.com/office/powerpoint/2010/main" val="1928330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51CDF-319B-0807-FCAB-3D126CC23B5E}"/>
              </a:ext>
            </a:extLst>
          </p:cNvPr>
          <p:cNvSpPr>
            <a:spLocks noGrp="1"/>
          </p:cNvSpPr>
          <p:nvPr>
            <p:ph type="title"/>
          </p:nvPr>
        </p:nvSpPr>
        <p:spPr/>
        <p:txBody>
          <a:bodyPr/>
          <a:lstStyle/>
          <a:p>
            <a:r>
              <a:rPr lang="en-US" dirty="0">
                <a:solidFill>
                  <a:schemeClr val="tx1"/>
                </a:solidFill>
              </a:rPr>
              <a:t>Matthew 23:13-14</a:t>
            </a:r>
          </a:p>
        </p:txBody>
      </p:sp>
      <p:sp>
        <p:nvSpPr>
          <p:cNvPr id="3" name="Content Placeholder 2">
            <a:extLst>
              <a:ext uri="{FF2B5EF4-FFF2-40B4-BE49-F238E27FC236}">
                <a16:creationId xmlns:a16="http://schemas.microsoft.com/office/drawing/2014/main" id="{22D7085C-67B2-5D42-A3E3-430A6752C82C}"/>
              </a:ext>
            </a:extLst>
          </p:cNvPr>
          <p:cNvSpPr>
            <a:spLocks noGrp="1"/>
          </p:cNvSpPr>
          <p:nvPr>
            <p:ph idx="1"/>
          </p:nvPr>
        </p:nvSpPr>
        <p:spPr/>
        <p:txBody>
          <a:bodyPr>
            <a:normAutofit lnSpcReduction="10000"/>
          </a:bodyPr>
          <a:lstStyle/>
          <a:p>
            <a:r>
              <a:rPr lang="en-US" b="1" dirty="0"/>
              <a:t>WOE!!! </a:t>
            </a:r>
            <a:r>
              <a:rPr lang="en-US" dirty="0"/>
              <a:t>Scribes and Pharisees     HYPOCRITES!</a:t>
            </a:r>
          </a:p>
          <a:p>
            <a:r>
              <a:rPr lang="en-US" dirty="0"/>
              <a:t>Hypocrite: </a:t>
            </a:r>
            <a:r>
              <a:rPr lang="en-US" dirty="0" err="1"/>
              <a:t>hupokrites</a:t>
            </a:r>
            <a:r>
              <a:rPr lang="en-US" dirty="0"/>
              <a:t> – one who answers, an actor, a pretender, a two-faced person whose profession does not match their practice; someone who says one thing but does another.</a:t>
            </a:r>
          </a:p>
          <a:p>
            <a:r>
              <a:rPr lang="en-US" b="1" dirty="0"/>
              <a:t>Is. 29:13 </a:t>
            </a:r>
            <a:r>
              <a:rPr lang="en-US" dirty="0"/>
              <a:t>God said Israel honored Him only with their lips; their hearts were far from Him</a:t>
            </a:r>
          </a:p>
          <a:p>
            <a:r>
              <a:rPr lang="en-US" dirty="0"/>
              <a:t>They kept people from entering the kingdom by shutting it off with their traditions and teachings.  NO ONE could possibly keep all of them</a:t>
            </a:r>
          </a:p>
          <a:p>
            <a:r>
              <a:rPr lang="en-US" dirty="0"/>
              <a:t>There was no mourning over their own sins.  </a:t>
            </a:r>
            <a:r>
              <a:rPr lang="en-US" b="1" dirty="0"/>
              <a:t>Matt. 5:4 </a:t>
            </a:r>
            <a:r>
              <a:rPr lang="en-US" dirty="0"/>
              <a:t>Poor in spirit</a:t>
            </a:r>
          </a:p>
          <a:p>
            <a:r>
              <a:rPr lang="en-US" b="1" dirty="0"/>
              <a:t>Devour</a:t>
            </a:r>
            <a:r>
              <a:rPr lang="en-US" dirty="0"/>
              <a:t> widows’ houses: squander, leave nothing, only ruination. They were to be distributing funds to the needy from the Temple, but they squandered it. “Broaden their phylacteries and lengthen the tassels of their garments.”</a:t>
            </a:r>
          </a:p>
          <a:p>
            <a:endParaRPr lang="en-US" dirty="0"/>
          </a:p>
        </p:txBody>
      </p:sp>
    </p:spTree>
    <p:extLst>
      <p:ext uri="{BB962C8B-B14F-4D97-AF65-F5344CB8AC3E}">
        <p14:creationId xmlns:p14="http://schemas.microsoft.com/office/powerpoint/2010/main" val="752411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114</TotalTime>
  <Words>1385</Words>
  <Application>Microsoft Office PowerPoint</Application>
  <PresentationFormat>Widescreen</PresentationFormat>
  <Paragraphs>97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Trebuchet MS</vt:lpstr>
      <vt:lpstr>Wingdings 3</vt:lpstr>
      <vt:lpstr>Facet</vt:lpstr>
      <vt:lpstr>Matthew Part 2</vt:lpstr>
      <vt:lpstr>Review </vt:lpstr>
      <vt:lpstr>Matthew 22:1-14</vt:lpstr>
      <vt:lpstr>Matthew 22:15-22</vt:lpstr>
      <vt:lpstr>Matthew 22:23-33  Doctrinal Question</vt:lpstr>
      <vt:lpstr>Matthew 22:34-40  Ethical Question</vt:lpstr>
      <vt:lpstr>Matthew 22:41-46 Personal Question</vt:lpstr>
      <vt:lpstr>Matthew 23:1-12</vt:lpstr>
      <vt:lpstr>Matthew 23:13-14</vt:lpstr>
      <vt:lpstr>Matthew 23:15-28</vt:lpstr>
      <vt:lpstr>Matthew 23:29-34</vt:lpstr>
      <vt:lpstr>Matthew 23:35-39</vt:lpstr>
      <vt:lpstr>Application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Matthew Part 2</dc:title>
  <dc:creator>Ron Goins</dc:creator>
  <cp:lastModifiedBy>Ron Goins</cp:lastModifiedBy>
  <cp:revision>32</cp:revision>
  <dcterms:created xsi:type="dcterms:W3CDTF">2024-02-14T13:50:01Z</dcterms:created>
  <dcterms:modified xsi:type="dcterms:W3CDTF">2024-02-14T20:12:23Z</dcterms:modified>
</cp:coreProperties>
</file>