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3862258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3310304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1002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104124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7993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661337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3412663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2750163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3707965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9675-273F-410D-A499-C6B452249F34}"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721808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CC9675-273F-410D-A499-C6B452249F34}"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1370743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CC9675-273F-410D-A499-C6B452249F34}" type="datetimeFigureOut">
              <a:rPr lang="en-US" smtClean="0"/>
              <a:t>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3749266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CC9675-273F-410D-A499-C6B452249F34}" type="datetimeFigureOut">
              <a:rPr lang="en-US" smtClean="0"/>
              <a:t>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3238489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C9675-273F-410D-A499-C6B452249F34}" type="datetimeFigureOut">
              <a:rPr lang="en-US" smtClean="0"/>
              <a:t>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4091096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CC9675-273F-410D-A499-C6B452249F34}"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2360126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CC9675-273F-410D-A499-C6B452249F34}"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A41E5-6D52-4074-A596-975977CFB9CD}" type="slidenum">
              <a:rPr lang="en-US" smtClean="0"/>
              <a:t>‹#›</a:t>
            </a:fld>
            <a:endParaRPr lang="en-US"/>
          </a:p>
        </p:txBody>
      </p:sp>
    </p:spTree>
    <p:extLst>
      <p:ext uri="{BB962C8B-B14F-4D97-AF65-F5344CB8AC3E}">
        <p14:creationId xmlns:p14="http://schemas.microsoft.com/office/powerpoint/2010/main" val="548028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CC9675-273F-410D-A499-C6B452249F34}" type="datetimeFigureOut">
              <a:rPr lang="en-US" smtClean="0"/>
              <a:t>2/1/2024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DA41E5-6D52-4074-A596-975977CFB9CD}" type="slidenum">
              <a:rPr lang="en-US" smtClean="0"/>
              <a:t>‹#›</a:t>
            </a:fld>
            <a:endParaRPr lang="en-US"/>
          </a:p>
        </p:txBody>
      </p:sp>
    </p:spTree>
    <p:extLst>
      <p:ext uri="{BB962C8B-B14F-4D97-AF65-F5344CB8AC3E}">
        <p14:creationId xmlns:p14="http://schemas.microsoft.com/office/powerpoint/2010/main" val="1747346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7EFAC-B831-A0DF-E50E-21B26E74BBAA}"/>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9C530CED-B542-F577-4832-4B696263F2DC}"/>
              </a:ext>
            </a:extLst>
          </p:cNvPr>
          <p:cNvSpPr>
            <a:spLocks noGrp="1"/>
          </p:cNvSpPr>
          <p:nvPr>
            <p:ph type="subTitle" idx="1"/>
          </p:nvPr>
        </p:nvSpPr>
        <p:spPr/>
        <p:txBody>
          <a:bodyPr/>
          <a:lstStyle/>
          <a:p>
            <a:r>
              <a:rPr lang="en-US" dirty="0"/>
              <a:t>Lesson 3</a:t>
            </a:r>
          </a:p>
        </p:txBody>
      </p:sp>
    </p:spTree>
    <p:extLst>
      <p:ext uri="{BB962C8B-B14F-4D97-AF65-F5344CB8AC3E}">
        <p14:creationId xmlns:p14="http://schemas.microsoft.com/office/powerpoint/2010/main" val="1507563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208E9-A206-D28B-E8EC-8EE18CBCC8BD}"/>
              </a:ext>
            </a:extLst>
          </p:cNvPr>
          <p:cNvSpPr>
            <a:spLocks noGrp="1"/>
          </p:cNvSpPr>
          <p:nvPr>
            <p:ph type="title"/>
          </p:nvPr>
        </p:nvSpPr>
        <p:spPr/>
        <p:txBody>
          <a:bodyPr/>
          <a:lstStyle/>
          <a:p>
            <a:r>
              <a:rPr lang="en-US" dirty="0">
                <a:solidFill>
                  <a:schemeClr val="tx1"/>
                </a:solidFill>
              </a:rPr>
              <a:t>When Jesus Had Finished…</a:t>
            </a:r>
          </a:p>
        </p:txBody>
      </p:sp>
      <p:sp>
        <p:nvSpPr>
          <p:cNvPr id="3" name="Content Placeholder 2">
            <a:extLst>
              <a:ext uri="{FF2B5EF4-FFF2-40B4-BE49-F238E27FC236}">
                <a16:creationId xmlns:a16="http://schemas.microsoft.com/office/drawing/2014/main" id="{A2FAC80E-01EE-9F7E-CFAE-0C653B3FCA44}"/>
              </a:ext>
            </a:extLst>
          </p:cNvPr>
          <p:cNvSpPr>
            <a:spLocks noGrp="1"/>
          </p:cNvSpPr>
          <p:nvPr>
            <p:ph idx="1"/>
          </p:nvPr>
        </p:nvSpPr>
        <p:spPr/>
        <p:txBody>
          <a:bodyPr/>
          <a:lstStyle/>
          <a:p>
            <a:r>
              <a:rPr lang="en-US" b="1" dirty="0"/>
              <a:t>7:28 </a:t>
            </a:r>
            <a:r>
              <a:rPr lang="en-US" dirty="0"/>
              <a:t>– After He taught the Sermon on the Mount</a:t>
            </a:r>
          </a:p>
          <a:p>
            <a:r>
              <a:rPr lang="en-US" b="1" dirty="0"/>
              <a:t>11:1</a:t>
            </a:r>
            <a:r>
              <a:rPr lang="en-US" dirty="0"/>
              <a:t> When He instructed the 12 and sent them out with authority/healing</a:t>
            </a:r>
          </a:p>
          <a:p>
            <a:r>
              <a:rPr lang="en-US" b="1" dirty="0"/>
              <a:t>13:53</a:t>
            </a:r>
            <a:r>
              <a:rPr lang="en-US" dirty="0"/>
              <a:t> When He finished the parables in that chapter</a:t>
            </a:r>
          </a:p>
          <a:p>
            <a:r>
              <a:rPr lang="en-US" b="1" dirty="0"/>
              <a:t>14-18</a:t>
            </a:r>
            <a:r>
              <a:rPr lang="en-US" dirty="0"/>
              <a:t>   Who Jesus is – Son of God, The Christ</a:t>
            </a:r>
          </a:p>
          <a:p>
            <a:r>
              <a:rPr lang="en-US" dirty="0"/>
              <a:t>His disciples saw more miracles of Jesus</a:t>
            </a:r>
          </a:p>
          <a:p>
            <a:r>
              <a:rPr lang="en-US" dirty="0"/>
              <a:t>Jesus began to tell them that He was going to Jerusalem to suffer, die and rise again on the third day.</a:t>
            </a:r>
          </a:p>
          <a:p>
            <a:r>
              <a:rPr lang="en-US" b="1" dirty="0"/>
              <a:t>Chapter 18 </a:t>
            </a:r>
            <a:r>
              <a:rPr lang="en-US" dirty="0"/>
              <a:t>He teaches about the kingdom and who is greatest in it, humility, correction for a brother and forgiveness.</a:t>
            </a:r>
          </a:p>
          <a:p>
            <a:r>
              <a:rPr lang="en-US" dirty="0"/>
              <a:t>Now we open with another “division”.</a:t>
            </a:r>
          </a:p>
        </p:txBody>
      </p:sp>
    </p:spTree>
    <p:extLst>
      <p:ext uri="{BB962C8B-B14F-4D97-AF65-F5344CB8AC3E}">
        <p14:creationId xmlns:p14="http://schemas.microsoft.com/office/powerpoint/2010/main" val="350879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A2CD4-492A-45BE-AE35-20EC354E7BA5}"/>
              </a:ext>
            </a:extLst>
          </p:cNvPr>
          <p:cNvSpPr>
            <a:spLocks noGrp="1"/>
          </p:cNvSpPr>
          <p:nvPr>
            <p:ph type="title"/>
          </p:nvPr>
        </p:nvSpPr>
        <p:spPr/>
        <p:txBody>
          <a:bodyPr/>
          <a:lstStyle/>
          <a:p>
            <a:r>
              <a:rPr lang="en-US" dirty="0">
                <a:solidFill>
                  <a:schemeClr val="tx1"/>
                </a:solidFill>
              </a:rPr>
              <a:t>Matthew 19:1-9</a:t>
            </a:r>
          </a:p>
        </p:txBody>
      </p:sp>
      <p:sp>
        <p:nvSpPr>
          <p:cNvPr id="3" name="Content Placeholder 2">
            <a:extLst>
              <a:ext uri="{FF2B5EF4-FFF2-40B4-BE49-F238E27FC236}">
                <a16:creationId xmlns:a16="http://schemas.microsoft.com/office/drawing/2014/main" id="{7AF3D6DB-92DD-19DD-C389-494E735ABC89}"/>
              </a:ext>
            </a:extLst>
          </p:cNvPr>
          <p:cNvSpPr>
            <a:spLocks noGrp="1"/>
          </p:cNvSpPr>
          <p:nvPr>
            <p:ph idx="1"/>
          </p:nvPr>
        </p:nvSpPr>
        <p:spPr/>
        <p:txBody>
          <a:bodyPr>
            <a:normAutofit lnSpcReduction="10000"/>
          </a:bodyPr>
          <a:lstStyle/>
          <a:p>
            <a:r>
              <a:rPr lang="en-US" dirty="0"/>
              <a:t>Jesus leaves Galilee and heads toward Jerusalem, healing as He goes.</a:t>
            </a:r>
          </a:p>
          <a:p>
            <a:r>
              <a:rPr lang="en-US" dirty="0"/>
              <a:t>Pharisees come to ask Him a question again, in order to test Him.</a:t>
            </a:r>
          </a:p>
          <a:p>
            <a:r>
              <a:rPr lang="en-US" dirty="0"/>
              <a:t>“Is it lawful for a man to divorce his wife for any reason at all?”</a:t>
            </a:r>
          </a:p>
          <a:p>
            <a:r>
              <a:rPr lang="en-US" dirty="0"/>
              <a:t>Jesus says, “Have you not read?” like He said in </a:t>
            </a:r>
            <a:r>
              <a:rPr lang="en-US" b="1" dirty="0"/>
              <a:t>12:3</a:t>
            </a:r>
            <a:r>
              <a:rPr lang="en-US" dirty="0"/>
              <a:t> when He reminded them what David did when he was hungry and about the Sabbath in </a:t>
            </a:r>
            <a:r>
              <a:rPr lang="en-US" b="1" dirty="0"/>
              <a:t>12:5.</a:t>
            </a:r>
          </a:p>
          <a:p>
            <a:r>
              <a:rPr lang="en-US" b="1" dirty="0"/>
              <a:t>Jesus takes them back to Genesis, BEFORE the Law was given to Moses.</a:t>
            </a:r>
          </a:p>
          <a:p>
            <a:r>
              <a:rPr lang="en-US" b="1" dirty="0"/>
              <a:t>Gen. 1:27 </a:t>
            </a:r>
            <a:r>
              <a:rPr lang="en-US" dirty="0"/>
              <a:t>God created them male and female, in His image. (He was there!)</a:t>
            </a:r>
          </a:p>
          <a:p>
            <a:r>
              <a:rPr lang="en-US" b="1" dirty="0"/>
              <a:t>Gen. 2:24 </a:t>
            </a:r>
            <a:r>
              <a:rPr lang="en-US" dirty="0"/>
              <a:t>God’s design for marriage: for life</a:t>
            </a:r>
          </a:p>
          <a:p>
            <a:r>
              <a:rPr lang="en-US" b="1" dirty="0"/>
              <a:t>Gen. 2:18 </a:t>
            </a:r>
            <a:r>
              <a:rPr lang="en-US" dirty="0"/>
              <a:t>The only thing God said was </a:t>
            </a:r>
            <a:r>
              <a:rPr lang="en-US" b="1" dirty="0"/>
              <a:t>not </a:t>
            </a:r>
            <a:r>
              <a:rPr lang="en-US" dirty="0"/>
              <a:t>good was that man was alone!</a:t>
            </a:r>
          </a:p>
          <a:p>
            <a:r>
              <a:rPr lang="en-US" b="1" dirty="0"/>
              <a:t>Deut. 24:1-4 </a:t>
            </a:r>
            <a:r>
              <a:rPr lang="en-US" dirty="0"/>
              <a:t>Because of their hardness of heart, Moses permitted divorce. God permits divorce only in the case of immorality.</a:t>
            </a:r>
            <a:endParaRPr lang="en-US" b="1" dirty="0"/>
          </a:p>
          <a:p>
            <a:endParaRPr lang="en-US" b="1" dirty="0"/>
          </a:p>
          <a:p>
            <a:pPr marL="0" indent="0">
              <a:buNone/>
            </a:pPr>
            <a:endParaRPr lang="en-US" b="1" dirty="0"/>
          </a:p>
        </p:txBody>
      </p:sp>
    </p:spTree>
    <p:extLst>
      <p:ext uri="{BB962C8B-B14F-4D97-AF65-F5344CB8AC3E}">
        <p14:creationId xmlns:p14="http://schemas.microsoft.com/office/powerpoint/2010/main" val="222117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DC9A0-FE44-9BD9-8AF2-0ABA9568B713}"/>
              </a:ext>
            </a:extLst>
          </p:cNvPr>
          <p:cNvSpPr>
            <a:spLocks noGrp="1"/>
          </p:cNvSpPr>
          <p:nvPr>
            <p:ph type="title"/>
          </p:nvPr>
        </p:nvSpPr>
        <p:spPr/>
        <p:txBody>
          <a:bodyPr/>
          <a:lstStyle/>
          <a:p>
            <a:r>
              <a:rPr lang="en-US" dirty="0">
                <a:solidFill>
                  <a:schemeClr val="tx1"/>
                </a:solidFill>
              </a:rPr>
              <a:t>I Corinthians 6 &amp; 7   Marriage</a:t>
            </a:r>
          </a:p>
        </p:txBody>
      </p:sp>
      <p:sp>
        <p:nvSpPr>
          <p:cNvPr id="3" name="Content Placeholder 2">
            <a:extLst>
              <a:ext uri="{FF2B5EF4-FFF2-40B4-BE49-F238E27FC236}">
                <a16:creationId xmlns:a16="http://schemas.microsoft.com/office/drawing/2014/main" id="{128C30ED-2F66-07A5-4E05-C68F49084FF3}"/>
              </a:ext>
            </a:extLst>
          </p:cNvPr>
          <p:cNvSpPr>
            <a:spLocks noGrp="1"/>
          </p:cNvSpPr>
          <p:nvPr>
            <p:ph idx="1"/>
          </p:nvPr>
        </p:nvSpPr>
        <p:spPr/>
        <p:txBody>
          <a:bodyPr/>
          <a:lstStyle/>
          <a:p>
            <a:r>
              <a:rPr lang="en-US" b="1" dirty="0"/>
              <a:t>I Cor. 6:18-20 </a:t>
            </a:r>
            <a:r>
              <a:rPr lang="en-US" dirty="0"/>
              <a:t>Flee immorality, your body is the temple of God, so glorify Him in your body.</a:t>
            </a:r>
          </a:p>
          <a:p>
            <a:r>
              <a:rPr lang="en-US" b="1" dirty="0"/>
              <a:t>I Cor. 7:2 </a:t>
            </a:r>
            <a:r>
              <a:rPr lang="en-US" dirty="0"/>
              <a:t>Each is to have his/her own spouse and fulfill their duty to one another. This is a protection from immorality.</a:t>
            </a:r>
          </a:p>
          <a:p>
            <a:r>
              <a:rPr lang="en-US" dirty="0"/>
              <a:t>In the Old Testament, death was the penalty for adultery.</a:t>
            </a:r>
          </a:p>
          <a:p>
            <a:r>
              <a:rPr lang="en-US" dirty="0"/>
              <a:t>Paul’s opinion: remain unmarried so you can focus on the things of the Lord and how to please Him. Less distractions, undivided devotion.</a:t>
            </a:r>
          </a:p>
          <a:p>
            <a:r>
              <a:rPr lang="en-US" b="1" dirty="0"/>
              <a:t>Eph. 5:22-23</a:t>
            </a:r>
            <a:r>
              <a:rPr lang="en-US" dirty="0"/>
              <a:t> Marriage is an illustration of the relationship Christ has with His church.</a:t>
            </a:r>
          </a:p>
          <a:p>
            <a:r>
              <a:rPr lang="en-US" dirty="0"/>
              <a:t>Marriage is GOOD!!</a:t>
            </a:r>
          </a:p>
        </p:txBody>
      </p:sp>
    </p:spTree>
    <p:extLst>
      <p:ext uri="{BB962C8B-B14F-4D97-AF65-F5344CB8AC3E}">
        <p14:creationId xmlns:p14="http://schemas.microsoft.com/office/powerpoint/2010/main" val="410389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A3035-4728-CB7D-3C03-2C87DC2C581A}"/>
              </a:ext>
            </a:extLst>
          </p:cNvPr>
          <p:cNvSpPr>
            <a:spLocks noGrp="1"/>
          </p:cNvSpPr>
          <p:nvPr>
            <p:ph type="title"/>
          </p:nvPr>
        </p:nvSpPr>
        <p:spPr/>
        <p:txBody>
          <a:bodyPr/>
          <a:lstStyle/>
          <a:p>
            <a:r>
              <a:rPr lang="en-US" dirty="0">
                <a:solidFill>
                  <a:schemeClr val="tx1"/>
                </a:solidFill>
              </a:rPr>
              <a:t>Matthew 19:10-12</a:t>
            </a:r>
          </a:p>
        </p:txBody>
      </p:sp>
      <p:sp>
        <p:nvSpPr>
          <p:cNvPr id="3" name="Content Placeholder 2">
            <a:extLst>
              <a:ext uri="{FF2B5EF4-FFF2-40B4-BE49-F238E27FC236}">
                <a16:creationId xmlns:a16="http://schemas.microsoft.com/office/drawing/2014/main" id="{B9141DF7-036F-B175-5638-AEF1D953518A}"/>
              </a:ext>
            </a:extLst>
          </p:cNvPr>
          <p:cNvSpPr>
            <a:spLocks noGrp="1"/>
          </p:cNvSpPr>
          <p:nvPr>
            <p:ph idx="1"/>
          </p:nvPr>
        </p:nvSpPr>
        <p:spPr/>
        <p:txBody>
          <a:bodyPr/>
          <a:lstStyle/>
          <a:p>
            <a:r>
              <a:rPr lang="en-US" dirty="0"/>
              <a:t>Disciples reply: “If the relationship of the man with his wife is like this, it is better not to marry.” aka; there is no way to get out of a bad marriage.</a:t>
            </a:r>
          </a:p>
          <a:p>
            <a:r>
              <a:rPr lang="en-US" dirty="0"/>
              <a:t>Does that mean adultery is the only reason for divorce? So, if you are being abused, you have no way out Scripturally?</a:t>
            </a:r>
          </a:p>
          <a:p>
            <a:r>
              <a:rPr lang="en-US" b="1" dirty="0"/>
              <a:t>My conviction: </a:t>
            </a:r>
            <a:r>
              <a:rPr lang="en-US" dirty="0"/>
              <a:t>Abuse is a type of abandonment which IS a reason God gives for divorce. One spouse leaves another. </a:t>
            </a:r>
            <a:r>
              <a:rPr lang="en-US" dirty="0" err="1"/>
              <a:t>He/She</a:t>
            </a:r>
            <a:r>
              <a:rPr lang="en-US" dirty="0"/>
              <a:t> is breaking the covenant of marriage. (</a:t>
            </a:r>
            <a:r>
              <a:rPr lang="en-US" b="1" dirty="0"/>
              <a:t>I Cor. 7:15</a:t>
            </a:r>
            <a:r>
              <a:rPr lang="en-US" dirty="0"/>
              <a:t>)</a:t>
            </a:r>
          </a:p>
          <a:p>
            <a:r>
              <a:rPr lang="en-US" b="1" dirty="0"/>
              <a:t>Eunuchs: s</a:t>
            </a:r>
            <a:r>
              <a:rPr lang="en-US" dirty="0"/>
              <a:t>ome were born that way, some were made that way by men, and some made themselves that way for the sake of the kingdom.</a:t>
            </a:r>
          </a:p>
          <a:p>
            <a:r>
              <a:rPr lang="en-US" dirty="0"/>
              <a:t>Not all men accept this statement (marriage). He who is able to accept this, let him accept it.</a:t>
            </a:r>
          </a:p>
        </p:txBody>
      </p:sp>
    </p:spTree>
    <p:extLst>
      <p:ext uri="{BB962C8B-B14F-4D97-AF65-F5344CB8AC3E}">
        <p14:creationId xmlns:p14="http://schemas.microsoft.com/office/powerpoint/2010/main" val="188840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0DF50-DC8D-19F2-5074-6CEB38B7B098}"/>
              </a:ext>
            </a:extLst>
          </p:cNvPr>
          <p:cNvSpPr>
            <a:spLocks noGrp="1"/>
          </p:cNvSpPr>
          <p:nvPr>
            <p:ph type="title"/>
          </p:nvPr>
        </p:nvSpPr>
        <p:spPr/>
        <p:txBody>
          <a:bodyPr/>
          <a:lstStyle/>
          <a:p>
            <a:r>
              <a:rPr lang="en-US" dirty="0">
                <a:solidFill>
                  <a:schemeClr val="tx1"/>
                </a:solidFill>
              </a:rPr>
              <a:t>Matthew 19:13-19</a:t>
            </a:r>
          </a:p>
        </p:txBody>
      </p:sp>
      <p:sp>
        <p:nvSpPr>
          <p:cNvPr id="3" name="Content Placeholder 2">
            <a:extLst>
              <a:ext uri="{FF2B5EF4-FFF2-40B4-BE49-F238E27FC236}">
                <a16:creationId xmlns:a16="http://schemas.microsoft.com/office/drawing/2014/main" id="{FCD1A169-19E2-A156-4A3D-39CF2CC67DB4}"/>
              </a:ext>
            </a:extLst>
          </p:cNvPr>
          <p:cNvSpPr>
            <a:spLocks noGrp="1"/>
          </p:cNvSpPr>
          <p:nvPr>
            <p:ph idx="1"/>
          </p:nvPr>
        </p:nvSpPr>
        <p:spPr/>
        <p:txBody>
          <a:bodyPr/>
          <a:lstStyle/>
          <a:p>
            <a:r>
              <a:rPr lang="en-US" dirty="0"/>
              <a:t>Some children – little ones – were brought to Jesus and His disciples rebuked them. (</a:t>
            </a:r>
            <a:r>
              <a:rPr lang="en-US" b="1" dirty="0"/>
              <a:t>18:10 </a:t>
            </a:r>
            <a:r>
              <a:rPr lang="en-US" dirty="0"/>
              <a:t>do not despise one of these little ones)</a:t>
            </a:r>
          </a:p>
          <a:p>
            <a:r>
              <a:rPr lang="en-US" dirty="0"/>
              <a:t>The kingdom belongs to such as these  - </a:t>
            </a:r>
            <a:r>
              <a:rPr lang="en-US" b="1" dirty="0"/>
              <a:t>5:3</a:t>
            </a:r>
            <a:r>
              <a:rPr lang="en-US" dirty="0"/>
              <a:t> Blessed are the poor in spirit for theirs is the kingdom of heaven.</a:t>
            </a:r>
          </a:p>
          <a:p>
            <a:r>
              <a:rPr lang="en-US" b="1" dirty="0"/>
              <a:t>Rich young ruler:</a:t>
            </a:r>
            <a:r>
              <a:rPr lang="en-US" dirty="0"/>
              <a:t> “Teacher, what good thing shall I do that I may obtain eternal life?”</a:t>
            </a:r>
          </a:p>
          <a:p>
            <a:r>
              <a:rPr lang="en-US" dirty="0"/>
              <a:t>He knew he was lacking, and he was asking the one he thought was good.</a:t>
            </a:r>
          </a:p>
          <a:p>
            <a:r>
              <a:rPr lang="en-US" dirty="0"/>
              <a:t>“Only One is good”, and that is God.  Jesus is calling Himself God here.</a:t>
            </a:r>
          </a:p>
          <a:p>
            <a:r>
              <a:rPr lang="en-US" dirty="0"/>
              <a:t>His answer: “Keep the commandments: do not murder, commit adultery, steal, bear false witness: honor your father and mother, love your neighbor.”</a:t>
            </a:r>
          </a:p>
          <a:p>
            <a:r>
              <a:rPr lang="en-US" dirty="0"/>
              <a:t>What about, thou shalt not covet?</a:t>
            </a:r>
          </a:p>
        </p:txBody>
      </p:sp>
    </p:spTree>
    <p:extLst>
      <p:ext uri="{BB962C8B-B14F-4D97-AF65-F5344CB8AC3E}">
        <p14:creationId xmlns:p14="http://schemas.microsoft.com/office/powerpoint/2010/main" val="3741444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7A2EE-8EBB-8060-B488-D7EB6A5E4BEF}"/>
              </a:ext>
            </a:extLst>
          </p:cNvPr>
          <p:cNvSpPr>
            <a:spLocks noGrp="1"/>
          </p:cNvSpPr>
          <p:nvPr>
            <p:ph type="title"/>
          </p:nvPr>
        </p:nvSpPr>
        <p:spPr/>
        <p:txBody>
          <a:bodyPr/>
          <a:lstStyle/>
          <a:p>
            <a:r>
              <a:rPr lang="en-US" dirty="0">
                <a:solidFill>
                  <a:schemeClr val="tx1"/>
                </a:solidFill>
              </a:rPr>
              <a:t>Cross References  Matthew 19:22-25</a:t>
            </a:r>
          </a:p>
        </p:txBody>
      </p:sp>
      <p:sp>
        <p:nvSpPr>
          <p:cNvPr id="3" name="Content Placeholder 2">
            <a:extLst>
              <a:ext uri="{FF2B5EF4-FFF2-40B4-BE49-F238E27FC236}">
                <a16:creationId xmlns:a16="http://schemas.microsoft.com/office/drawing/2014/main" id="{5DCEC315-541F-0C71-35EB-93DB4AE050AA}"/>
              </a:ext>
            </a:extLst>
          </p:cNvPr>
          <p:cNvSpPr>
            <a:spLocks noGrp="1"/>
          </p:cNvSpPr>
          <p:nvPr>
            <p:ph idx="1"/>
          </p:nvPr>
        </p:nvSpPr>
        <p:spPr/>
        <p:txBody>
          <a:bodyPr/>
          <a:lstStyle/>
          <a:p>
            <a:r>
              <a:rPr lang="en-US" b="1" dirty="0"/>
              <a:t>Lev. 18:1-5 </a:t>
            </a:r>
            <a:r>
              <a:rPr lang="en-US" dirty="0"/>
              <a:t>A man may live by keeping God’s statues and judgments</a:t>
            </a:r>
          </a:p>
          <a:p>
            <a:r>
              <a:rPr lang="en-US" b="1" dirty="0"/>
              <a:t>Deut. 28:1-2; 30:19-20; 32:45-47</a:t>
            </a:r>
            <a:r>
              <a:rPr lang="en-US" dirty="0"/>
              <a:t>  Israel would be set higher than any nation IF they obeyed the Lord. Blessings would overtake them. Choose life through obedience.</a:t>
            </a:r>
          </a:p>
          <a:p>
            <a:r>
              <a:rPr lang="en-US" dirty="0"/>
              <a:t>Could the Law save them?</a:t>
            </a:r>
          </a:p>
          <a:p>
            <a:r>
              <a:rPr lang="en-US" dirty="0"/>
              <a:t>No. The Law was a tutor to lead them to Christ, but the </a:t>
            </a:r>
            <a:r>
              <a:rPr lang="en-US" b="1" dirty="0"/>
              <a:t>heart</a:t>
            </a:r>
            <a:r>
              <a:rPr lang="en-US" dirty="0"/>
              <a:t> of the Law was love for God. Obedience out of LOVE, not duty or fear of punishment.</a:t>
            </a:r>
          </a:p>
          <a:p>
            <a:r>
              <a:rPr lang="en-US" dirty="0"/>
              <a:t>The rich young ruler went away grieving for he was one who owned much property.     The property truly owned HIM.</a:t>
            </a:r>
          </a:p>
          <a:p>
            <a:r>
              <a:rPr lang="en-US" dirty="0"/>
              <a:t>Disciples say, </a:t>
            </a:r>
            <a:r>
              <a:rPr lang="en-US" b="1" dirty="0"/>
              <a:t>“Then who can be saved?”</a:t>
            </a:r>
            <a:r>
              <a:rPr lang="en-US" dirty="0"/>
              <a:t> for the rich in Jewish society were revered, and the disciples were Jews!</a:t>
            </a:r>
          </a:p>
          <a:p>
            <a:endParaRPr lang="en-US" dirty="0"/>
          </a:p>
        </p:txBody>
      </p:sp>
    </p:spTree>
    <p:extLst>
      <p:ext uri="{BB962C8B-B14F-4D97-AF65-F5344CB8AC3E}">
        <p14:creationId xmlns:p14="http://schemas.microsoft.com/office/powerpoint/2010/main" val="2459166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61759-4D7F-F902-6698-BF6975096267}"/>
              </a:ext>
            </a:extLst>
          </p:cNvPr>
          <p:cNvSpPr>
            <a:spLocks noGrp="1"/>
          </p:cNvSpPr>
          <p:nvPr>
            <p:ph type="title"/>
          </p:nvPr>
        </p:nvSpPr>
        <p:spPr/>
        <p:txBody>
          <a:bodyPr/>
          <a:lstStyle/>
          <a:p>
            <a:r>
              <a:rPr lang="en-US" dirty="0">
                <a:solidFill>
                  <a:schemeClr val="tx1"/>
                </a:solidFill>
              </a:rPr>
              <a:t>Matthew 19:26-27</a:t>
            </a:r>
          </a:p>
        </p:txBody>
      </p:sp>
      <p:sp>
        <p:nvSpPr>
          <p:cNvPr id="3" name="Content Placeholder 2">
            <a:extLst>
              <a:ext uri="{FF2B5EF4-FFF2-40B4-BE49-F238E27FC236}">
                <a16:creationId xmlns:a16="http://schemas.microsoft.com/office/drawing/2014/main" id="{73F186C4-AA16-6878-23DC-2F6CB4D9F4DE}"/>
              </a:ext>
            </a:extLst>
          </p:cNvPr>
          <p:cNvSpPr>
            <a:spLocks noGrp="1"/>
          </p:cNvSpPr>
          <p:nvPr>
            <p:ph idx="1"/>
          </p:nvPr>
        </p:nvSpPr>
        <p:spPr/>
        <p:txBody>
          <a:bodyPr/>
          <a:lstStyle/>
          <a:p>
            <a:r>
              <a:rPr lang="en-US" dirty="0"/>
              <a:t>Jesus took the rich young ruler to the Law not to show him HOW to be saved, but his NEED to be saved. He knew he was still lacking.</a:t>
            </a:r>
          </a:p>
          <a:p>
            <a:r>
              <a:rPr lang="en-US" b="1" dirty="0"/>
              <a:t>Wealth in Matthew: 6:19-21 </a:t>
            </a:r>
            <a:r>
              <a:rPr lang="en-US" dirty="0"/>
              <a:t>Storing up treasure on earth, not heaven</a:t>
            </a:r>
          </a:p>
          <a:p>
            <a:r>
              <a:rPr lang="en-US" b="1" dirty="0"/>
              <a:t>Matt. 6:24  </a:t>
            </a:r>
            <a:r>
              <a:rPr lang="en-US" dirty="0"/>
              <a:t>One cannot serve two masters     God and wealth</a:t>
            </a:r>
          </a:p>
          <a:p>
            <a:r>
              <a:rPr lang="en-US" b="1" dirty="0"/>
              <a:t>Matt. 6:33 </a:t>
            </a:r>
            <a:r>
              <a:rPr lang="en-US" dirty="0"/>
              <a:t>Seek first His kingdom and His righteousness</a:t>
            </a:r>
          </a:p>
          <a:p>
            <a:r>
              <a:rPr lang="en-US" b="1" dirty="0"/>
              <a:t>Matt. 10:38-39  </a:t>
            </a:r>
            <a:r>
              <a:rPr lang="en-US" dirty="0"/>
              <a:t>Lose earthly life to follow Him. Deny self</a:t>
            </a:r>
          </a:p>
          <a:p>
            <a:r>
              <a:rPr lang="en-US" dirty="0"/>
              <a:t>Salvation is impossible for people; only God can do it.</a:t>
            </a:r>
          </a:p>
          <a:p>
            <a:r>
              <a:rPr lang="en-US" dirty="0"/>
              <a:t>Disciples HAD followed Him and left everything, so Peter asks, “What then will there be for us?</a:t>
            </a:r>
          </a:p>
        </p:txBody>
      </p:sp>
    </p:spTree>
    <p:extLst>
      <p:ext uri="{BB962C8B-B14F-4D97-AF65-F5344CB8AC3E}">
        <p14:creationId xmlns:p14="http://schemas.microsoft.com/office/powerpoint/2010/main" val="60927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E02D5-E9A6-3C9B-4267-048F2E074384}"/>
              </a:ext>
            </a:extLst>
          </p:cNvPr>
          <p:cNvSpPr>
            <a:spLocks noGrp="1"/>
          </p:cNvSpPr>
          <p:nvPr>
            <p:ph type="title"/>
          </p:nvPr>
        </p:nvSpPr>
        <p:spPr/>
        <p:txBody>
          <a:bodyPr/>
          <a:lstStyle/>
          <a:p>
            <a:r>
              <a:rPr lang="en-US" dirty="0">
                <a:solidFill>
                  <a:schemeClr val="tx1"/>
                </a:solidFill>
              </a:rPr>
              <a:t>Matthew 19:28-30</a:t>
            </a:r>
          </a:p>
        </p:txBody>
      </p:sp>
      <p:sp>
        <p:nvSpPr>
          <p:cNvPr id="3" name="Content Placeholder 2">
            <a:extLst>
              <a:ext uri="{FF2B5EF4-FFF2-40B4-BE49-F238E27FC236}">
                <a16:creationId xmlns:a16="http://schemas.microsoft.com/office/drawing/2014/main" id="{5DCFD3E5-97CC-2885-9741-25B5295754E0}"/>
              </a:ext>
            </a:extLst>
          </p:cNvPr>
          <p:cNvSpPr>
            <a:spLocks noGrp="1"/>
          </p:cNvSpPr>
          <p:nvPr>
            <p:ph idx="1"/>
          </p:nvPr>
        </p:nvSpPr>
        <p:spPr/>
        <p:txBody>
          <a:bodyPr/>
          <a:lstStyle/>
          <a:p>
            <a:r>
              <a:rPr lang="en-US" dirty="0"/>
              <a:t>In the regeneration of Israel – the New World: New Heaven and Earth</a:t>
            </a:r>
          </a:p>
          <a:p>
            <a:r>
              <a:rPr lang="en-US" dirty="0"/>
              <a:t>When the Son of Man sits on His glorious throne</a:t>
            </a:r>
          </a:p>
          <a:p>
            <a:r>
              <a:rPr lang="en-US" dirty="0"/>
              <a:t>YOU shall sit on thrones judging the 12 tribes of Israel (Judas was with them)</a:t>
            </a:r>
          </a:p>
          <a:p>
            <a:r>
              <a:rPr lang="en-US" dirty="0"/>
              <a:t>Everyone who has left…….will inherit eternal life = salvation.</a:t>
            </a:r>
          </a:p>
          <a:p>
            <a:r>
              <a:rPr lang="en-US" dirty="0"/>
              <a:t>Not just the 12 will inherit eternal life – Everyone who has left…..</a:t>
            </a:r>
          </a:p>
          <a:p>
            <a:r>
              <a:rPr lang="en-US" b="1" dirty="0"/>
              <a:t>Theme: Divorce and eternal life; rich young ruler</a:t>
            </a:r>
          </a:p>
          <a:p>
            <a:endParaRPr lang="en-US" dirty="0"/>
          </a:p>
        </p:txBody>
      </p:sp>
    </p:spTree>
    <p:extLst>
      <p:ext uri="{BB962C8B-B14F-4D97-AF65-F5344CB8AC3E}">
        <p14:creationId xmlns:p14="http://schemas.microsoft.com/office/powerpoint/2010/main" val="94993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12A82-1852-374A-3F44-E3198CF6EFCA}"/>
              </a:ext>
            </a:extLst>
          </p:cNvPr>
          <p:cNvSpPr>
            <a:spLocks noGrp="1"/>
          </p:cNvSpPr>
          <p:nvPr>
            <p:ph type="title"/>
          </p:nvPr>
        </p:nvSpPr>
        <p:spPr/>
        <p:txBody>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B1ADE139-8CF7-B411-5A6D-B46417804360}"/>
              </a:ext>
            </a:extLst>
          </p:cNvPr>
          <p:cNvSpPr>
            <a:spLocks noGrp="1"/>
          </p:cNvSpPr>
          <p:nvPr>
            <p:ph idx="1"/>
          </p:nvPr>
        </p:nvSpPr>
        <p:spPr/>
        <p:txBody>
          <a:bodyPr/>
          <a:lstStyle/>
          <a:p>
            <a:r>
              <a:rPr lang="en-US" b="1" dirty="0"/>
              <a:t>Overall:</a:t>
            </a:r>
            <a:r>
              <a:rPr lang="en-US" dirty="0"/>
              <a:t> Matthew is about the King and His kingdom</a:t>
            </a:r>
          </a:p>
          <a:p>
            <a:r>
              <a:rPr lang="en-US" b="1" dirty="0"/>
              <a:t>Matt. 5:20</a:t>
            </a:r>
            <a:r>
              <a:rPr lang="en-US" dirty="0"/>
              <a:t> Our righteousness must surpass that of the scribes and Pharisees</a:t>
            </a:r>
          </a:p>
          <a:p>
            <a:r>
              <a:rPr lang="en-US" b="1" dirty="0"/>
              <a:t>Matt. 14  </a:t>
            </a:r>
            <a:r>
              <a:rPr lang="en-US" dirty="0"/>
              <a:t>Fed the 5,000, Peter and Jesus walked on water</a:t>
            </a:r>
          </a:p>
          <a:p>
            <a:r>
              <a:rPr lang="en-US" b="1" dirty="0"/>
              <a:t>Matt. 15  </a:t>
            </a:r>
            <a:r>
              <a:rPr lang="en-US" dirty="0"/>
              <a:t>Fed the 4,000 and Jesus warned about the Pharisees’ and Scribes’ teaching their traditions as doctrine</a:t>
            </a:r>
          </a:p>
          <a:p>
            <a:r>
              <a:rPr lang="en-US" b="1" dirty="0"/>
              <a:t>Matt. 16  </a:t>
            </a:r>
            <a:r>
              <a:rPr lang="en-US" dirty="0"/>
              <a:t>Warned about the Pharisees’ and Scribes’ teaching; I will build My “church”: First mention.  Peter means rock. Church built on foundation of apostles; Jesus is the Cornerstone. Jesus began to SHOW His disciples…</a:t>
            </a:r>
          </a:p>
          <a:p>
            <a:r>
              <a:rPr lang="en-US" b="1" dirty="0"/>
              <a:t>Matt. 17  </a:t>
            </a:r>
            <a:r>
              <a:rPr lang="en-US" dirty="0"/>
              <a:t>Transfiguration that only 3 disciples saw. Paid taxes so as not to offend.</a:t>
            </a:r>
          </a:p>
          <a:p>
            <a:endParaRPr lang="en-US" dirty="0"/>
          </a:p>
        </p:txBody>
      </p:sp>
    </p:spTree>
    <p:extLst>
      <p:ext uri="{BB962C8B-B14F-4D97-AF65-F5344CB8AC3E}">
        <p14:creationId xmlns:p14="http://schemas.microsoft.com/office/powerpoint/2010/main" val="4159532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543B2-3D7A-A845-FB9F-92E8696C0906}"/>
              </a:ext>
            </a:extLst>
          </p:cNvPr>
          <p:cNvSpPr>
            <a:spLocks noGrp="1"/>
          </p:cNvSpPr>
          <p:nvPr>
            <p:ph type="title"/>
          </p:nvPr>
        </p:nvSpPr>
        <p:spPr/>
        <p:txBody>
          <a:bodyPr/>
          <a:lstStyle/>
          <a:p>
            <a:r>
              <a:rPr lang="en-US" dirty="0">
                <a:solidFill>
                  <a:schemeClr val="tx1"/>
                </a:solidFill>
              </a:rPr>
              <a:t>Matthew 18:1-7</a:t>
            </a:r>
          </a:p>
        </p:txBody>
      </p:sp>
      <p:sp>
        <p:nvSpPr>
          <p:cNvPr id="3" name="Content Placeholder 2">
            <a:extLst>
              <a:ext uri="{FF2B5EF4-FFF2-40B4-BE49-F238E27FC236}">
                <a16:creationId xmlns:a16="http://schemas.microsoft.com/office/drawing/2014/main" id="{37AE1FA0-1D29-23DF-EA38-7D777D12B14E}"/>
              </a:ext>
            </a:extLst>
          </p:cNvPr>
          <p:cNvSpPr>
            <a:spLocks noGrp="1"/>
          </p:cNvSpPr>
          <p:nvPr>
            <p:ph idx="1"/>
          </p:nvPr>
        </p:nvSpPr>
        <p:spPr/>
        <p:txBody>
          <a:bodyPr/>
          <a:lstStyle/>
          <a:p>
            <a:r>
              <a:rPr lang="en-US" b="1" dirty="0"/>
              <a:t>“Who then is the greatest in the kingdom?” </a:t>
            </a:r>
            <a:r>
              <a:rPr lang="en-US" dirty="0"/>
              <a:t>This is AFTER the transfiguration, AFTER He has healed the lunatic that they could not, AFTER He has told them that faith like that can only come through much prayer and fasting…..</a:t>
            </a:r>
          </a:p>
          <a:p>
            <a:r>
              <a:rPr lang="en-US" dirty="0"/>
              <a:t>His answer was to illustrate with a child.</a:t>
            </a:r>
          </a:p>
          <a:p>
            <a:r>
              <a:rPr lang="en-US" dirty="0"/>
              <a:t>To </a:t>
            </a:r>
            <a:r>
              <a:rPr lang="en-US" b="1" dirty="0"/>
              <a:t>enter</a:t>
            </a:r>
            <a:r>
              <a:rPr lang="en-US" dirty="0"/>
              <a:t> the kingdom, you must become </a:t>
            </a:r>
            <a:r>
              <a:rPr lang="en-US" b="1" dirty="0"/>
              <a:t>converted</a:t>
            </a:r>
            <a:r>
              <a:rPr lang="en-US" dirty="0"/>
              <a:t> – turned around in your thinking – and </a:t>
            </a:r>
            <a:r>
              <a:rPr lang="en-US" b="1" dirty="0"/>
              <a:t>become like children </a:t>
            </a:r>
            <a:r>
              <a:rPr lang="en-US" dirty="0"/>
              <a:t>– spiritually, not physically. Simple, helpless in the sight of God therefore totally dependent on Him.</a:t>
            </a:r>
          </a:p>
          <a:p>
            <a:r>
              <a:rPr lang="en-US" b="1" dirty="0"/>
              <a:t>Humble yourself </a:t>
            </a:r>
            <a:r>
              <a:rPr lang="en-US" dirty="0"/>
              <a:t>and </a:t>
            </a:r>
            <a:r>
              <a:rPr lang="en-US" b="1" dirty="0"/>
              <a:t>receive</a:t>
            </a:r>
            <a:r>
              <a:rPr lang="en-US" dirty="0"/>
              <a:t> one such child in My name. This is the character of a believer.</a:t>
            </a:r>
          </a:p>
          <a:p>
            <a:r>
              <a:rPr lang="en-US" b="1" dirty="0"/>
              <a:t>Do not cause them to stumble by BEING a stumbling block</a:t>
            </a:r>
          </a:p>
          <a:p>
            <a:endParaRPr lang="en-US" dirty="0"/>
          </a:p>
          <a:p>
            <a:endParaRPr lang="en-US" dirty="0"/>
          </a:p>
          <a:p>
            <a:endParaRPr lang="en-US" dirty="0"/>
          </a:p>
        </p:txBody>
      </p:sp>
    </p:spTree>
    <p:extLst>
      <p:ext uri="{BB962C8B-B14F-4D97-AF65-F5344CB8AC3E}">
        <p14:creationId xmlns:p14="http://schemas.microsoft.com/office/powerpoint/2010/main" val="1187585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4CA21-7157-B51B-7055-F21429E73702}"/>
              </a:ext>
            </a:extLst>
          </p:cNvPr>
          <p:cNvSpPr>
            <a:spLocks noGrp="1"/>
          </p:cNvSpPr>
          <p:nvPr>
            <p:ph type="title"/>
          </p:nvPr>
        </p:nvSpPr>
        <p:spPr/>
        <p:txBody>
          <a:bodyPr/>
          <a:lstStyle/>
          <a:p>
            <a:r>
              <a:rPr lang="en-US" b="1" dirty="0">
                <a:solidFill>
                  <a:schemeClr val="tx1"/>
                </a:solidFill>
              </a:rPr>
              <a:t>Stumble/ Stumbling Block</a:t>
            </a:r>
          </a:p>
        </p:txBody>
      </p:sp>
      <p:sp>
        <p:nvSpPr>
          <p:cNvPr id="3" name="Content Placeholder 2">
            <a:extLst>
              <a:ext uri="{FF2B5EF4-FFF2-40B4-BE49-F238E27FC236}">
                <a16:creationId xmlns:a16="http://schemas.microsoft.com/office/drawing/2014/main" id="{3BAAE16B-6D10-83DF-2122-34824FD76508}"/>
              </a:ext>
            </a:extLst>
          </p:cNvPr>
          <p:cNvSpPr>
            <a:spLocks noGrp="1"/>
          </p:cNvSpPr>
          <p:nvPr>
            <p:ph idx="1"/>
          </p:nvPr>
        </p:nvSpPr>
        <p:spPr/>
        <p:txBody>
          <a:bodyPr/>
          <a:lstStyle/>
          <a:p>
            <a:r>
              <a:rPr lang="en-US" dirty="0"/>
              <a:t>What would “cause” a child to stumble? What does “stumbling block” mean?</a:t>
            </a:r>
          </a:p>
          <a:p>
            <a:r>
              <a:rPr lang="en-US" b="1" dirty="0"/>
              <a:t>16:23</a:t>
            </a:r>
            <a:r>
              <a:rPr lang="en-US" dirty="0"/>
              <a:t> Jesus called Peter a stumbling block…</a:t>
            </a:r>
          </a:p>
          <a:p>
            <a:r>
              <a:rPr lang="en-US" b="1" dirty="0"/>
              <a:t>18:7 </a:t>
            </a:r>
            <a:r>
              <a:rPr lang="en-US" dirty="0"/>
              <a:t>Woe to the world because of its stumbling blocks. It is inevitable that they will come but woe to the man THROUGH WHOM they come.</a:t>
            </a:r>
          </a:p>
          <a:p>
            <a:r>
              <a:rPr lang="en-US" b="1" dirty="0"/>
              <a:t>Cause/Stumbling block: </a:t>
            </a:r>
            <a:r>
              <a:rPr lang="en-US" dirty="0" err="1"/>
              <a:t>Skandalizo</a:t>
            </a:r>
            <a:r>
              <a:rPr lang="en-US" dirty="0"/>
              <a:t> – to put a snare in the way, hence to cause to stumble, to give offense, to cause to sin, to entice to sin. “To hinder right conduct or thought; to fall into a trap”. </a:t>
            </a:r>
          </a:p>
          <a:p>
            <a:r>
              <a:rPr lang="en-US" dirty="0"/>
              <a:t>Jesus paid the tax so as “not to offend”, or, become a stumbling block.</a:t>
            </a:r>
          </a:p>
          <a:p>
            <a:r>
              <a:rPr lang="en-US" dirty="0"/>
              <a:t>Prevention for stumbling: Get rid of whatever it is that is causing you to stumble. (</a:t>
            </a:r>
            <a:r>
              <a:rPr lang="en-US" b="1" dirty="0"/>
              <a:t>5:29-30</a:t>
            </a:r>
            <a:r>
              <a:rPr lang="en-US" dirty="0"/>
              <a:t>) </a:t>
            </a:r>
          </a:p>
          <a:p>
            <a:pPr marL="0" indent="0">
              <a:buNone/>
            </a:pPr>
            <a:endParaRPr lang="en-US" dirty="0"/>
          </a:p>
        </p:txBody>
      </p:sp>
    </p:spTree>
    <p:extLst>
      <p:ext uri="{BB962C8B-B14F-4D97-AF65-F5344CB8AC3E}">
        <p14:creationId xmlns:p14="http://schemas.microsoft.com/office/powerpoint/2010/main" val="558460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98E6-CC30-729D-2B13-B3FDB04731C4}"/>
              </a:ext>
            </a:extLst>
          </p:cNvPr>
          <p:cNvSpPr>
            <a:spLocks noGrp="1"/>
          </p:cNvSpPr>
          <p:nvPr>
            <p:ph type="title"/>
          </p:nvPr>
        </p:nvSpPr>
        <p:spPr/>
        <p:txBody>
          <a:bodyPr/>
          <a:lstStyle/>
          <a:p>
            <a:r>
              <a:rPr lang="en-US" dirty="0">
                <a:solidFill>
                  <a:schemeClr val="tx1"/>
                </a:solidFill>
              </a:rPr>
              <a:t>Cross References</a:t>
            </a:r>
          </a:p>
        </p:txBody>
      </p:sp>
      <p:sp>
        <p:nvSpPr>
          <p:cNvPr id="3" name="Content Placeholder 2">
            <a:extLst>
              <a:ext uri="{FF2B5EF4-FFF2-40B4-BE49-F238E27FC236}">
                <a16:creationId xmlns:a16="http://schemas.microsoft.com/office/drawing/2014/main" id="{7D2DBCF7-DB77-E200-D112-F5E64EA5BF37}"/>
              </a:ext>
            </a:extLst>
          </p:cNvPr>
          <p:cNvSpPr>
            <a:spLocks noGrp="1"/>
          </p:cNvSpPr>
          <p:nvPr>
            <p:ph idx="1"/>
          </p:nvPr>
        </p:nvSpPr>
        <p:spPr/>
        <p:txBody>
          <a:bodyPr/>
          <a:lstStyle/>
          <a:p>
            <a:r>
              <a:rPr lang="en-US" b="1" dirty="0"/>
              <a:t>Rom. 6:12-13  </a:t>
            </a:r>
            <a:r>
              <a:rPr lang="en-US" dirty="0"/>
              <a:t>Don’t let sin RULE in your body. Believers are to present their bodies as instruments of righteousness to God.</a:t>
            </a:r>
          </a:p>
          <a:p>
            <a:r>
              <a:rPr lang="en-US" b="1" dirty="0"/>
              <a:t>Rom. 8:12-13  </a:t>
            </a:r>
            <a:r>
              <a:rPr lang="en-US" dirty="0"/>
              <a:t>By the Spirit believers put to death, the deeds of the body, so they may live according to the Spirit.</a:t>
            </a:r>
          </a:p>
          <a:p>
            <a:r>
              <a:rPr lang="en-US" b="1" dirty="0"/>
              <a:t>Col. 3:5 </a:t>
            </a:r>
            <a:r>
              <a:rPr lang="en-US" dirty="0"/>
              <a:t>Consider the body as dead to the sins of the flesh.</a:t>
            </a:r>
          </a:p>
          <a:p>
            <a:r>
              <a:rPr lang="en-US" b="1" dirty="0"/>
              <a:t>NOW:</a:t>
            </a:r>
            <a:r>
              <a:rPr lang="en-US" dirty="0"/>
              <a:t> it’s a choice to sin. I am not its slave anymore</a:t>
            </a:r>
          </a:p>
        </p:txBody>
      </p:sp>
    </p:spTree>
    <p:extLst>
      <p:ext uri="{BB962C8B-B14F-4D97-AF65-F5344CB8AC3E}">
        <p14:creationId xmlns:p14="http://schemas.microsoft.com/office/powerpoint/2010/main" val="3907003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1724C-8135-92DD-9AA5-57F9CBF77507}"/>
              </a:ext>
            </a:extLst>
          </p:cNvPr>
          <p:cNvSpPr>
            <a:spLocks noGrp="1"/>
          </p:cNvSpPr>
          <p:nvPr>
            <p:ph type="title"/>
          </p:nvPr>
        </p:nvSpPr>
        <p:spPr/>
        <p:txBody>
          <a:bodyPr/>
          <a:lstStyle/>
          <a:p>
            <a:r>
              <a:rPr lang="en-US" dirty="0">
                <a:solidFill>
                  <a:schemeClr val="tx1"/>
                </a:solidFill>
              </a:rPr>
              <a:t>Matthew 18:10-14</a:t>
            </a:r>
          </a:p>
        </p:txBody>
      </p:sp>
      <p:sp>
        <p:nvSpPr>
          <p:cNvPr id="3" name="Content Placeholder 2">
            <a:extLst>
              <a:ext uri="{FF2B5EF4-FFF2-40B4-BE49-F238E27FC236}">
                <a16:creationId xmlns:a16="http://schemas.microsoft.com/office/drawing/2014/main" id="{1A990009-96CA-CE5D-DCF9-5C4C8F568432}"/>
              </a:ext>
            </a:extLst>
          </p:cNvPr>
          <p:cNvSpPr>
            <a:spLocks noGrp="1"/>
          </p:cNvSpPr>
          <p:nvPr>
            <p:ph idx="1"/>
          </p:nvPr>
        </p:nvSpPr>
        <p:spPr/>
        <p:txBody>
          <a:bodyPr/>
          <a:lstStyle/>
          <a:p>
            <a:r>
              <a:rPr lang="en-US" dirty="0"/>
              <a:t>Do not “despise” one of these little ones (</a:t>
            </a:r>
            <a:r>
              <a:rPr lang="en-US" b="1" dirty="0"/>
              <a:t>19:13 </a:t>
            </a:r>
            <a:r>
              <a:rPr lang="en-US" dirty="0"/>
              <a:t>the disciples rebuked them)</a:t>
            </a:r>
          </a:p>
          <a:p>
            <a:r>
              <a:rPr lang="en-US" dirty="0"/>
              <a:t>Despise: to think little of, to think down on, devalue pay no regard to because something seems of no account.</a:t>
            </a:r>
          </a:p>
          <a:p>
            <a:r>
              <a:rPr lang="en-US" b="1" dirty="0"/>
              <a:t>I Tim. 4:12 </a:t>
            </a:r>
            <a:r>
              <a:rPr lang="en-US" dirty="0"/>
              <a:t>Let no one look down on you because you are young, but rather in speech, conduct, love, faith and purity, show yourself an example of those who believe.       Paul to Timothy</a:t>
            </a:r>
          </a:p>
          <a:p>
            <a:r>
              <a:rPr lang="en-US" dirty="0"/>
              <a:t>They have angels who see the Father’s face continually.</a:t>
            </a:r>
          </a:p>
          <a:p>
            <a:r>
              <a:rPr lang="en-US" dirty="0"/>
              <a:t>Seems like this is a warning: Children HAVE advocates!</a:t>
            </a:r>
          </a:p>
          <a:p>
            <a:r>
              <a:rPr lang="en-US" dirty="0"/>
              <a:t>“What do you think?” Shepherd goes after the ONE who is going astray.</a:t>
            </a:r>
          </a:p>
          <a:p>
            <a:r>
              <a:rPr lang="en-US" dirty="0"/>
              <a:t>Not the Father’s will that ANY of His </a:t>
            </a:r>
            <a:r>
              <a:rPr lang="en-US" b="1" dirty="0"/>
              <a:t>little ones </a:t>
            </a:r>
            <a:r>
              <a:rPr lang="en-US" dirty="0"/>
              <a:t>should perish. (</a:t>
            </a:r>
            <a:r>
              <a:rPr lang="en-US" dirty="0" err="1"/>
              <a:t>eternal,fiery</a:t>
            </a:r>
            <a:r>
              <a:rPr lang="en-US" dirty="0"/>
              <a:t> hell vs.8-9)</a:t>
            </a:r>
          </a:p>
        </p:txBody>
      </p:sp>
    </p:spTree>
    <p:extLst>
      <p:ext uri="{BB962C8B-B14F-4D97-AF65-F5344CB8AC3E}">
        <p14:creationId xmlns:p14="http://schemas.microsoft.com/office/powerpoint/2010/main" val="3076675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74F2-5FA3-AEB4-77A8-717BE9FF8C76}"/>
              </a:ext>
            </a:extLst>
          </p:cNvPr>
          <p:cNvSpPr>
            <a:spLocks noGrp="1"/>
          </p:cNvSpPr>
          <p:nvPr>
            <p:ph type="title"/>
          </p:nvPr>
        </p:nvSpPr>
        <p:spPr/>
        <p:txBody>
          <a:bodyPr/>
          <a:lstStyle/>
          <a:p>
            <a:r>
              <a:rPr lang="en-US" dirty="0">
                <a:solidFill>
                  <a:schemeClr val="tx1"/>
                </a:solidFill>
              </a:rPr>
              <a:t>Matthew 18:15-22</a:t>
            </a:r>
          </a:p>
        </p:txBody>
      </p:sp>
      <p:sp>
        <p:nvSpPr>
          <p:cNvPr id="3" name="Content Placeholder 2">
            <a:extLst>
              <a:ext uri="{FF2B5EF4-FFF2-40B4-BE49-F238E27FC236}">
                <a16:creationId xmlns:a16="http://schemas.microsoft.com/office/drawing/2014/main" id="{5630D2AE-9873-6C41-01B6-9A72A4AACFB9}"/>
              </a:ext>
            </a:extLst>
          </p:cNvPr>
          <p:cNvSpPr>
            <a:spLocks noGrp="1"/>
          </p:cNvSpPr>
          <p:nvPr>
            <p:ph idx="1"/>
          </p:nvPr>
        </p:nvSpPr>
        <p:spPr/>
        <p:txBody>
          <a:bodyPr>
            <a:normAutofit fontScale="92500" lnSpcReduction="10000"/>
          </a:bodyPr>
          <a:lstStyle/>
          <a:p>
            <a:r>
              <a:rPr lang="en-US" dirty="0"/>
              <a:t>Subject changes to a brother who sins and the steps to take to win him back</a:t>
            </a:r>
          </a:p>
          <a:p>
            <a:r>
              <a:rPr lang="en-US" dirty="0"/>
              <a:t>Go show him his fault in private, if no repentance take 2-3 witnesses with you, if still no repentance, the sin becomes public by taking it to the church.</a:t>
            </a:r>
          </a:p>
          <a:p>
            <a:r>
              <a:rPr lang="en-US" dirty="0"/>
              <a:t>If he still doesn’t repent treat him as a Gentile or tax-collector. (Matthew!)</a:t>
            </a:r>
          </a:p>
          <a:p>
            <a:r>
              <a:rPr lang="en-US" b="1" dirty="0"/>
              <a:t>Deut. 19:15 </a:t>
            </a:r>
            <a:r>
              <a:rPr lang="en-US" dirty="0"/>
              <a:t>This principle was based on OT Law</a:t>
            </a:r>
          </a:p>
          <a:p>
            <a:r>
              <a:rPr lang="en-US" b="1" dirty="0"/>
              <a:t>Vs. 20 </a:t>
            </a:r>
            <a:r>
              <a:rPr lang="en-US" dirty="0"/>
              <a:t>“If two or three are gathered, there am I in the midst” is in the context of church discipline!!!</a:t>
            </a:r>
          </a:p>
          <a:p>
            <a:r>
              <a:rPr lang="en-US" dirty="0"/>
              <a:t>Peter asks how many times he is to forgive his </a:t>
            </a:r>
            <a:r>
              <a:rPr lang="en-US" b="1" dirty="0"/>
              <a:t>brother! </a:t>
            </a:r>
            <a:r>
              <a:rPr lang="en-US" dirty="0"/>
              <a:t>(context of previous verses is church discipline)</a:t>
            </a:r>
            <a:endParaRPr lang="en-US" b="1" dirty="0"/>
          </a:p>
          <a:p>
            <a:r>
              <a:rPr lang="en-US" dirty="0"/>
              <a:t>Jesus gives him a number he can’t keep track of, because as </a:t>
            </a:r>
            <a:r>
              <a:rPr lang="en-US" b="1" dirty="0"/>
              <a:t>I Cor. 13:5 </a:t>
            </a:r>
            <a:r>
              <a:rPr lang="en-US" dirty="0"/>
              <a:t>says, “Love keeps no record of wrongs”.</a:t>
            </a:r>
          </a:p>
          <a:p>
            <a:r>
              <a:rPr lang="en-US" dirty="0"/>
              <a:t>Loose on earth, loose in heaven: God’s will in heaven worked out on earth (</a:t>
            </a:r>
            <a:r>
              <a:rPr lang="en-US" b="1" dirty="0"/>
              <a:t>16:19</a:t>
            </a:r>
            <a:r>
              <a:rPr lang="en-US" dirty="0"/>
              <a:t>)</a:t>
            </a:r>
          </a:p>
        </p:txBody>
      </p:sp>
    </p:spTree>
    <p:extLst>
      <p:ext uri="{BB962C8B-B14F-4D97-AF65-F5344CB8AC3E}">
        <p14:creationId xmlns:p14="http://schemas.microsoft.com/office/powerpoint/2010/main" val="260591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CCE74-255E-B38E-D650-6ADB9A774BE5}"/>
              </a:ext>
            </a:extLst>
          </p:cNvPr>
          <p:cNvSpPr>
            <a:spLocks noGrp="1"/>
          </p:cNvSpPr>
          <p:nvPr>
            <p:ph type="title"/>
          </p:nvPr>
        </p:nvSpPr>
        <p:spPr/>
        <p:txBody>
          <a:bodyPr/>
          <a:lstStyle/>
          <a:p>
            <a:r>
              <a:rPr lang="en-US" dirty="0">
                <a:solidFill>
                  <a:schemeClr val="tx1"/>
                </a:solidFill>
              </a:rPr>
              <a:t>Matthew 18:23-30</a:t>
            </a:r>
          </a:p>
        </p:txBody>
      </p:sp>
      <p:sp>
        <p:nvSpPr>
          <p:cNvPr id="3" name="Content Placeholder 2">
            <a:extLst>
              <a:ext uri="{FF2B5EF4-FFF2-40B4-BE49-F238E27FC236}">
                <a16:creationId xmlns:a16="http://schemas.microsoft.com/office/drawing/2014/main" id="{6BF50EE2-C2F0-2EB0-D426-AB66685624FB}"/>
              </a:ext>
            </a:extLst>
          </p:cNvPr>
          <p:cNvSpPr>
            <a:spLocks noGrp="1"/>
          </p:cNvSpPr>
          <p:nvPr>
            <p:ph idx="1"/>
          </p:nvPr>
        </p:nvSpPr>
        <p:spPr/>
        <p:txBody>
          <a:bodyPr/>
          <a:lstStyle/>
          <a:p>
            <a:r>
              <a:rPr lang="en-US" dirty="0"/>
              <a:t>“For this reason”: What reason can the kingdom be compared to this king who wants to settle accounts with his SLAVES?</a:t>
            </a:r>
          </a:p>
          <a:p>
            <a:r>
              <a:rPr lang="en-US" dirty="0"/>
              <a:t>Context is the forgiveness of such a great debt!</a:t>
            </a:r>
          </a:p>
          <a:p>
            <a:r>
              <a:rPr lang="en-US" dirty="0"/>
              <a:t>This slave that owed the king 10,000 talents in today’s economy would be millions of dollars: an impossible debt to repay.</a:t>
            </a:r>
          </a:p>
          <a:p>
            <a:r>
              <a:rPr lang="en-US" dirty="0"/>
              <a:t>So, he, his wife, children and all he possessed were to be sold to pay his debt.</a:t>
            </a:r>
          </a:p>
          <a:p>
            <a:r>
              <a:rPr lang="en-US" dirty="0"/>
              <a:t>Because he pleaded with the king, the king released him from his debt AND forgave the debt. The king felt compassion.</a:t>
            </a:r>
          </a:p>
          <a:p>
            <a:r>
              <a:rPr lang="en-US" dirty="0"/>
              <a:t>This slave had NO compassion, goes out, and demands repayment from a fellow slave of 100 denarii, which was about a day’s wage. Possible.</a:t>
            </a:r>
          </a:p>
          <a:p>
            <a:r>
              <a:rPr lang="en-US" dirty="0"/>
              <a:t>He has no mercy on him, though he has been shown greater mercy.</a:t>
            </a:r>
          </a:p>
        </p:txBody>
      </p:sp>
    </p:spTree>
    <p:extLst>
      <p:ext uri="{BB962C8B-B14F-4D97-AF65-F5344CB8AC3E}">
        <p14:creationId xmlns:p14="http://schemas.microsoft.com/office/powerpoint/2010/main" val="2078834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F49D4-C808-165C-5804-F11CC4B360FA}"/>
              </a:ext>
            </a:extLst>
          </p:cNvPr>
          <p:cNvSpPr>
            <a:spLocks noGrp="1"/>
          </p:cNvSpPr>
          <p:nvPr>
            <p:ph type="title"/>
          </p:nvPr>
        </p:nvSpPr>
        <p:spPr/>
        <p:txBody>
          <a:bodyPr/>
          <a:lstStyle/>
          <a:p>
            <a:r>
              <a:rPr lang="en-US" dirty="0">
                <a:solidFill>
                  <a:schemeClr val="tx1"/>
                </a:solidFill>
              </a:rPr>
              <a:t>Matthew 18:31-35</a:t>
            </a:r>
          </a:p>
        </p:txBody>
      </p:sp>
      <p:sp>
        <p:nvSpPr>
          <p:cNvPr id="3" name="Content Placeholder 2">
            <a:extLst>
              <a:ext uri="{FF2B5EF4-FFF2-40B4-BE49-F238E27FC236}">
                <a16:creationId xmlns:a16="http://schemas.microsoft.com/office/drawing/2014/main" id="{09F83872-12CD-A0D3-A209-E6D5E8F5F721}"/>
              </a:ext>
            </a:extLst>
          </p:cNvPr>
          <p:cNvSpPr>
            <a:spLocks noGrp="1"/>
          </p:cNvSpPr>
          <p:nvPr>
            <p:ph idx="1"/>
          </p:nvPr>
        </p:nvSpPr>
        <p:spPr/>
        <p:txBody>
          <a:bodyPr>
            <a:normAutofit fontScale="92500" lnSpcReduction="20000"/>
          </a:bodyPr>
          <a:lstStyle/>
          <a:p>
            <a:r>
              <a:rPr lang="en-US" dirty="0"/>
              <a:t>The heart of the slave that owed an impossible debt was NOT true humility, as he appeared to have before the king.</a:t>
            </a:r>
          </a:p>
          <a:p>
            <a:r>
              <a:rPr lang="en-US" dirty="0"/>
              <a:t>This, his fellow slave, had advocates in his friends: they went to the king and reported all that had been done because they </a:t>
            </a:r>
            <a:r>
              <a:rPr lang="en-US"/>
              <a:t>were grieved!</a:t>
            </a:r>
            <a:endParaRPr lang="en-US" dirty="0"/>
          </a:p>
          <a:p>
            <a:r>
              <a:rPr lang="en-US" dirty="0"/>
              <a:t>The king summons the wicked slave and hands him over to the torturers (a guard whose job in the jail was to torture in order to get information. Only reference in NT) until his debt was repaid, which would have been the rest of his life.</a:t>
            </a:r>
          </a:p>
          <a:p>
            <a:r>
              <a:rPr lang="en-US" dirty="0"/>
              <a:t>“My heavenly Father will also do the same to you, IF each of you does not forgive his brother FROM YOUR HEART.”</a:t>
            </a:r>
          </a:p>
          <a:p>
            <a:r>
              <a:rPr lang="en-US" b="1" dirty="0"/>
              <a:t>Eph. 4:32 </a:t>
            </a:r>
            <a:r>
              <a:rPr lang="en-US" dirty="0"/>
              <a:t>Be kind to one another, tender-hearted, forgiving each other, just as God in Christ also has forgiven you. </a:t>
            </a:r>
            <a:r>
              <a:rPr lang="en-US" b="1" dirty="0"/>
              <a:t>(also Col. 3:13</a:t>
            </a:r>
            <a:r>
              <a:rPr lang="en-US" dirty="0"/>
              <a:t>)</a:t>
            </a:r>
          </a:p>
          <a:p>
            <a:r>
              <a:rPr lang="en-US" dirty="0"/>
              <a:t>“The worst prison is the prison of an unforgiving heart.” Wiersbe</a:t>
            </a:r>
          </a:p>
          <a:p>
            <a:r>
              <a:rPr lang="en-US" b="1" dirty="0"/>
              <a:t>Theme: Don’t cause little ones to stumble; forgive your brothers</a:t>
            </a:r>
          </a:p>
        </p:txBody>
      </p:sp>
    </p:spTree>
    <p:extLst>
      <p:ext uri="{BB962C8B-B14F-4D97-AF65-F5344CB8AC3E}">
        <p14:creationId xmlns:p14="http://schemas.microsoft.com/office/powerpoint/2010/main" val="3594171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150</TotalTime>
  <Words>2147</Words>
  <Application>Microsoft Office PowerPoint</Application>
  <PresentationFormat>Widescreen</PresentationFormat>
  <Paragraphs>123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Trebuchet MS</vt:lpstr>
      <vt:lpstr>Wingdings 3</vt:lpstr>
      <vt:lpstr>Facet</vt:lpstr>
      <vt:lpstr>Matthew Part 2</vt:lpstr>
      <vt:lpstr>Review</vt:lpstr>
      <vt:lpstr>Matthew 18:1-7</vt:lpstr>
      <vt:lpstr>Stumble/ Stumbling Block</vt:lpstr>
      <vt:lpstr>Cross References</vt:lpstr>
      <vt:lpstr>Matthew 18:10-14</vt:lpstr>
      <vt:lpstr>Matthew 18:15-22</vt:lpstr>
      <vt:lpstr>Matthew 18:23-30</vt:lpstr>
      <vt:lpstr>Matthew 18:31-35</vt:lpstr>
      <vt:lpstr>When Jesus Had Finished…</vt:lpstr>
      <vt:lpstr>Matthew 19:1-9</vt:lpstr>
      <vt:lpstr>I Corinthians 6 &amp; 7   Marriage</vt:lpstr>
      <vt:lpstr>Matthew 19:10-12</vt:lpstr>
      <vt:lpstr>Matthew 19:13-19</vt:lpstr>
      <vt:lpstr>Cross References  Matthew 19:22-25</vt:lpstr>
      <vt:lpstr>Matthew 19:26-27</vt:lpstr>
      <vt:lpstr>Matthew 19:28-30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32</cp:revision>
  <dcterms:created xsi:type="dcterms:W3CDTF">2024-01-31T14:26:18Z</dcterms:created>
  <dcterms:modified xsi:type="dcterms:W3CDTF">2024-02-01T12:28:59Z</dcterms:modified>
</cp:coreProperties>
</file>