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387284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1553235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27096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3880829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44725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40166455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2857248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1510444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78591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3FA2F-0C79-4604-803A-D074737EF762}"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2176421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B3FA2F-0C79-4604-803A-D074737EF762}" type="datetimeFigureOut">
              <a:rPr lang="en-US" smtClean="0"/>
              <a:t>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3205371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B3FA2F-0C79-4604-803A-D074737EF762}" type="datetimeFigureOut">
              <a:rPr lang="en-US" smtClean="0"/>
              <a:t>1/24/2024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2419887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1B3FA2F-0C79-4604-803A-D074737EF762}" type="datetimeFigureOut">
              <a:rPr lang="en-US" smtClean="0"/>
              <a:t>1/24/2024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2474842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B3FA2F-0C79-4604-803A-D074737EF762}" type="datetimeFigureOut">
              <a:rPr lang="en-US" smtClean="0"/>
              <a:t>1/24/2024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4131038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B3FA2F-0C79-4604-803A-D074737EF762}" type="datetimeFigureOut">
              <a:rPr lang="en-US" smtClean="0"/>
              <a:t>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3310464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B3FA2F-0C79-4604-803A-D074737EF762}" type="datetimeFigureOut">
              <a:rPr lang="en-US" smtClean="0"/>
              <a:t>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926F8C-4952-4A8D-9CD8-4286FA076D5C}" type="slidenum">
              <a:rPr lang="en-US" smtClean="0"/>
              <a:t>‹#›</a:t>
            </a:fld>
            <a:endParaRPr lang="en-US"/>
          </a:p>
        </p:txBody>
      </p:sp>
    </p:spTree>
    <p:extLst>
      <p:ext uri="{BB962C8B-B14F-4D97-AF65-F5344CB8AC3E}">
        <p14:creationId xmlns:p14="http://schemas.microsoft.com/office/powerpoint/2010/main" val="4154788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B3FA2F-0C79-4604-803A-D074737EF762}" type="datetimeFigureOut">
              <a:rPr lang="en-US" smtClean="0"/>
              <a:t>1/24/2024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926F8C-4952-4A8D-9CD8-4286FA076D5C}" type="slidenum">
              <a:rPr lang="en-US" smtClean="0"/>
              <a:t>‹#›</a:t>
            </a:fld>
            <a:endParaRPr lang="en-US"/>
          </a:p>
        </p:txBody>
      </p:sp>
    </p:spTree>
    <p:extLst>
      <p:ext uri="{BB962C8B-B14F-4D97-AF65-F5344CB8AC3E}">
        <p14:creationId xmlns:p14="http://schemas.microsoft.com/office/powerpoint/2010/main" val="14410263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63D0C-7689-33FB-0EA8-54B29E58AD25}"/>
              </a:ext>
            </a:extLst>
          </p:cNvPr>
          <p:cNvSpPr>
            <a:spLocks noGrp="1"/>
          </p:cNvSpPr>
          <p:nvPr>
            <p:ph type="ctrTitle"/>
          </p:nvPr>
        </p:nvSpPr>
        <p:spPr/>
        <p:txBody>
          <a:bodyPr/>
          <a:lstStyle/>
          <a:p>
            <a:r>
              <a:rPr lang="en-US" dirty="0"/>
              <a:t>Matthew Part 2</a:t>
            </a:r>
          </a:p>
        </p:txBody>
      </p:sp>
      <p:sp>
        <p:nvSpPr>
          <p:cNvPr id="3" name="Subtitle 2">
            <a:extLst>
              <a:ext uri="{FF2B5EF4-FFF2-40B4-BE49-F238E27FC236}">
                <a16:creationId xmlns:a16="http://schemas.microsoft.com/office/drawing/2014/main" id="{1089D9FC-7D53-B5D6-190F-4A9F75DA4DEE}"/>
              </a:ext>
            </a:extLst>
          </p:cNvPr>
          <p:cNvSpPr>
            <a:spLocks noGrp="1"/>
          </p:cNvSpPr>
          <p:nvPr>
            <p:ph type="subTitle" idx="1"/>
          </p:nvPr>
        </p:nvSpPr>
        <p:spPr/>
        <p:txBody>
          <a:bodyPr/>
          <a:lstStyle/>
          <a:p>
            <a:r>
              <a:rPr lang="en-US" dirty="0"/>
              <a:t>Lesson 2</a:t>
            </a:r>
          </a:p>
        </p:txBody>
      </p:sp>
    </p:spTree>
    <p:extLst>
      <p:ext uri="{BB962C8B-B14F-4D97-AF65-F5344CB8AC3E}">
        <p14:creationId xmlns:p14="http://schemas.microsoft.com/office/powerpoint/2010/main" val="1813149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60FBE-D880-357E-6E22-A2723E5DDF73}"/>
              </a:ext>
            </a:extLst>
          </p:cNvPr>
          <p:cNvSpPr>
            <a:spLocks noGrp="1"/>
          </p:cNvSpPr>
          <p:nvPr>
            <p:ph type="title"/>
          </p:nvPr>
        </p:nvSpPr>
        <p:spPr/>
        <p:txBody>
          <a:bodyPr/>
          <a:lstStyle/>
          <a:p>
            <a:r>
              <a:rPr lang="en-US" dirty="0">
                <a:solidFill>
                  <a:schemeClr val="tx1"/>
                </a:solidFill>
              </a:rPr>
              <a:t>Matthew 16:19-21</a:t>
            </a:r>
          </a:p>
        </p:txBody>
      </p:sp>
      <p:sp>
        <p:nvSpPr>
          <p:cNvPr id="3" name="Content Placeholder 2">
            <a:extLst>
              <a:ext uri="{FF2B5EF4-FFF2-40B4-BE49-F238E27FC236}">
                <a16:creationId xmlns:a16="http://schemas.microsoft.com/office/drawing/2014/main" id="{EACF5D33-69EF-2544-24B9-07A2272C37B8}"/>
              </a:ext>
            </a:extLst>
          </p:cNvPr>
          <p:cNvSpPr>
            <a:spLocks noGrp="1"/>
          </p:cNvSpPr>
          <p:nvPr>
            <p:ph idx="1"/>
          </p:nvPr>
        </p:nvSpPr>
        <p:spPr/>
        <p:txBody>
          <a:bodyPr/>
          <a:lstStyle/>
          <a:p>
            <a:r>
              <a:rPr lang="en-US" dirty="0"/>
              <a:t>Peter is given the keys to the kingdom of heaven, the beginning of the church and eventually the KING will come to rule and reign.</a:t>
            </a:r>
          </a:p>
          <a:p>
            <a:r>
              <a:rPr lang="en-US" b="1" dirty="0"/>
              <a:t>Luke 17:21 </a:t>
            </a:r>
            <a:r>
              <a:rPr lang="en-US" dirty="0"/>
              <a:t>“The kingdom of God is in your midst,” said Jesus.</a:t>
            </a:r>
          </a:p>
          <a:p>
            <a:r>
              <a:rPr lang="en-US" dirty="0"/>
              <a:t>What is bound on earth will be bound in heaven, whatever you loose on earth will be loosed in heaven. “Do on earth what God has already willed.” Wiersbe</a:t>
            </a:r>
          </a:p>
          <a:p>
            <a:r>
              <a:rPr lang="en-US" dirty="0"/>
              <a:t>Model prayer: “Thy will be done on earth as it is in heaven.”   Context</a:t>
            </a:r>
          </a:p>
          <a:p>
            <a:r>
              <a:rPr lang="en-US" dirty="0"/>
              <a:t>Disciples warned to tell no one that He was the Christ.</a:t>
            </a:r>
          </a:p>
          <a:p>
            <a:r>
              <a:rPr lang="en-US" dirty="0"/>
              <a:t>“From that time”  Jesus used this phrase at the beginning of His ministry </a:t>
            </a:r>
            <a:r>
              <a:rPr lang="en-US" b="1" dirty="0"/>
              <a:t>4:17</a:t>
            </a:r>
          </a:p>
          <a:p>
            <a:r>
              <a:rPr lang="en-US" dirty="0"/>
              <a:t>Now He uses it to mark time by SHOWING His disciples that He would suffer, be killed and rise again the 3</a:t>
            </a:r>
            <a:r>
              <a:rPr lang="en-US" baseline="30000" dirty="0"/>
              <a:t>rd</a:t>
            </a:r>
            <a:r>
              <a:rPr lang="en-US" dirty="0"/>
              <a:t> day. </a:t>
            </a:r>
          </a:p>
        </p:txBody>
      </p:sp>
    </p:spTree>
    <p:extLst>
      <p:ext uri="{BB962C8B-B14F-4D97-AF65-F5344CB8AC3E}">
        <p14:creationId xmlns:p14="http://schemas.microsoft.com/office/powerpoint/2010/main" val="1620697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8CC7F-1BE9-A0E7-8DA8-BF18F1477620}"/>
              </a:ext>
            </a:extLst>
          </p:cNvPr>
          <p:cNvSpPr>
            <a:spLocks noGrp="1"/>
          </p:cNvSpPr>
          <p:nvPr>
            <p:ph type="title"/>
          </p:nvPr>
        </p:nvSpPr>
        <p:spPr/>
        <p:txBody>
          <a:bodyPr/>
          <a:lstStyle/>
          <a:p>
            <a:r>
              <a:rPr lang="en-US" dirty="0">
                <a:solidFill>
                  <a:schemeClr val="tx1"/>
                </a:solidFill>
              </a:rPr>
              <a:t>Matthew 16:22-28</a:t>
            </a:r>
          </a:p>
        </p:txBody>
      </p:sp>
      <p:sp>
        <p:nvSpPr>
          <p:cNvPr id="3" name="Content Placeholder 2">
            <a:extLst>
              <a:ext uri="{FF2B5EF4-FFF2-40B4-BE49-F238E27FC236}">
                <a16:creationId xmlns:a16="http://schemas.microsoft.com/office/drawing/2014/main" id="{33561CE1-8549-6BAF-919C-95A4705912DE}"/>
              </a:ext>
            </a:extLst>
          </p:cNvPr>
          <p:cNvSpPr>
            <a:spLocks noGrp="1"/>
          </p:cNvSpPr>
          <p:nvPr>
            <p:ph idx="1"/>
          </p:nvPr>
        </p:nvSpPr>
        <p:spPr/>
        <p:txBody>
          <a:bodyPr/>
          <a:lstStyle/>
          <a:p>
            <a:r>
              <a:rPr lang="en-US" dirty="0"/>
              <a:t>Peter again speaks up, but this time it is CONTRARY to the will of God.</a:t>
            </a:r>
          </a:p>
          <a:p>
            <a:r>
              <a:rPr lang="en-US" dirty="0"/>
              <a:t>The “rock” now becomes a “stumbling block”.</a:t>
            </a:r>
          </a:p>
          <a:p>
            <a:r>
              <a:rPr lang="en-US" dirty="0"/>
              <a:t>IF you follow Me, it will cost you: deny yourself, take up your cross, follow</a:t>
            </a:r>
          </a:p>
          <a:p>
            <a:r>
              <a:rPr lang="en-US" dirty="0"/>
              <a:t>Those who focus on the world, have their reward in full and lose their life</a:t>
            </a:r>
          </a:p>
          <a:p>
            <a:r>
              <a:rPr lang="en-US" b="1" dirty="0"/>
              <a:t>Matt. 10:34-39  </a:t>
            </a:r>
            <a:r>
              <a:rPr lang="en-US" dirty="0"/>
              <a:t>If you don’t do this, you are not worthy of Christ</a:t>
            </a:r>
          </a:p>
          <a:p>
            <a:r>
              <a:rPr lang="en-US" dirty="0"/>
              <a:t>When He comes again, He will repay every man according to his deeds.</a:t>
            </a:r>
          </a:p>
          <a:p>
            <a:r>
              <a:rPr lang="en-US" dirty="0"/>
              <a:t>“There are some of those who are standing here who will not taste death UNTIL they see the Son of Man coming in His kingdom.”</a:t>
            </a:r>
          </a:p>
          <a:p>
            <a:r>
              <a:rPr lang="en-US" dirty="0"/>
              <a:t>The transfiguration happens 6 days later.</a:t>
            </a:r>
          </a:p>
          <a:p>
            <a:r>
              <a:rPr lang="en-US" b="1" dirty="0"/>
              <a:t>Theme:</a:t>
            </a:r>
            <a:r>
              <a:rPr lang="en-US" dirty="0"/>
              <a:t> Beware of Pharisees and Sadducees’ teaching; You are the Christ</a:t>
            </a:r>
          </a:p>
        </p:txBody>
      </p:sp>
    </p:spTree>
    <p:extLst>
      <p:ext uri="{BB962C8B-B14F-4D97-AF65-F5344CB8AC3E}">
        <p14:creationId xmlns:p14="http://schemas.microsoft.com/office/powerpoint/2010/main" val="947824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35DFB-BF2F-9BC9-52B3-A0A51303D6CE}"/>
              </a:ext>
            </a:extLst>
          </p:cNvPr>
          <p:cNvSpPr>
            <a:spLocks noGrp="1"/>
          </p:cNvSpPr>
          <p:nvPr>
            <p:ph type="title"/>
          </p:nvPr>
        </p:nvSpPr>
        <p:spPr/>
        <p:txBody>
          <a:bodyPr/>
          <a:lstStyle/>
          <a:p>
            <a:r>
              <a:rPr lang="en-US" dirty="0">
                <a:solidFill>
                  <a:schemeClr val="tx1"/>
                </a:solidFill>
              </a:rPr>
              <a:t>Matthew 17:1-10</a:t>
            </a:r>
          </a:p>
        </p:txBody>
      </p:sp>
      <p:sp>
        <p:nvSpPr>
          <p:cNvPr id="3" name="Content Placeholder 2">
            <a:extLst>
              <a:ext uri="{FF2B5EF4-FFF2-40B4-BE49-F238E27FC236}">
                <a16:creationId xmlns:a16="http://schemas.microsoft.com/office/drawing/2014/main" id="{6EF2719E-106F-149F-BB28-792C4E81A3A3}"/>
              </a:ext>
            </a:extLst>
          </p:cNvPr>
          <p:cNvSpPr>
            <a:spLocks noGrp="1"/>
          </p:cNvSpPr>
          <p:nvPr>
            <p:ph idx="1"/>
          </p:nvPr>
        </p:nvSpPr>
        <p:spPr/>
        <p:txBody>
          <a:bodyPr>
            <a:normAutofit fontScale="92500" lnSpcReduction="10000"/>
          </a:bodyPr>
          <a:lstStyle/>
          <a:p>
            <a:r>
              <a:rPr lang="en-US" dirty="0"/>
              <a:t>Six days after He said some of them standing there would SEE the Son of Man coming in His kingdom, Jesus takes only 3 disciples with Him on top of the mountain: Peter, James and John</a:t>
            </a:r>
          </a:p>
          <a:p>
            <a:r>
              <a:rPr lang="en-US" b="1" dirty="0"/>
              <a:t>Transfigured:</a:t>
            </a:r>
            <a:r>
              <a:rPr lang="en-US" dirty="0"/>
              <a:t> face shone like the sun. Garments became white as light.</a:t>
            </a:r>
          </a:p>
          <a:p>
            <a:r>
              <a:rPr lang="en-US" b="1" dirty="0"/>
              <a:t>Transfigured: </a:t>
            </a:r>
            <a:r>
              <a:rPr lang="en-US" dirty="0"/>
              <a:t>metamorphosis – a change on the outside that comes from within</a:t>
            </a:r>
          </a:p>
          <a:p>
            <a:r>
              <a:rPr lang="en-US" b="1" dirty="0"/>
              <a:t>Moses</a:t>
            </a:r>
            <a:r>
              <a:rPr lang="en-US" dirty="0"/>
              <a:t> – the Law   and </a:t>
            </a:r>
            <a:r>
              <a:rPr lang="en-US" b="1" dirty="0"/>
              <a:t>Elijah</a:t>
            </a:r>
            <a:r>
              <a:rPr lang="en-US" dirty="0"/>
              <a:t> – the prophets appeared to Peter, James and John and talked with Jesus about His departure which He was about to accomplish at Jerusalem.  (</a:t>
            </a:r>
            <a:r>
              <a:rPr lang="en-US" b="1" dirty="0"/>
              <a:t>Luke 9:31</a:t>
            </a:r>
            <a:r>
              <a:rPr lang="en-US" dirty="0"/>
              <a:t>)</a:t>
            </a:r>
          </a:p>
          <a:p>
            <a:r>
              <a:rPr lang="en-US" dirty="0"/>
              <a:t>God Himself interrupts Peter from heaven in a bright cloud and says, “This is My beloved Son, with whom I am well-pleased; </a:t>
            </a:r>
            <a:r>
              <a:rPr lang="en-US" b="1" dirty="0"/>
              <a:t>listen</a:t>
            </a:r>
            <a:r>
              <a:rPr lang="en-US" dirty="0"/>
              <a:t> to Him!”   (</a:t>
            </a:r>
            <a:r>
              <a:rPr lang="en-US" b="1" dirty="0"/>
              <a:t>3:17</a:t>
            </a:r>
            <a:r>
              <a:rPr lang="en-US" dirty="0"/>
              <a:t>)</a:t>
            </a:r>
          </a:p>
          <a:p>
            <a:r>
              <a:rPr lang="en-US" dirty="0"/>
              <a:t>Moses and Elijah disappear, and Jesus tells the disciples not to tell anyone the vision, UNTIL the Son of Man has risen from the dead. (which He will accomplish in Jerusalem). Not even the other 9!</a:t>
            </a:r>
          </a:p>
        </p:txBody>
      </p:sp>
    </p:spTree>
    <p:extLst>
      <p:ext uri="{BB962C8B-B14F-4D97-AF65-F5344CB8AC3E}">
        <p14:creationId xmlns:p14="http://schemas.microsoft.com/office/powerpoint/2010/main" val="259083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FE6AF-8A28-AFAA-1812-8138BBFEA948}"/>
              </a:ext>
            </a:extLst>
          </p:cNvPr>
          <p:cNvSpPr>
            <a:spLocks noGrp="1"/>
          </p:cNvSpPr>
          <p:nvPr>
            <p:ph type="title"/>
          </p:nvPr>
        </p:nvSpPr>
        <p:spPr/>
        <p:txBody>
          <a:bodyPr/>
          <a:lstStyle/>
          <a:p>
            <a:r>
              <a:rPr lang="en-US" dirty="0">
                <a:solidFill>
                  <a:schemeClr val="tx1"/>
                </a:solidFill>
              </a:rPr>
              <a:t>Matthew 17:10-18     Cross References</a:t>
            </a:r>
          </a:p>
        </p:txBody>
      </p:sp>
      <p:sp>
        <p:nvSpPr>
          <p:cNvPr id="3" name="Content Placeholder 2">
            <a:extLst>
              <a:ext uri="{FF2B5EF4-FFF2-40B4-BE49-F238E27FC236}">
                <a16:creationId xmlns:a16="http://schemas.microsoft.com/office/drawing/2014/main" id="{55FD159A-6E44-1146-F7E8-FADEFC11D4DC}"/>
              </a:ext>
            </a:extLst>
          </p:cNvPr>
          <p:cNvSpPr>
            <a:spLocks noGrp="1"/>
          </p:cNvSpPr>
          <p:nvPr>
            <p:ph idx="1"/>
          </p:nvPr>
        </p:nvSpPr>
        <p:spPr/>
        <p:txBody>
          <a:bodyPr/>
          <a:lstStyle/>
          <a:p>
            <a:r>
              <a:rPr lang="en-US" dirty="0"/>
              <a:t>Disciples ask why they were taught that Elijah would come first.</a:t>
            </a:r>
          </a:p>
          <a:p>
            <a:r>
              <a:rPr lang="en-US" b="1" dirty="0"/>
              <a:t>Mal. 3:1-3;4:5  </a:t>
            </a:r>
            <a:r>
              <a:rPr lang="en-US" dirty="0"/>
              <a:t>The “messenger” will come to prepare the way of the Lord’s coming. That was John the Baptist, and Jesus would be treated the same as they had treated John.   </a:t>
            </a:r>
            <a:r>
              <a:rPr lang="en-US" b="1" dirty="0"/>
              <a:t>Matt. 11:14</a:t>
            </a:r>
          </a:p>
          <a:p>
            <a:r>
              <a:rPr lang="en-US" dirty="0"/>
              <a:t>Jesus said Elijah would also “restore all things”: that is future, before the Day of the Lord – the time of judgment.</a:t>
            </a:r>
          </a:p>
          <a:p>
            <a:r>
              <a:rPr lang="en-US" dirty="0"/>
              <a:t>The disciples “understood”, again, because God opened their mind</a:t>
            </a:r>
          </a:p>
          <a:p>
            <a:r>
              <a:rPr lang="en-US" dirty="0"/>
              <a:t>Disciples couldn’t heal the lunatic/epileptic/demoniac.</a:t>
            </a:r>
          </a:p>
          <a:p>
            <a:r>
              <a:rPr lang="en-US" dirty="0"/>
              <a:t>“You unbelieving and perverted generation”   Jesus called the crowd this</a:t>
            </a:r>
          </a:p>
          <a:p>
            <a:r>
              <a:rPr lang="en-US" dirty="0"/>
              <a:t>Jesus rebuked the demon, and it came out of him, curing him immediately.</a:t>
            </a:r>
          </a:p>
          <a:p>
            <a:pPr marL="0" indent="0">
              <a:buNone/>
            </a:pPr>
            <a:endParaRPr lang="en-US" dirty="0"/>
          </a:p>
        </p:txBody>
      </p:sp>
    </p:spTree>
    <p:extLst>
      <p:ext uri="{BB962C8B-B14F-4D97-AF65-F5344CB8AC3E}">
        <p14:creationId xmlns:p14="http://schemas.microsoft.com/office/powerpoint/2010/main" val="3813248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D6ACE-82B6-9AD6-1934-A3ADA6977BFA}"/>
              </a:ext>
            </a:extLst>
          </p:cNvPr>
          <p:cNvSpPr>
            <a:spLocks noGrp="1"/>
          </p:cNvSpPr>
          <p:nvPr>
            <p:ph type="title"/>
          </p:nvPr>
        </p:nvSpPr>
        <p:spPr/>
        <p:txBody>
          <a:bodyPr/>
          <a:lstStyle/>
          <a:p>
            <a:r>
              <a:rPr lang="en-US" dirty="0">
                <a:solidFill>
                  <a:schemeClr val="tx1"/>
                </a:solidFill>
              </a:rPr>
              <a:t>Matthew 17:19-27</a:t>
            </a:r>
          </a:p>
        </p:txBody>
      </p:sp>
      <p:sp>
        <p:nvSpPr>
          <p:cNvPr id="3" name="Content Placeholder 2">
            <a:extLst>
              <a:ext uri="{FF2B5EF4-FFF2-40B4-BE49-F238E27FC236}">
                <a16:creationId xmlns:a16="http://schemas.microsoft.com/office/drawing/2014/main" id="{42AD918B-DC64-622E-F682-65A252655363}"/>
              </a:ext>
            </a:extLst>
          </p:cNvPr>
          <p:cNvSpPr>
            <a:spLocks noGrp="1"/>
          </p:cNvSpPr>
          <p:nvPr>
            <p:ph idx="1"/>
          </p:nvPr>
        </p:nvSpPr>
        <p:spPr/>
        <p:txBody>
          <a:bodyPr>
            <a:normAutofit lnSpcReduction="10000"/>
          </a:bodyPr>
          <a:lstStyle/>
          <a:p>
            <a:r>
              <a:rPr lang="en-US" dirty="0"/>
              <a:t>He once again calls the faith of the disciples, little. (</a:t>
            </a:r>
            <a:r>
              <a:rPr lang="en-US" b="1" dirty="0"/>
              <a:t>6:30; 8:26; 16:18</a:t>
            </a:r>
            <a:r>
              <a:rPr lang="en-US" dirty="0"/>
              <a:t>)</a:t>
            </a:r>
          </a:p>
          <a:p>
            <a:r>
              <a:rPr lang="en-US" dirty="0"/>
              <a:t>Faith the size of a mustard seed could move a mountain. A mustard seed is tiny, but it grows into a large plant. Our faith starts small but must grow.</a:t>
            </a:r>
          </a:p>
          <a:p>
            <a:r>
              <a:rPr lang="en-US" dirty="0"/>
              <a:t>“This kind of faith does not go out except by prayer and fasting.” This phrase may not be in the original text.  But it takes great faith to cast out a demon</a:t>
            </a:r>
          </a:p>
          <a:p>
            <a:r>
              <a:rPr lang="en-US"/>
              <a:t>How does faith, “go out”?</a:t>
            </a:r>
            <a:endParaRPr lang="en-US" dirty="0"/>
          </a:p>
          <a:p>
            <a:r>
              <a:rPr lang="en-US" dirty="0"/>
              <a:t>Jesus again repeats what is going to happen to Him. Delivered over, killed but will rise again on the 3</a:t>
            </a:r>
            <a:r>
              <a:rPr lang="en-US" baseline="30000" dirty="0"/>
              <a:t>rd</a:t>
            </a:r>
            <a:r>
              <a:rPr lang="en-US" dirty="0"/>
              <a:t> day.  (</a:t>
            </a:r>
            <a:r>
              <a:rPr lang="en-US" b="1" dirty="0"/>
              <a:t>16:21)</a:t>
            </a:r>
          </a:p>
          <a:p>
            <a:r>
              <a:rPr lang="en-US" dirty="0"/>
              <a:t>Peter is asked about the temple tax. He goes to ask Jesus and Jesus speaks first and tells him the solution of the conversation He was not part of.</a:t>
            </a:r>
          </a:p>
          <a:p>
            <a:r>
              <a:rPr lang="en-US" b="1" dirty="0"/>
              <a:t>Strangers pay;</a:t>
            </a:r>
            <a:r>
              <a:rPr lang="en-US" dirty="0"/>
              <a:t> sons do not. But so as not to offend, the shekel will be in the fish’s mouth. ( this is only recorded in Matthew, not anywhere else.)</a:t>
            </a:r>
          </a:p>
          <a:p>
            <a:endParaRPr lang="en-US" dirty="0"/>
          </a:p>
          <a:p>
            <a:endParaRPr lang="en-US" dirty="0"/>
          </a:p>
        </p:txBody>
      </p:sp>
    </p:spTree>
    <p:extLst>
      <p:ext uri="{BB962C8B-B14F-4D97-AF65-F5344CB8AC3E}">
        <p14:creationId xmlns:p14="http://schemas.microsoft.com/office/powerpoint/2010/main" val="2010687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67068-0E0E-D022-6B1F-E46042D7C7A5}"/>
              </a:ext>
            </a:extLst>
          </p:cNvPr>
          <p:cNvSpPr>
            <a:spLocks noGrp="1"/>
          </p:cNvSpPr>
          <p:nvPr>
            <p:ph type="title"/>
          </p:nvPr>
        </p:nvSpPr>
        <p:spPr/>
        <p:txBody>
          <a:bodyPr/>
          <a:lstStyle/>
          <a:p>
            <a:r>
              <a:rPr lang="en-US" dirty="0">
                <a:solidFill>
                  <a:schemeClr val="tx1"/>
                </a:solidFill>
              </a:rPr>
              <a:t>Miracle of the fish with the coin</a:t>
            </a:r>
          </a:p>
        </p:txBody>
      </p:sp>
      <p:sp>
        <p:nvSpPr>
          <p:cNvPr id="3" name="Content Placeholder 2">
            <a:extLst>
              <a:ext uri="{FF2B5EF4-FFF2-40B4-BE49-F238E27FC236}">
                <a16:creationId xmlns:a16="http://schemas.microsoft.com/office/drawing/2014/main" id="{8E8D19B1-9E54-616E-B9FC-83FB5732C22A}"/>
              </a:ext>
            </a:extLst>
          </p:cNvPr>
          <p:cNvSpPr>
            <a:spLocks noGrp="1"/>
          </p:cNvSpPr>
          <p:nvPr>
            <p:ph idx="1"/>
          </p:nvPr>
        </p:nvSpPr>
        <p:spPr/>
        <p:txBody>
          <a:bodyPr>
            <a:normAutofit lnSpcReduction="10000"/>
          </a:bodyPr>
          <a:lstStyle/>
          <a:p>
            <a:r>
              <a:rPr lang="en-US" dirty="0"/>
              <a:t>This is the only miracle He performs to meet His own need</a:t>
            </a:r>
          </a:p>
          <a:p>
            <a:r>
              <a:rPr lang="en-US" dirty="0"/>
              <a:t>Only miracle using money</a:t>
            </a:r>
          </a:p>
          <a:p>
            <a:r>
              <a:rPr lang="en-US" dirty="0"/>
              <a:t>Only miracle with no recorded results: aka   “and Peter went away and paid their tax”</a:t>
            </a:r>
          </a:p>
          <a:p>
            <a:r>
              <a:rPr lang="en-US" dirty="0"/>
              <a:t>The kings of the earth do not take tribute from their own sons.</a:t>
            </a:r>
          </a:p>
          <a:p>
            <a:r>
              <a:rPr lang="en-US" dirty="0"/>
              <a:t>Jesus has just been declared, “The Christ, the Son of the Living God” by Peter.   HE is the King of kings</a:t>
            </a:r>
          </a:p>
          <a:p>
            <a:r>
              <a:rPr lang="en-US" b="1" dirty="0"/>
              <a:t>Spiritual truth here: I Peter 5:7   </a:t>
            </a:r>
            <a:r>
              <a:rPr lang="en-US" dirty="0"/>
              <a:t>Peter knew by experience that you could cast all your care on Him for He cares for you. In every way! Whether he was sinking in the water, needing money and gets it from a fish, his previous trade, his mother-in-law healed………</a:t>
            </a:r>
          </a:p>
          <a:p>
            <a:r>
              <a:rPr lang="en-US" dirty="0"/>
              <a:t>This is the same Peter who will deny Him three times.</a:t>
            </a:r>
          </a:p>
        </p:txBody>
      </p:sp>
    </p:spTree>
    <p:extLst>
      <p:ext uri="{BB962C8B-B14F-4D97-AF65-F5344CB8AC3E}">
        <p14:creationId xmlns:p14="http://schemas.microsoft.com/office/powerpoint/2010/main" val="2462365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C9EE1-12BD-B9C2-D701-28EBAD2A13BB}"/>
              </a:ext>
            </a:extLst>
          </p:cNvPr>
          <p:cNvSpPr>
            <a:spLocks noGrp="1"/>
          </p:cNvSpPr>
          <p:nvPr>
            <p:ph type="title"/>
          </p:nvPr>
        </p:nvSpPr>
        <p:spPr/>
        <p:txBody>
          <a:bodyPr/>
          <a:lstStyle/>
          <a:p>
            <a:r>
              <a:rPr lang="en-US" dirty="0">
                <a:solidFill>
                  <a:schemeClr val="tx1"/>
                </a:solidFill>
              </a:rPr>
              <a:t>Application and Theme</a:t>
            </a:r>
          </a:p>
        </p:txBody>
      </p:sp>
      <p:sp>
        <p:nvSpPr>
          <p:cNvPr id="3" name="Content Placeholder 2">
            <a:extLst>
              <a:ext uri="{FF2B5EF4-FFF2-40B4-BE49-F238E27FC236}">
                <a16:creationId xmlns:a16="http://schemas.microsoft.com/office/drawing/2014/main" id="{76605093-ACCA-9FDE-DFEC-1E68E8149A6A}"/>
              </a:ext>
            </a:extLst>
          </p:cNvPr>
          <p:cNvSpPr>
            <a:spLocks noGrp="1"/>
          </p:cNvSpPr>
          <p:nvPr>
            <p:ph idx="1"/>
          </p:nvPr>
        </p:nvSpPr>
        <p:spPr/>
        <p:txBody>
          <a:bodyPr/>
          <a:lstStyle/>
          <a:p>
            <a:r>
              <a:rPr lang="en-US" b="1" dirty="0"/>
              <a:t>Theme: </a:t>
            </a:r>
            <a:r>
              <a:rPr lang="en-US" dirty="0"/>
              <a:t>Transfiguration; Lunatic healed; Mustard seed faith; Fish and coin</a:t>
            </a:r>
          </a:p>
          <a:p>
            <a:r>
              <a:rPr lang="en-US" b="1" dirty="0"/>
              <a:t>Application</a:t>
            </a:r>
          </a:p>
          <a:p>
            <a:r>
              <a:rPr lang="en-US" dirty="0"/>
              <a:t>Do I ask for signs?</a:t>
            </a:r>
          </a:p>
          <a:p>
            <a:r>
              <a:rPr lang="en-US" dirty="0"/>
              <a:t>How big is my faith?</a:t>
            </a:r>
          </a:p>
          <a:p>
            <a:r>
              <a:rPr lang="en-US" dirty="0"/>
              <a:t>Would Jesus describe me like the disciples, “Oh you of little faith”?</a:t>
            </a:r>
          </a:p>
          <a:p>
            <a:r>
              <a:rPr lang="en-US" dirty="0"/>
              <a:t>Am I listening so as to understand what He is saying/repeating to me and then obeying or am I just not listening?</a:t>
            </a:r>
          </a:p>
        </p:txBody>
      </p:sp>
    </p:spTree>
    <p:extLst>
      <p:ext uri="{BB962C8B-B14F-4D97-AF65-F5344CB8AC3E}">
        <p14:creationId xmlns:p14="http://schemas.microsoft.com/office/powerpoint/2010/main" val="3920165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7C826-DE55-09C4-9B77-344772A21F1E}"/>
              </a:ext>
            </a:extLst>
          </p:cNvPr>
          <p:cNvSpPr>
            <a:spLocks noGrp="1"/>
          </p:cNvSpPr>
          <p:nvPr>
            <p:ph type="title"/>
          </p:nvPr>
        </p:nvSpPr>
        <p:spPr/>
        <p:txBody>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AE9C8BE6-4630-9DB7-1307-EC79DF334F62}"/>
              </a:ext>
            </a:extLst>
          </p:cNvPr>
          <p:cNvSpPr>
            <a:spLocks noGrp="1"/>
          </p:cNvSpPr>
          <p:nvPr>
            <p:ph idx="1"/>
          </p:nvPr>
        </p:nvSpPr>
        <p:spPr/>
        <p:txBody>
          <a:bodyPr>
            <a:normAutofit fontScale="92500" lnSpcReduction="10000"/>
          </a:bodyPr>
          <a:lstStyle/>
          <a:p>
            <a:r>
              <a:rPr lang="en-US" b="1" dirty="0"/>
              <a:t>Matthew 14</a:t>
            </a:r>
          </a:p>
          <a:p>
            <a:r>
              <a:rPr lang="en-US" dirty="0"/>
              <a:t>Herod had John the Baptist beheaded</a:t>
            </a:r>
          </a:p>
          <a:p>
            <a:r>
              <a:rPr lang="en-US" dirty="0"/>
              <a:t>Jesus fed 5,000 plus women and children   Jews</a:t>
            </a:r>
          </a:p>
          <a:p>
            <a:r>
              <a:rPr lang="en-US" dirty="0"/>
              <a:t>Jesus walked on the water and so did Peter</a:t>
            </a:r>
          </a:p>
          <a:p>
            <a:r>
              <a:rPr lang="en-US" dirty="0"/>
              <a:t>Jesus calmed the sea for the 2</a:t>
            </a:r>
            <a:r>
              <a:rPr lang="en-US" baseline="30000" dirty="0"/>
              <a:t>nd</a:t>
            </a:r>
            <a:r>
              <a:rPr lang="en-US" dirty="0"/>
              <a:t> time</a:t>
            </a:r>
          </a:p>
          <a:p>
            <a:r>
              <a:rPr lang="en-US" b="1" dirty="0"/>
              <a:t>Matthew 15</a:t>
            </a:r>
          </a:p>
          <a:p>
            <a:r>
              <a:rPr lang="en-US" dirty="0"/>
              <a:t>Pharisees and scribes came from over 500 miles away to question Jesus about His disciples not washing their hands before eating bread</a:t>
            </a:r>
          </a:p>
          <a:p>
            <a:r>
              <a:rPr lang="en-US" dirty="0"/>
              <a:t>They taught as doctrine the precepts of men. Tradition over doctrine</a:t>
            </a:r>
          </a:p>
          <a:p>
            <a:r>
              <a:rPr lang="en-US" dirty="0"/>
              <a:t>Jesus healed the Canaanite woman’s daughter: great faith</a:t>
            </a:r>
          </a:p>
          <a:p>
            <a:r>
              <a:rPr lang="en-US" dirty="0"/>
              <a:t>Jesus fed 4,000 Gentiles</a:t>
            </a:r>
          </a:p>
        </p:txBody>
      </p:sp>
    </p:spTree>
    <p:extLst>
      <p:ext uri="{BB962C8B-B14F-4D97-AF65-F5344CB8AC3E}">
        <p14:creationId xmlns:p14="http://schemas.microsoft.com/office/powerpoint/2010/main" val="2016593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CFC3F-4EB9-455C-4548-FD0CA8E588B0}"/>
              </a:ext>
            </a:extLst>
          </p:cNvPr>
          <p:cNvSpPr>
            <a:spLocks noGrp="1"/>
          </p:cNvSpPr>
          <p:nvPr>
            <p:ph type="title"/>
          </p:nvPr>
        </p:nvSpPr>
        <p:spPr/>
        <p:txBody>
          <a:bodyPr/>
          <a:lstStyle/>
          <a:p>
            <a:r>
              <a:rPr lang="en-US" dirty="0">
                <a:solidFill>
                  <a:schemeClr val="tx1"/>
                </a:solidFill>
              </a:rPr>
              <a:t>Matthew 16:1-12</a:t>
            </a:r>
          </a:p>
        </p:txBody>
      </p:sp>
      <p:sp>
        <p:nvSpPr>
          <p:cNvPr id="3" name="Content Placeholder 2">
            <a:extLst>
              <a:ext uri="{FF2B5EF4-FFF2-40B4-BE49-F238E27FC236}">
                <a16:creationId xmlns:a16="http://schemas.microsoft.com/office/drawing/2014/main" id="{805B072F-7624-03F6-F2D3-8D1495AC13B9}"/>
              </a:ext>
            </a:extLst>
          </p:cNvPr>
          <p:cNvSpPr>
            <a:spLocks noGrp="1"/>
          </p:cNvSpPr>
          <p:nvPr>
            <p:ph idx="1"/>
          </p:nvPr>
        </p:nvSpPr>
        <p:spPr/>
        <p:txBody>
          <a:bodyPr/>
          <a:lstStyle/>
          <a:p>
            <a:r>
              <a:rPr lang="en-US" dirty="0"/>
              <a:t>Pharisees and Sadducees ask Jesus for a sign from heaven to test Him</a:t>
            </a:r>
          </a:p>
          <a:p>
            <a:r>
              <a:rPr lang="en-US" dirty="0"/>
              <a:t>“Red sky at night a sailor’s delight. Red sky in morning a sailor’s warning.”</a:t>
            </a:r>
          </a:p>
          <a:p>
            <a:r>
              <a:rPr lang="en-US" dirty="0"/>
              <a:t>Pharisees were correct in their weather discerning, but not in the signs of the times.</a:t>
            </a:r>
          </a:p>
          <a:p>
            <a:r>
              <a:rPr lang="en-US" dirty="0"/>
              <a:t>Jesus called them evil and adulterous for seeking after a sign.</a:t>
            </a:r>
          </a:p>
          <a:p>
            <a:r>
              <a:rPr lang="en-US" dirty="0"/>
              <a:t>Only sign they would get was the sign of Jonah  (</a:t>
            </a:r>
            <a:r>
              <a:rPr lang="en-US" b="1" dirty="0"/>
              <a:t>12:39-40</a:t>
            </a:r>
            <a:r>
              <a:rPr lang="en-US" dirty="0"/>
              <a:t>)</a:t>
            </a:r>
          </a:p>
          <a:p>
            <a:r>
              <a:rPr lang="en-US" dirty="0"/>
              <a:t>“Sign”: a wonder by which one may recognize a person or confirm who he is.</a:t>
            </a:r>
          </a:p>
          <a:p>
            <a:r>
              <a:rPr lang="en-US" b="1" dirty="0"/>
              <a:t>Warning:</a:t>
            </a:r>
            <a:r>
              <a:rPr lang="en-US" dirty="0"/>
              <a:t> Beware the leaven of the Pharisees and Sadducees</a:t>
            </a:r>
          </a:p>
          <a:p>
            <a:r>
              <a:rPr lang="en-US" dirty="0"/>
              <a:t>Disciples </a:t>
            </a:r>
            <a:r>
              <a:rPr lang="en-US" b="1" dirty="0"/>
              <a:t>understood </a:t>
            </a:r>
            <a:r>
              <a:rPr lang="en-US" dirty="0"/>
              <a:t>now: leaven was the teaching, not the bread  (</a:t>
            </a:r>
            <a:r>
              <a:rPr lang="en-US" b="1" dirty="0"/>
              <a:t>13:11</a:t>
            </a:r>
            <a:r>
              <a:rPr lang="en-US" dirty="0"/>
              <a:t>)</a:t>
            </a:r>
          </a:p>
          <a:p>
            <a:r>
              <a:rPr lang="en-US" dirty="0"/>
              <a:t>Bread that fed the 4,000 and 5,000 was GOOD. Their teaching is BAD.</a:t>
            </a:r>
          </a:p>
          <a:p>
            <a:endParaRPr lang="en-US" dirty="0"/>
          </a:p>
        </p:txBody>
      </p:sp>
    </p:spTree>
    <p:extLst>
      <p:ext uri="{BB962C8B-B14F-4D97-AF65-F5344CB8AC3E}">
        <p14:creationId xmlns:p14="http://schemas.microsoft.com/office/powerpoint/2010/main" val="1633471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2AB12-2043-968A-C08B-3F2D54FA1423}"/>
              </a:ext>
            </a:extLst>
          </p:cNvPr>
          <p:cNvSpPr>
            <a:spLocks noGrp="1"/>
          </p:cNvSpPr>
          <p:nvPr>
            <p:ph type="title"/>
          </p:nvPr>
        </p:nvSpPr>
        <p:spPr/>
        <p:txBody>
          <a:bodyPr/>
          <a:lstStyle/>
          <a:p>
            <a:r>
              <a:rPr lang="en-US" dirty="0">
                <a:solidFill>
                  <a:schemeClr val="tx1"/>
                </a:solidFill>
              </a:rPr>
              <a:t>Cross References about Pharisees</a:t>
            </a:r>
          </a:p>
        </p:txBody>
      </p:sp>
      <p:sp>
        <p:nvSpPr>
          <p:cNvPr id="3" name="Content Placeholder 2">
            <a:extLst>
              <a:ext uri="{FF2B5EF4-FFF2-40B4-BE49-F238E27FC236}">
                <a16:creationId xmlns:a16="http://schemas.microsoft.com/office/drawing/2014/main" id="{A2C156BB-F218-B178-B710-807CA66A7BA9}"/>
              </a:ext>
            </a:extLst>
          </p:cNvPr>
          <p:cNvSpPr>
            <a:spLocks noGrp="1"/>
          </p:cNvSpPr>
          <p:nvPr>
            <p:ph idx="1"/>
          </p:nvPr>
        </p:nvSpPr>
        <p:spPr/>
        <p:txBody>
          <a:bodyPr>
            <a:normAutofit lnSpcReduction="10000"/>
          </a:bodyPr>
          <a:lstStyle/>
          <a:p>
            <a:r>
              <a:rPr lang="en-US" b="1" dirty="0"/>
              <a:t>Mark 7:3, 5-8  </a:t>
            </a:r>
            <a:r>
              <a:rPr lang="en-US" dirty="0"/>
              <a:t>Hypocrites who neglected God’s commandment and held to traditions.  They honored God with their lips, but their hearts were far away.</a:t>
            </a:r>
          </a:p>
          <a:p>
            <a:r>
              <a:rPr lang="en-US" b="1" dirty="0"/>
              <a:t>Luke 18:9-14 </a:t>
            </a:r>
            <a:r>
              <a:rPr lang="en-US" dirty="0"/>
              <a:t>Parable about the Pharisee and tax collector. The Pharisees trusted in themselves that they were righteous. They viewed others with contempt  (to count others as nothing)</a:t>
            </a:r>
          </a:p>
          <a:p>
            <a:r>
              <a:rPr lang="en-US" b="1" dirty="0"/>
              <a:t>Matt. 23:1-7 </a:t>
            </a:r>
            <a:r>
              <a:rPr lang="en-US" dirty="0"/>
              <a:t>They seated themselves in the chair of Moses/exalted themselves. They did things to be noticed by men; laid heavy burdens on the people.</a:t>
            </a:r>
          </a:p>
          <a:p>
            <a:r>
              <a:rPr lang="en-US" b="1" dirty="0"/>
              <a:t>Matt. 23:8-10 Jesus said: DO NOT: call them Rabbi, father or leaders. There is only ONE who is your teacher, Father and Leader  (Christ)</a:t>
            </a:r>
          </a:p>
          <a:p>
            <a:r>
              <a:rPr lang="en-US" b="1" dirty="0"/>
              <a:t>Luke 11:53-12:2 </a:t>
            </a:r>
            <a:r>
              <a:rPr lang="en-US" dirty="0"/>
              <a:t>Hostile, pressed hard so they could catch Him and use what He said against Him. Their teaching is hypocrisy but will be revealed.</a:t>
            </a:r>
            <a:endParaRPr lang="en-US" b="1" dirty="0"/>
          </a:p>
        </p:txBody>
      </p:sp>
    </p:spTree>
    <p:extLst>
      <p:ext uri="{BB962C8B-B14F-4D97-AF65-F5344CB8AC3E}">
        <p14:creationId xmlns:p14="http://schemas.microsoft.com/office/powerpoint/2010/main" val="2996327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CAFB7-804A-259B-EE6F-1DEAE782659A}"/>
              </a:ext>
            </a:extLst>
          </p:cNvPr>
          <p:cNvSpPr>
            <a:spLocks noGrp="1"/>
          </p:cNvSpPr>
          <p:nvPr>
            <p:ph type="title"/>
          </p:nvPr>
        </p:nvSpPr>
        <p:spPr/>
        <p:txBody>
          <a:bodyPr/>
          <a:lstStyle/>
          <a:p>
            <a:r>
              <a:rPr lang="en-US" dirty="0">
                <a:solidFill>
                  <a:schemeClr val="tx1"/>
                </a:solidFill>
              </a:rPr>
              <a:t>Matthew 12 compared with Matthew 16</a:t>
            </a:r>
          </a:p>
        </p:txBody>
      </p:sp>
      <p:sp>
        <p:nvSpPr>
          <p:cNvPr id="3" name="Content Placeholder 2">
            <a:extLst>
              <a:ext uri="{FF2B5EF4-FFF2-40B4-BE49-F238E27FC236}">
                <a16:creationId xmlns:a16="http://schemas.microsoft.com/office/drawing/2014/main" id="{1D5A2D34-8064-2A0D-D1A5-6EDC951B0033}"/>
              </a:ext>
            </a:extLst>
          </p:cNvPr>
          <p:cNvSpPr>
            <a:spLocks noGrp="1"/>
          </p:cNvSpPr>
          <p:nvPr>
            <p:ph idx="1"/>
          </p:nvPr>
        </p:nvSpPr>
        <p:spPr/>
        <p:txBody>
          <a:bodyPr/>
          <a:lstStyle/>
          <a:p>
            <a:r>
              <a:rPr lang="en-US" b="1" dirty="0"/>
              <a:t>Matthew 12:38-41  </a:t>
            </a:r>
            <a:r>
              <a:rPr lang="en-US" dirty="0"/>
              <a:t>Evil and adulterous generation who CRAVED (demand or clamor for) a sign. Jonah, who was in the belly of the fish 3 days and 3 nights would be their only sign.</a:t>
            </a:r>
          </a:p>
          <a:p>
            <a:r>
              <a:rPr lang="en-US" dirty="0"/>
              <a:t>His death and resurrection was the sign to come.</a:t>
            </a:r>
          </a:p>
          <a:p>
            <a:r>
              <a:rPr lang="en-US" b="1" dirty="0"/>
              <a:t>Matthew 12:41-42  </a:t>
            </a:r>
            <a:r>
              <a:rPr lang="en-US" dirty="0"/>
              <a:t>Jesus is greater than Jonah and greater than Solomon</a:t>
            </a:r>
          </a:p>
          <a:p>
            <a:r>
              <a:rPr lang="en-US" b="1" dirty="0"/>
              <a:t>Application: </a:t>
            </a:r>
            <a:r>
              <a:rPr lang="en-US" dirty="0"/>
              <a:t> WE are to beware of false teaching. Know it when you see it and lead others away from it. DON’T be like them.</a:t>
            </a:r>
          </a:p>
        </p:txBody>
      </p:sp>
    </p:spTree>
    <p:extLst>
      <p:ext uri="{BB962C8B-B14F-4D97-AF65-F5344CB8AC3E}">
        <p14:creationId xmlns:p14="http://schemas.microsoft.com/office/powerpoint/2010/main" val="1040640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E6FC4-846E-E552-C98E-E45FBC0D849F}"/>
              </a:ext>
            </a:extLst>
          </p:cNvPr>
          <p:cNvSpPr>
            <a:spLocks noGrp="1"/>
          </p:cNvSpPr>
          <p:nvPr>
            <p:ph type="title"/>
          </p:nvPr>
        </p:nvSpPr>
        <p:spPr/>
        <p:txBody>
          <a:bodyPr/>
          <a:lstStyle/>
          <a:p>
            <a:r>
              <a:rPr lang="en-US" dirty="0">
                <a:solidFill>
                  <a:schemeClr val="tx1"/>
                </a:solidFill>
              </a:rPr>
              <a:t>Matthew 16:13-20</a:t>
            </a:r>
          </a:p>
        </p:txBody>
      </p:sp>
      <p:sp>
        <p:nvSpPr>
          <p:cNvPr id="3" name="Content Placeholder 2">
            <a:extLst>
              <a:ext uri="{FF2B5EF4-FFF2-40B4-BE49-F238E27FC236}">
                <a16:creationId xmlns:a16="http://schemas.microsoft.com/office/drawing/2014/main" id="{369C9F07-2347-BA7F-CA8F-2AD123AF3944}"/>
              </a:ext>
            </a:extLst>
          </p:cNvPr>
          <p:cNvSpPr>
            <a:spLocks noGrp="1"/>
          </p:cNvSpPr>
          <p:nvPr>
            <p:ph idx="1"/>
          </p:nvPr>
        </p:nvSpPr>
        <p:spPr/>
        <p:txBody>
          <a:bodyPr/>
          <a:lstStyle/>
          <a:p>
            <a:r>
              <a:rPr lang="en-US" dirty="0"/>
              <a:t>“Who do others say that I am?”   The world can define Jesus for us.</a:t>
            </a:r>
          </a:p>
          <a:p>
            <a:r>
              <a:rPr lang="en-US" dirty="0"/>
              <a:t>“Who do </a:t>
            </a:r>
            <a:r>
              <a:rPr lang="en-US" b="1" dirty="0"/>
              <a:t>YOU</a:t>
            </a:r>
            <a:r>
              <a:rPr lang="en-US" dirty="0"/>
              <a:t> say that I am?”  Most important question we will answer</a:t>
            </a:r>
          </a:p>
          <a:p>
            <a:r>
              <a:rPr lang="en-US" dirty="0"/>
              <a:t>The disciples called Him, “You are certainly God’s Son!”  </a:t>
            </a:r>
            <a:r>
              <a:rPr lang="en-US" b="1" dirty="0"/>
              <a:t>14:33</a:t>
            </a:r>
          </a:p>
          <a:p>
            <a:r>
              <a:rPr lang="en-US" dirty="0"/>
              <a:t>Peter called Him, “THE Christ, the Son of the living God.”</a:t>
            </a:r>
          </a:p>
          <a:p>
            <a:r>
              <a:rPr lang="en-US" dirty="0"/>
              <a:t>“A studied and sincere statement of a man who had been taught by God.”</a:t>
            </a:r>
          </a:p>
          <a:p>
            <a:r>
              <a:rPr lang="en-US" b="1" dirty="0"/>
              <a:t>Vs. 17 </a:t>
            </a:r>
            <a:r>
              <a:rPr lang="en-US" dirty="0"/>
              <a:t>“My Father who is in heaven has revealed this to you.”</a:t>
            </a:r>
          </a:p>
          <a:p>
            <a:r>
              <a:rPr lang="en-US" b="1" dirty="0"/>
              <a:t>13:11</a:t>
            </a:r>
            <a:r>
              <a:rPr lang="en-US" dirty="0"/>
              <a:t> “To you it has been granted to know the mysteries of the kingdom of heaven, but to them it has not been granted.”</a:t>
            </a:r>
          </a:p>
          <a:p>
            <a:r>
              <a:rPr lang="en-US" dirty="0"/>
              <a:t>“I also say to you that you are Peter: not “Simon </a:t>
            </a:r>
            <a:r>
              <a:rPr lang="en-US" dirty="0" err="1"/>
              <a:t>Barjona</a:t>
            </a:r>
            <a:r>
              <a:rPr lang="en-US" dirty="0"/>
              <a:t>” now.</a:t>
            </a:r>
          </a:p>
          <a:p>
            <a:r>
              <a:rPr lang="en-US" dirty="0"/>
              <a:t>Peter means rock.</a:t>
            </a:r>
          </a:p>
        </p:txBody>
      </p:sp>
    </p:spTree>
    <p:extLst>
      <p:ext uri="{BB962C8B-B14F-4D97-AF65-F5344CB8AC3E}">
        <p14:creationId xmlns:p14="http://schemas.microsoft.com/office/powerpoint/2010/main" val="4064197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6952F-6064-13F4-74AE-548623B192D2}"/>
              </a:ext>
            </a:extLst>
          </p:cNvPr>
          <p:cNvSpPr>
            <a:spLocks noGrp="1"/>
          </p:cNvSpPr>
          <p:nvPr>
            <p:ph type="title"/>
          </p:nvPr>
        </p:nvSpPr>
        <p:spPr/>
        <p:txBody>
          <a:bodyPr/>
          <a:lstStyle/>
          <a:p>
            <a:r>
              <a:rPr lang="en-US" dirty="0">
                <a:solidFill>
                  <a:schemeClr val="tx1"/>
                </a:solidFill>
              </a:rPr>
              <a:t>Matthew 16:18-19</a:t>
            </a:r>
          </a:p>
        </p:txBody>
      </p:sp>
      <p:sp>
        <p:nvSpPr>
          <p:cNvPr id="3" name="Content Placeholder 2">
            <a:extLst>
              <a:ext uri="{FF2B5EF4-FFF2-40B4-BE49-F238E27FC236}">
                <a16:creationId xmlns:a16="http://schemas.microsoft.com/office/drawing/2014/main" id="{759B0501-6F3F-007E-E01E-5B774D0B5A58}"/>
              </a:ext>
            </a:extLst>
          </p:cNvPr>
          <p:cNvSpPr>
            <a:spLocks noGrp="1"/>
          </p:cNvSpPr>
          <p:nvPr>
            <p:ph idx="1"/>
          </p:nvPr>
        </p:nvSpPr>
        <p:spPr/>
        <p:txBody>
          <a:bodyPr/>
          <a:lstStyle/>
          <a:p>
            <a:r>
              <a:rPr lang="en-US" dirty="0"/>
              <a:t>Upon this rock: Some interpret this as the statement Peter made in verse 17, “You are the Christ, the Son of the Living God.”</a:t>
            </a:r>
          </a:p>
          <a:p>
            <a:r>
              <a:rPr lang="en-US" dirty="0"/>
              <a:t>Some interpret it to mean that Peter is the rock that Jesus builds upon.</a:t>
            </a:r>
          </a:p>
          <a:p>
            <a:r>
              <a:rPr lang="en-US" b="1" dirty="0"/>
              <a:t>Eph. 2:19-22 JESUS </a:t>
            </a:r>
            <a:r>
              <a:rPr lang="en-US" dirty="0"/>
              <a:t>is the cornerstone, but the apostles and prophets are the foundation of God’s building: THE CHURCH.</a:t>
            </a:r>
          </a:p>
          <a:p>
            <a:r>
              <a:rPr lang="en-US" b="1" dirty="0"/>
              <a:t>First mention in the New Testament</a:t>
            </a:r>
          </a:p>
          <a:p>
            <a:r>
              <a:rPr lang="en-US" b="1" dirty="0"/>
              <a:t>You are no longer strangers and aliens BUT you are fellow citizens with the saints and are of God’s household.  Eph. 2:19</a:t>
            </a:r>
          </a:p>
        </p:txBody>
      </p:sp>
    </p:spTree>
    <p:extLst>
      <p:ext uri="{BB962C8B-B14F-4D97-AF65-F5344CB8AC3E}">
        <p14:creationId xmlns:p14="http://schemas.microsoft.com/office/powerpoint/2010/main" val="10836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A5AD0-8059-81DC-E932-0C7BC52C4482}"/>
              </a:ext>
            </a:extLst>
          </p:cNvPr>
          <p:cNvSpPr>
            <a:spLocks noGrp="1"/>
          </p:cNvSpPr>
          <p:nvPr>
            <p:ph type="title"/>
          </p:nvPr>
        </p:nvSpPr>
        <p:spPr/>
        <p:txBody>
          <a:bodyPr/>
          <a:lstStyle/>
          <a:p>
            <a:r>
              <a:rPr lang="en-US" dirty="0">
                <a:solidFill>
                  <a:schemeClr val="tx1"/>
                </a:solidFill>
              </a:rPr>
              <a:t>Ephesians 2:20-22    Diagramed </a:t>
            </a:r>
          </a:p>
        </p:txBody>
      </p:sp>
      <p:sp>
        <p:nvSpPr>
          <p:cNvPr id="3" name="Content Placeholder 2">
            <a:extLst>
              <a:ext uri="{FF2B5EF4-FFF2-40B4-BE49-F238E27FC236}">
                <a16:creationId xmlns:a16="http://schemas.microsoft.com/office/drawing/2014/main" id="{A9BB1732-81B2-DBA1-D28F-F214B289F83B}"/>
              </a:ext>
            </a:extLst>
          </p:cNvPr>
          <p:cNvSpPr>
            <a:spLocks noGrp="1"/>
          </p:cNvSpPr>
          <p:nvPr>
            <p:ph idx="1"/>
          </p:nvPr>
        </p:nvSpPr>
        <p:spPr/>
        <p:txBody>
          <a:bodyPr>
            <a:normAutofit fontScale="85000" lnSpcReduction="20000"/>
          </a:bodyPr>
          <a:lstStyle/>
          <a:p>
            <a:r>
              <a:rPr lang="en-US" sz="1700" dirty="0"/>
              <a:t>Eph. 2:20-22  Having been built on the foundation of the apostles and prophets</a:t>
            </a:r>
          </a:p>
          <a:p>
            <a:r>
              <a:rPr lang="en-US" sz="1700" dirty="0"/>
              <a:t>                                    Christ Himself being the cornerstone</a:t>
            </a:r>
          </a:p>
          <a:p>
            <a:r>
              <a:rPr lang="en-US" sz="1700" dirty="0"/>
              <a:t>                                    in whom the whole building</a:t>
            </a:r>
          </a:p>
          <a:p>
            <a:r>
              <a:rPr lang="en-US" sz="1700" dirty="0"/>
              <a:t>                                                        being fitted together</a:t>
            </a:r>
          </a:p>
          <a:p>
            <a:r>
              <a:rPr lang="en-US" sz="1700" dirty="0"/>
              <a:t>                                                        is growing into</a:t>
            </a:r>
          </a:p>
          <a:p>
            <a:r>
              <a:rPr lang="en-US" sz="1700" dirty="0"/>
              <a:t>                                                                   a holy temple</a:t>
            </a:r>
          </a:p>
          <a:p>
            <a:r>
              <a:rPr lang="en-US" sz="1700" dirty="0"/>
              <a:t>                                                                   in the Lord</a:t>
            </a:r>
          </a:p>
          <a:p>
            <a:r>
              <a:rPr lang="en-US" sz="1700" dirty="0"/>
              <a:t>                                                                            in whom you also</a:t>
            </a:r>
          </a:p>
          <a:p>
            <a:r>
              <a:rPr lang="en-US" sz="1700" dirty="0"/>
              <a:t>                                                                                     having been built together</a:t>
            </a:r>
          </a:p>
          <a:p>
            <a:r>
              <a:rPr lang="en-US" sz="1700" dirty="0"/>
              <a:t>                                                                                     into a dwelling</a:t>
            </a:r>
          </a:p>
          <a:p>
            <a:r>
              <a:rPr lang="en-US" sz="1700" dirty="0"/>
              <a:t>                                                                                               of God</a:t>
            </a:r>
          </a:p>
          <a:p>
            <a:r>
              <a:rPr lang="en-US" sz="1700" dirty="0"/>
              <a:t>                                                                                               in the Spirit.</a:t>
            </a:r>
          </a:p>
          <a:p>
            <a:r>
              <a:rPr lang="en-US" sz="1400" dirty="0"/>
              <a:t>                                                                </a:t>
            </a:r>
          </a:p>
        </p:txBody>
      </p:sp>
    </p:spTree>
    <p:extLst>
      <p:ext uri="{BB962C8B-B14F-4D97-AF65-F5344CB8AC3E}">
        <p14:creationId xmlns:p14="http://schemas.microsoft.com/office/powerpoint/2010/main" val="1698483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04BA-EFB9-3BB2-7B77-CEDA6659D9D0}"/>
              </a:ext>
            </a:extLst>
          </p:cNvPr>
          <p:cNvSpPr>
            <a:spLocks noGrp="1"/>
          </p:cNvSpPr>
          <p:nvPr>
            <p:ph type="title"/>
          </p:nvPr>
        </p:nvSpPr>
        <p:spPr/>
        <p:txBody>
          <a:bodyPr/>
          <a:lstStyle/>
          <a:p>
            <a:r>
              <a:rPr lang="en-US" dirty="0">
                <a:solidFill>
                  <a:schemeClr val="tx1"/>
                </a:solidFill>
              </a:rPr>
              <a:t>Matthew 16:18-19 Kingdom of heaven</a:t>
            </a:r>
          </a:p>
        </p:txBody>
      </p:sp>
      <p:sp>
        <p:nvSpPr>
          <p:cNvPr id="3" name="Content Placeholder 2">
            <a:extLst>
              <a:ext uri="{FF2B5EF4-FFF2-40B4-BE49-F238E27FC236}">
                <a16:creationId xmlns:a16="http://schemas.microsoft.com/office/drawing/2014/main" id="{B6D032F9-1068-F647-3A36-C751636FD6AA}"/>
              </a:ext>
            </a:extLst>
          </p:cNvPr>
          <p:cNvSpPr>
            <a:spLocks noGrp="1"/>
          </p:cNvSpPr>
          <p:nvPr>
            <p:ph idx="1"/>
          </p:nvPr>
        </p:nvSpPr>
        <p:spPr/>
        <p:txBody>
          <a:bodyPr>
            <a:normAutofit fontScale="92500" lnSpcReduction="20000"/>
          </a:bodyPr>
          <a:lstStyle/>
          <a:p>
            <a:r>
              <a:rPr lang="en-US" dirty="0"/>
              <a:t>The church then, is built not just on Peter, but the rest of the apostles, prophets and now we are building on top of that foundation.</a:t>
            </a:r>
          </a:p>
          <a:p>
            <a:r>
              <a:rPr lang="en-US" dirty="0"/>
              <a:t>The gates of Hades will not overpower it: Hades was the “realm of the dead”</a:t>
            </a:r>
          </a:p>
          <a:p>
            <a:r>
              <a:rPr lang="en-US" dirty="0"/>
              <a:t>Hell is a final destination</a:t>
            </a:r>
          </a:p>
          <a:p>
            <a:r>
              <a:rPr lang="en-US" b="1" dirty="0"/>
              <a:t>Rev. 1:11 </a:t>
            </a:r>
            <a:r>
              <a:rPr lang="en-US" dirty="0"/>
              <a:t>Jesus holds the </a:t>
            </a:r>
            <a:r>
              <a:rPr lang="en-US" b="1" dirty="0"/>
              <a:t>keys</a:t>
            </a:r>
            <a:r>
              <a:rPr lang="en-US" dirty="0"/>
              <a:t> to death and Hades.</a:t>
            </a:r>
          </a:p>
          <a:p>
            <a:r>
              <a:rPr lang="en-US" dirty="0"/>
              <a:t>Peter was given the keys to the kingdom of heaven.</a:t>
            </a:r>
          </a:p>
          <a:p>
            <a:r>
              <a:rPr lang="en-US" dirty="0"/>
              <a:t>What is the kingdom of heaven?  Is it the church?</a:t>
            </a:r>
          </a:p>
          <a:p>
            <a:r>
              <a:rPr lang="en-US" b="1" dirty="0"/>
              <a:t>3:2</a:t>
            </a:r>
            <a:r>
              <a:rPr lang="en-US" dirty="0"/>
              <a:t> Repent for the kingdom of heaven is at hand.</a:t>
            </a:r>
          </a:p>
          <a:p>
            <a:r>
              <a:rPr lang="en-US" b="1" dirty="0"/>
              <a:t>5:10</a:t>
            </a:r>
            <a:r>
              <a:rPr lang="en-US" dirty="0"/>
              <a:t> For theirs is the kingdom of heaven</a:t>
            </a:r>
          </a:p>
          <a:p>
            <a:r>
              <a:rPr lang="en-US" b="1" dirty="0"/>
              <a:t>6:33</a:t>
            </a:r>
            <a:r>
              <a:rPr lang="en-US" dirty="0"/>
              <a:t> Seek first His kingdom..</a:t>
            </a:r>
          </a:p>
          <a:p>
            <a:r>
              <a:rPr lang="en-US" b="1" dirty="0"/>
              <a:t>11:12</a:t>
            </a:r>
            <a:r>
              <a:rPr lang="en-US" dirty="0"/>
              <a:t> Kingdom suffers violence and violent men take it by force</a:t>
            </a:r>
          </a:p>
          <a:p>
            <a:r>
              <a:rPr lang="en-US" b="1" dirty="0"/>
              <a:t>13:19</a:t>
            </a:r>
            <a:r>
              <a:rPr lang="en-US" dirty="0"/>
              <a:t> Parable: One hears the words of the kingdom, evil one snatches them away</a:t>
            </a:r>
          </a:p>
        </p:txBody>
      </p:sp>
    </p:spTree>
    <p:extLst>
      <p:ext uri="{BB962C8B-B14F-4D97-AF65-F5344CB8AC3E}">
        <p14:creationId xmlns:p14="http://schemas.microsoft.com/office/powerpoint/2010/main" val="3097248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156</TotalTime>
  <Words>1933</Words>
  <Application>Microsoft Office PowerPoint</Application>
  <PresentationFormat>Widescreen</PresentationFormat>
  <Paragraphs>132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Trebuchet MS</vt:lpstr>
      <vt:lpstr>Wingdings 3</vt:lpstr>
      <vt:lpstr>Facet</vt:lpstr>
      <vt:lpstr>Matthew Part 2</vt:lpstr>
      <vt:lpstr>Review</vt:lpstr>
      <vt:lpstr>Matthew 16:1-12</vt:lpstr>
      <vt:lpstr>Cross References about Pharisees</vt:lpstr>
      <vt:lpstr>Matthew 12 compared with Matthew 16</vt:lpstr>
      <vt:lpstr>Matthew 16:13-20</vt:lpstr>
      <vt:lpstr>Matthew 16:18-19</vt:lpstr>
      <vt:lpstr>Ephesians 2:20-22    Diagramed </vt:lpstr>
      <vt:lpstr>Matthew 16:18-19 Kingdom of heaven</vt:lpstr>
      <vt:lpstr>Matthew 16:19-21</vt:lpstr>
      <vt:lpstr>Matthew 16:22-28</vt:lpstr>
      <vt:lpstr>Matthew 17:1-10</vt:lpstr>
      <vt:lpstr>Matthew 17:10-18     Cross References</vt:lpstr>
      <vt:lpstr>Matthew 17:19-27</vt:lpstr>
      <vt:lpstr>Miracle of the fish with the coin</vt:lpstr>
      <vt:lpstr>Application and Theme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Part 2</dc:title>
  <dc:creator>Ron Goins</dc:creator>
  <cp:lastModifiedBy>Ron Goins</cp:lastModifiedBy>
  <cp:revision>44</cp:revision>
  <dcterms:created xsi:type="dcterms:W3CDTF">2024-01-24T13:07:06Z</dcterms:created>
  <dcterms:modified xsi:type="dcterms:W3CDTF">2024-01-24T20:06:17Z</dcterms:modified>
</cp:coreProperties>
</file>