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771" autoAdjust="0"/>
    <p:restoredTop sz="94660"/>
  </p:normalViewPr>
  <p:slideViewPr>
    <p:cSldViewPr snapToGrid="0">
      <p:cViewPr varScale="1">
        <p:scale>
          <a:sx n="81" d="100"/>
          <a:sy n="81" d="100"/>
        </p:scale>
        <p:origin x="108" y="28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EDED62E-4D64-48AF-99F6-79A44C6AF22B}" type="datetimeFigureOut">
              <a:rPr lang="en-US" smtClean="0"/>
              <a:t>1/17/2024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10949E-A097-4AE9-B083-9004AB8B427F}" type="slidenum">
              <a:rPr lang="en-US" smtClean="0"/>
              <a:t>‹#›</a:t>
            </a:fld>
            <a:endParaRPr lang="en-US"/>
          </a:p>
        </p:txBody>
      </p:sp>
    </p:spTree>
    <p:extLst>
      <p:ext uri="{BB962C8B-B14F-4D97-AF65-F5344CB8AC3E}">
        <p14:creationId xmlns:p14="http://schemas.microsoft.com/office/powerpoint/2010/main" val="14964297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EDED62E-4D64-48AF-99F6-79A44C6AF22B}" type="datetimeFigureOut">
              <a:rPr lang="en-US" smtClean="0"/>
              <a:t>1/17/2024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10949E-A097-4AE9-B083-9004AB8B427F}" type="slidenum">
              <a:rPr lang="en-US" smtClean="0"/>
              <a:t>‹#›</a:t>
            </a:fld>
            <a:endParaRPr lang="en-US"/>
          </a:p>
        </p:txBody>
      </p:sp>
    </p:spTree>
    <p:extLst>
      <p:ext uri="{BB962C8B-B14F-4D97-AF65-F5344CB8AC3E}">
        <p14:creationId xmlns:p14="http://schemas.microsoft.com/office/powerpoint/2010/main" val="3522713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EDED62E-4D64-48AF-99F6-79A44C6AF22B}" type="datetimeFigureOut">
              <a:rPr lang="en-US" smtClean="0"/>
              <a:t>1/17/2024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10949E-A097-4AE9-B083-9004AB8B427F}"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7289616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EDED62E-4D64-48AF-99F6-79A44C6AF22B}" type="datetimeFigureOut">
              <a:rPr lang="en-US" smtClean="0"/>
              <a:t>1/17/2024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10949E-A097-4AE9-B083-9004AB8B427F}" type="slidenum">
              <a:rPr lang="en-US" smtClean="0"/>
              <a:t>‹#›</a:t>
            </a:fld>
            <a:endParaRPr lang="en-US"/>
          </a:p>
        </p:txBody>
      </p:sp>
    </p:spTree>
    <p:extLst>
      <p:ext uri="{BB962C8B-B14F-4D97-AF65-F5344CB8AC3E}">
        <p14:creationId xmlns:p14="http://schemas.microsoft.com/office/powerpoint/2010/main" val="246719749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EDED62E-4D64-48AF-99F6-79A44C6AF22B}" type="datetimeFigureOut">
              <a:rPr lang="en-US" smtClean="0"/>
              <a:t>1/17/2024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10949E-A097-4AE9-B083-9004AB8B427F}"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5269491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EDED62E-4D64-48AF-99F6-79A44C6AF22B}" type="datetimeFigureOut">
              <a:rPr lang="en-US" smtClean="0"/>
              <a:t>1/17/2024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10949E-A097-4AE9-B083-9004AB8B427F}" type="slidenum">
              <a:rPr lang="en-US" smtClean="0"/>
              <a:t>‹#›</a:t>
            </a:fld>
            <a:endParaRPr lang="en-US"/>
          </a:p>
        </p:txBody>
      </p:sp>
    </p:spTree>
    <p:extLst>
      <p:ext uri="{BB962C8B-B14F-4D97-AF65-F5344CB8AC3E}">
        <p14:creationId xmlns:p14="http://schemas.microsoft.com/office/powerpoint/2010/main" val="297475889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EDED62E-4D64-48AF-99F6-79A44C6AF22B}" type="datetimeFigureOut">
              <a:rPr lang="en-US" smtClean="0"/>
              <a:t>1/17/2024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10949E-A097-4AE9-B083-9004AB8B427F}" type="slidenum">
              <a:rPr lang="en-US" smtClean="0"/>
              <a:t>‹#›</a:t>
            </a:fld>
            <a:endParaRPr lang="en-US"/>
          </a:p>
        </p:txBody>
      </p:sp>
    </p:spTree>
    <p:extLst>
      <p:ext uri="{BB962C8B-B14F-4D97-AF65-F5344CB8AC3E}">
        <p14:creationId xmlns:p14="http://schemas.microsoft.com/office/powerpoint/2010/main" val="179918591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EDED62E-4D64-48AF-99F6-79A44C6AF22B}" type="datetimeFigureOut">
              <a:rPr lang="en-US" smtClean="0"/>
              <a:t>1/17/2024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10949E-A097-4AE9-B083-9004AB8B427F}" type="slidenum">
              <a:rPr lang="en-US" smtClean="0"/>
              <a:t>‹#›</a:t>
            </a:fld>
            <a:endParaRPr lang="en-US"/>
          </a:p>
        </p:txBody>
      </p:sp>
    </p:spTree>
    <p:extLst>
      <p:ext uri="{BB962C8B-B14F-4D97-AF65-F5344CB8AC3E}">
        <p14:creationId xmlns:p14="http://schemas.microsoft.com/office/powerpoint/2010/main" val="24778988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EDED62E-4D64-48AF-99F6-79A44C6AF22B}" type="datetimeFigureOut">
              <a:rPr lang="en-US" smtClean="0"/>
              <a:t>1/17/2024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10949E-A097-4AE9-B083-9004AB8B427F}" type="slidenum">
              <a:rPr lang="en-US" smtClean="0"/>
              <a:t>‹#›</a:t>
            </a:fld>
            <a:endParaRPr lang="en-US"/>
          </a:p>
        </p:txBody>
      </p:sp>
    </p:spTree>
    <p:extLst>
      <p:ext uri="{BB962C8B-B14F-4D97-AF65-F5344CB8AC3E}">
        <p14:creationId xmlns:p14="http://schemas.microsoft.com/office/powerpoint/2010/main" val="36378343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EDED62E-4D64-48AF-99F6-79A44C6AF22B}" type="datetimeFigureOut">
              <a:rPr lang="en-US" smtClean="0"/>
              <a:t>1/17/2024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10949E-A097-4AE9-B083-9004AB8B427F}" type="slidenum">
              <a:rPr lang="en-US" smtClean="0"/>
              <a:t>‹#›</a:t>
            </a:fld>
            <a:endParaRPr lang="en-US"/>
          </a:p>
        </p:txBody>
      </p:sp>
    </p:spTree>
    <p:extLst>
      <p:ext uri="{BB962C8B-B14F-4D97-AF65-F5344CB8AC3E}">
        <p14:creationId xmlns:p14="http://schemas.microsoft.com/office/powerpoint/2010/main" val="22403161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EDED62E-4D64-48AF-99F6-79A44C6AF22B}" type="datetimeFigureOut">
              <a:rPr lang="en-US" smtClean="0"/>
              <a:t>1/17/2024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D10949E-A097-4AE9-B083-9004AB8B427F}" type="slidenum">
              <a:rPr lang="en-US" smtClean="0"/>
              <a:t>‹#›</a:t>
            </a:fld>
            <a:endParaRPr lang="en-US"/>
          </a:p>
        </p:txBody>
      </p:sp>
    </p:spTree>
    <p:extLst>
      <p:ext uri="{BB962C8B-B14F-4D97-AF65-F5344CB8AC3E}">
        <p14:creationId xmlns:p14="http://schemas.microsoft.com/office/powerpoint/2010/main" val="21347985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EDED62E-4D64-48AF-99F6-79A44C6AF22B}" type="datetimeFigureOut">
              <a:rPr lang="en-US" smtClean="0"/>
              <a:t>1/17/2024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D10949E-A097-4AE9-B083-9004AB8B427F}" type="slidenum">
              <a:rPr lang="en-US" smtClean="0"/>
              <a:t>‹#›</a:t>
            </a:fld>
            <a:endParaRPr lang="en-US"/>
          </a:p>
        </p:txBody>
      </p:sp>
    </p:spTree>
    <p:extLst>
      <p:ext uri="{BB962C8B-B14F-4D97-AF65-F5344CB8AC3E}">
        <p14:creationId xmlns:p14="http://schemas.microsoft.com/office/powerpoint/2010/main" val="29998871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EDED62E-4D64-48AF-99F6-79A44C6AF22B}" type="datetimeFigureOut">
              <a:rPr lang="en-US" smtClean="0"/>
              <a:t>1/17/2024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D10949E-A097-4AE9-B083-9004AB8B427F}" type="slidenum">
              <a:rPr lang="en-US" smtClean="0"/>
              <a:t>‹#›</a:t>
            </a:fld>
            <a:endParaRPr lang="en-US"/>
          </a:p>
        </p:txBody>
      </p:sp>
    </p:spTree>
    <p:extLst>
      <p:ext uri="{BB962C8B-B14F-4D97-AF65-F5344CB8AC3E}">
        <p14:creationId xmlns:p14="http://schemas.microsoft.com/office/powerpoint/2010/main" val="22542057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EDED62E-4D64-48AF-99F6-79A44C6AF22B}" type="datetimeFigureOut">
              <a:rPr lang="en-US" smtClean="0"/>
              <a:t>1/17/2024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D10949E-A097-4AE9-B083-9004AB8B427F}" type="slidenum">
              <a:rPr lang="en-US" smtClean="0"/>
              <a:t>‹#›</a:t>
            </a:fld>
            <a:endParaRPr lang="en-US"/>
          </a:p>
        </p:txBody>
      </p:sp>
    </p:spTree>
    <p:extLst>
      <p:ext uri="{BB962C8B-B14F-4D97-AF65-F5344CB8AC3E}">
        <p14:creationId xmlns:p14="http://schemas.microsoft.com/office/powerpoint/2010/main" val="39286803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EDED62E-4D64-48AF-99F6-79A44C6AF22B}" type="datetimeFigureOut">
              <a:rPr lang="en-US" smtClean="0"/>
              <a:t>1/17/2024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D10949E-A097-4AE9-B083-9004AB8B427F}" type="slidenum">
              <a:rPr lang="en-US" smtClean="0"/>
              <a:t>‹#›</a:t>
            </a:fld>
            <a:endParaRPr lang="en-US"/>
          </a:p>
        </p:txBody>
      </p:sp>
    </p:spTree>
    <p:extLst>
      <p:ext uri="{BB962C8B-B14F-4D97-AF65-F5344CB8AC3E}">
        <p14:creationId xmlns:p14="http://schemas.microsoft.com/office/powerpoint/2010/main" val="41907078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EDED62E-4D64-48AF-99F6-79A44C6AF22B}" type="datetimeFigureOut">
              <a:rPr lang="en-US" smtClean="0"/>
              <a:t>1/17/2024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D10949E-A097-4AE9-B083-9004AB8B427F}" type="slidenum">
              <a:rPr lang="en-US" smtClean="0"/>
              <a:t>‹#›</a:t>
            </a:fld>
            <a:endParaRPr lang="en-US"/>
          </a:p>
        </p:txBody>
      </p:sp>
    </p:spTree>
    <p:extLst>
      <p:ext uri="{BB962C8B-B14F-4D97-AF65-F5344CB8AC3E}">
        <p14:creationId xmlns:p14="http://schemas.microsoft.com/office/powerpoint/2010/main" val="33542243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AEDED62E-4D64-48AF-99F6-79A44C6AF22B}" type="datetimeFigureOut">
              <a:rPr lang="en-US" smtClean="0"/>
              <a:t>1/17/2024</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2D10949E-A097-4AE9-B083-9004AB8B427F}" type="slidenum">
              <a:rPr lang="en-US" smtClean="0"/>
              <a:t>‹#›</a:t>
            </a:fld>
            <a:endParaRPr lang="en-US"/>
          </a:p>
        </p:txBody>
      </p:sp>
    </p:spTree>
    <p:extLst>
      <p:ext uri="{BB962C8B-B14F-4D97-AF65-F5344CB8AC3E}">
        <p14:creationId xmlns:p14="http://schemas.microsoft.com/office/powerpoint/2010/main" val="84415219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D1E679-EF0F-1671-6379-D6D3B99770E1}"/>
              </a:ext>
            </a:extLst>
          </p:cNvPr>
          <p:cNvSpPr>
            <a:spLocks noGrp="1"/>
          </p:cNvSpPr>
          <p:nvPr>
            <p:ph type="ctrTitle"/>
          </p:nvPr>
        </p:nvSpPr>
        <p:spPr/>
        <p:txBody>
          <a:bodyPr/>
          <a:lstStyle/>
          <a:p>
            <a:r>
              <a:rPr lang="en-US" dirty="0"/>
              <a:t>Matthew Part 2</a:t>
            </a:r>
          </a:p>
        </p:txBody>
      </p:sp>
      <p:sp>
        <p:nvSpPr>
          <p:cNvPr id="3" name="Subtitle 2">
            <a:extLst>
              <a:ext uri="{FF2B5EF4-FFF2-40B4-BE49-F238E27FC236}">
                <a16:creationId xmlns:a16="http://schemas.microsoft.com/office/drawing/2014/main" id="{23EB2457-A897-09F6-7DF6-D0FE858623E9}"/>
              </a:ext>
            </a:extLst>
          </p:cNvPr>
          <p:cNvSpPr>
            <a:spLocks noGrp="1"/>
          </p:cNvSpPr>
          <p:nvPr>
            <p:ph type="subTitle" idx="1"/>
          </p:nvPr>
        </p:nvSpPr>
        <p:spPr/>
        <p:txBody>
          <a:bodyPr/>
          <a:lstStyle/>
          <a:p>
            <a:r>
              <a:rPr lang="en-US" dirty="0"/>
              <a:t>Lesson 1</a:t>
            </a:r>
          </a:p>
        </p:txBody>
      </p:sp>
    </p:spTree>
    <p:extLst>
      <p:ext uri="{BB962C8B-B14F-4D97-AF65-F5344CB8AC3E}">
        <p14:creationId xmlns:p14="http://schemas.microsoft.com/office/powerpoint/2010/main" val="9447393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738761-C68A-E74D-F315-7E2BE2DF088D}"/>
              </a:ext>
            </a:extLst>
          </p:cNvPr>
          <p:cNvSpPr>
            <a:spLocks noGrp="1"/>
          </p:cNvSpPr>
          <p:nvPr>
            <p:ph type="title"/>
          </p:nvPr>
        </p:nvSpPr>
        <p:spPr/>
        <p:txBody>
          <a:bodyPr/>
          <a:lstStyle/>
          <a:p>
            <a:r>
              <a:rPr lang="en-US" dirty="0">
                <a:solidFill>
                  <a:schemeClr val="tx1"/>
                </a:solidFill>
              </a:rPr>
              <a:t>Matthew 15:1-20</a:t>
            </a:r>
          </a:p>
        </p:txBody>
      </p:sp>
      <p:sp>
        <p:nvSpPr>
          <p:cNvPr id="3" name="Content Placeholder 2">
            <a:extLst>
              <a:ext uri="{FF2B5EF4-FFF2-40B4-BE49-F238E27FC236}">
                <a16:creationId xmlns:a16="http://schemas.microsoft.com/office/drawing/2014/main" id="{53259EB5-CA5E-00C0-C7E3-684A30275444}"/>
              </a:ext>
            </a:extLst>
          </p:cNvPr>
          <p:cNvSpPr>
            <a:spLocks noGrp="1"/>
          </p:cNvSpPr>
          <p:nvPr>
            <p:ph idx="1"/>
          </p:nvPr>
        </p:nvSpPr>
        <p:spPr/>
        <p:txBody>
          <a:bodyPr/>
          <a:lstStyle/>
          <a:p>
            <a:r>
              <a:rPr lang="en-US" dirty="0"/>
              <a:t>Pharisees and scribes came from Jerusalem (to Gennesaret  over 500 miles) to question Jesus about His disciples breaking tradition.</a:t>
            </a:r>
          </a:p>
          <a:p>
            <a:r>
              <a:rPr lang="en-US" dirty="0"/>
              <a:t>Jesus answered their question with a question: “Why do you yourselves transgress the commandment of God for the sake of </a:t>
            </a:r>
            <a:r>
              <a:rPr lang="en-US" b="1" dirty="0"/>
              <a:t>your</a:t>
            </a:r>
            <a:r>
              <a:rPr lang="en-US" dirty="0"/>
              <a:t> tradition?”</a:t>
            </a:r>
          </a:p>
          <a:p>
            <a:r>
              <a:rPr lang="en-US" dirty="0"/>
              <a:t>They considered their traditions greater than God’s Word. “Teaching as doctrines the precepts of men.”</a:t>
            </a:r>
          </a:p>
          <a:p>
            <a:r>
              <a:rPr lang="en-US" dirty="0"/>
              <a:t>Jesus said to hear and understand: Washing hands or not washing hands is NOT what defiles a man but what is in his heart and that will eventually come out of his mouth.</a:t>
            </a:r>
          </a:p>
          <a:p>
            <a:r>
              <a:rPr lang="en-US" dirty="0"/>
              <a:t>“Every plant which My  heavenly Father did not plant shall be uprooted.”</a:t>
            </a:r>
          </a:p>
          <a:p>
            <a:r>
              <a:rPr lang="en-US" dirty="0"/>
              <a:t>“Let them alone”:   “Don’t cast your pearls before swine”   </a:t>
            </a:r>
            <a:r>
              <a:rPr lang="en-US" b="1" dirty="0"/>
              <a:t>Matt. 7:6</a:t>
            </a:r>
          </a:p>
        </p:txBody>
      </p:sp>
    </p:spTree>
    <p:extLst>
      <p:ext uri="{BB962C8B-B14F-4D97-AF65-F5344CB8AC3E}">
        <p14:creationId xmlns:p14="http://schemas.microsoft.com/office/powerpoint/2010/main" val="32359158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F161E0-21A9-1A87-FB4C-DAA908554502}"/>
              </a:ext>
            </a:extLst>
          </p:cNvPr>
          <p:cNvSpPr>
            <a:spLocks noGrp="1"/>
          </p:cNvSpPr>
          <p:nvPr>
            <p:ph type="title"/>
          </p:nvPr>
        </p:nvSpPr>
        <p:spPr/>
        <p:txBody>
          <a:bodyPr/>
          <a:lstStyle/>
          <a:p>
            <a:r>
              <a:rPr lang="en-US" dirty="0">
                <a:solidFill>
                  <a:schemeClr val="tx1"/>
                </a:solidFill>
              </a:rPr>
              <a:t>Parable of the Tares Matt. 13:36-43</a:t>
            </a:r>
          </a:p>
        </p:txBody>
      </p:sp>
      <p:sp>
        <p:nvSpPr>
          <p:cNvPr id="3" name="Content Placeholder 2">
            <a:extLst>
              <a:ext uri="{FF2B5EF4-FFF2-40B4-BE49-F238E27FC236}">
                <a16:creationId xmlns:a16="http://schemas.microsoft.com/office/drawing/2014/main" id="{805F2959-FF5E-8BAC-C7E4-938ED6604619}"/>
              </a:ext>
            </a:extLst>
          </p:cNvPr>
          <p:cNvSpPr>
            <a:spLocks noGrp="1"/>
          </p:cNvSpPr>
          <p:nvPr>
            <p:ph idx="1"/>
          </p:nvPr>
        </p:nvSpPr>
        <p:spPr/>
        <p:txBody>
          <a:bodyPr/>
          <a:lstStyle/>
          <a:p>
            <a:r>
              <a:rPr lang="en-US" dirty="0"/>
              <a:t>Jesus’ parable was a warning about Satan putting unrighteous people with the righteous, but there would be a separation and judgment.</a:t>
            </a:r>
          </a:p>
          <a:p>
            <a:r>
              <a:rPr lang="en-US" dirty="0"/>
              <a:t>The Pharisees were NOT a plant that His heavenly Father planted, and they WOULD be uprooted.</a:t>
            </a:r>
          </a:p>
          <a:p>
            <a:r>
              <a:rPr lang="en-US" b="1" dirty="0"/>
              <a:t>Pharisees: </a:t>
            </a:r>
            <a:r>
              <a:rPr lang="en-US" dirty="0"/>
              <a:t>separatists of the day who considered themselves holier than the common people. Their hearts were far from God.</a:t>
            </a:r>
          </a:p>
          <a:p>
            <a:r>
              <a:rPr lang="en-US" b="1" dirty="0"/>
              <a:t>Tradition:</a:t>
            </a:r>
            <a:r>
              <a:rPr lang="en-US" dirty="0"/>
              <a:t> something handed over or handed down: “The Pharisees delivered to the people by tradition their ancestor’s many injunctions which were NOT written in the Law of Moses.”</a:t>
            </a:r>
          </a:p>
        </p:txBody>
      </p:sp>
    </p:spTree>
    <p:extLst>
      <p:ext uri="{BB962C8B-B14F-4D97-AF65-F5344CB8AC3E}">
        <p14:creationId xmlns:p14="http://schemas.microsoft.com/office/powerpoint/2010/main" val="16348636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E1B435-00DF-B3AC-5B26-FFFB07CC3718}"/>
              </a:ext>
            </a:extLst>
          </p:cNvPr>
          <p:cNvSpPr>
            <a:spLocks noGrp="1"/>
          </p:cNvSpPr>
          <p:nvPr>
            <p:ph type="title"/>
          </p:nvPr>
        </p:nvSpPr>
        <p:spPr/>
        <p:txBody>
          <a:bodyPr/>
          <a:lstStyle/>
          <a:p>
            <a:r>
              <a:rPr lang="en-US" dirty="0">
                <a:solidFill>
                  <a:schemeClr val="tx1"/>
                </a:solidFill>
              </a:rPr>
              <a:t>Matthew 15:21-28</a:t>
            </a:r>
          </a:p>
        </p:txBody>
      </p:sp>
      <p:sp>
        <p:nvSpPr>
          <p:cNvPr id="3" name="Content Placeholder 2">
            <a:extLst>
              <a:ext uri="{FF2B5EF4-FFF2-40B4-BE49-F238E27FC236}">
                <a16:creationId xmlns:a16="http://schemas.microsoft.com/office/drawing/2014/main" id="{70F0AF68-4276-BAA2-15B0-3098365FBB46}"/>
              </a:ext>
            </a:extLst>
          </p:cNvPr>
          <p:cNvSpPr>
            <a:spLocks noGrp="1"/>
          </p:cNvSpPr>
          <p:nvPr>
            <p:ph idx="1"/>
          </p:nvPr>
        </p:nvSpPr>
        <p:spPr/>
        <p:txBody>
          <a:bodyPr/>
          <a:lstStyle/>
          <a:p>
            <a:r>
              <a:rPr lang="en-US" dirty="0"/>
              <a:t>Jesus left Gennesaret, and withdrew to the district of </a:t>
            </a:r>
            <a:r>
              <a:rPr lang="en-US" dirty="0" err="1"/>
              <a:t>Tyre</a:t>
            </a:r>
            <a:r>
              <a:rPr lang="en-US" dirty="0"/>
              <a:t> and Sidon: Gentile territories </a:t>
            </a:r>
          </a:p>
          <a:p>
            <a:r>
              <a:rPr lang="en-US" dirty="0"/>
              <a:t>The Canaanite woman, a Gentile, knew Jesus was the Son of David and COULD have mercy on her and heal her cruelly demon-possessed daughter.</a:t>
            </a:r>
          </a:p>
          <a:p>
            <a:r>
              <a:rPr lang="en-US" dirty="0"/>
              <a:t>Jesus said her faith was great.</a:t>
            </a:r>
          </a:p>
          <a:p>
            <a:r>
              <a:rPr lang="en-US" dirty="0"/>
              <a:t>The disciples wanted her to go away because she kept shouting at them.</a:t>
            </a:r>
          </a:p>
          <a:p>
            <a:r>
              <a:rPr lang="en-US" dirty="0"/>
              <a:t>She bowed down before Him (posture of worship) and asked Him to help her.</a:t>
            </a:r>
          </a:p>
          <a:p>
            <a:r>
              <a:rPr lang="en-US" dirty="0"/>
              <a:t>Jesus’ response: “I was sent only to the lost sheep of the house of Israel.”</a:t>
            </a:r>
          </a:p>
        </p:txBody>
      </p:sp>
    </p:spTree>
    <p:extLst>
      <p:ext uri="{BB962C8B-B14F-4D97-AF65-F5344CB8AC3E}">
        <p14:creationId xmlns:p14="http://schemas.microsoft.com/office/powerpoint/2010/main" val="41458598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968690-BE75-70DF-8142-301DF7D8D883}"/>
              </a:ext>
            </a:extLst>
          </p:cNvPr>
          <p:cNvSpPr>
            <a:spLocks noGrp="1"/>
          </p:cNvSpPr>
          <p:nvPr>
            <p:ph type="title"/>
          </p:nvPr>
        </p:nvSpPr>
        <p:spPr/>
        <p:txBody>
          <a:bodyPr/>
          <a:lstStyle/>
          <a:p>
            <a:r>
              <a:rPr lang="en-US" dirty="0">
                <a:solidFill>
                  <a:schemeClr val="tx1"/>
                </a:solidFill>
              </a:rPr>
              <a:t>Cross References</a:t>
            </a:r>
          </a:p>
        </p:txBody>
      </p:sp>
      <p:sp>
        <p:nvSpPr>
          <p:cNvPr id="3" name="Content Placeholder 2">
            <a:extLst>
              <a:ext uri="{FF2B5EF4-FFF2-40B4-BE49-F238E27FC236}">
                <a16:creationId xmlns:a16="http://schemas.microsoft.com/office/drawing/2014/main" id="{9331BF86-8A7C-D906-821F-7451848C689B}"/>
              </a:ext>
            </a:extLst>
          </p:cNvPr>
          <p:cNvSpPr>
            <a:spLocks noGrp="1"/>
          </p:cNvSpPr>
          <p:nvPr>
            <p:ph idx="1"/>
          </p:nvPr>
        </p:nvSpPr>
        <p:spPr/>
        <p:txBody>
          <a:bodyPr/>
          <a:lstStyle/>
          <a:p>
            <a:r>
              <a:rPr lang="en-US" b="1" dirty="0"/>
              <a:t>Rom. 1:16 </a:t>
            </a:r>
            <a:r>
              <a:rPr lang="en-US" dirty="0"/>
              <a:t>Said the gospel was for the Jew first BUT also for the Greek.</a:t>
            </a:r>
          </a:p>
          <a:p>
            <a:r>
              <a:rPr lang="en-US" b="1" dirty="0"/>
              <a:t>Hebrews 11:6 </a:t>
            </a:r>
            <a:r>
              <a:rPr lang="en-US" dirty="0"/>
              <a:t>Said to please God one had to have faith and believe that He is and believe that He rewards those who seek Him.</a:t>
            </a:r>
          </a:p>
          <a:p>
            <a:r>
              <a:rPr lang="en-US" dirty="0"/>
              <a:t>The Canaanite woman came seeking Him, believing He was the Son of David and believed that He could heal her daughter. But she wasn’t a Jew.</a:t>
            </a:r>
          </a:p>
          <a:p>
            <a:r>
              <a:rPr lang="en-US" b="1" dirty="0"/>
              <a:t>Matt. 6:30  </a:t>
            </a:r>
            <a:r>
              <a:rPr lang="en-US" dirty="0"/>
              <a:t>Don’t worry……you of little faith</a:t>
            </a:r>
          </a:p>
          <a:p>
            <a:r>
              <a:rPr lang="en-US" b="1" dirty="0"/>
              <a:t>Matt. 8:26  </a:t>
            </a:r>
            <a:r>
              <a:rPr lang="en-US" dirty="0"/>
              <a:t>The disciples thought they were going to die in the storm in the boat and Jesus called them “men of little faith”.</a:t>
            </a:r>
          </a:p>
          <a:p>
            <a:r>
              <a:rPr lang="en-US" b="1" dirty="0"/>
              <a:t>Acts 1:8 </a:t>
            </a:r>
            <a:r>
              <a:rPr lang="en-US" dirty="0"/>
              <a:t>You shall be My witnesses in………and to the uttermost part of the earth</a:t>
            </a:r>
          </a:p>
          <a:p>
            <a:r>
              <a:rPr lang="en-US" b="1" dirty="0"/>
              <a:t>Acts 2:39 </a:t>
            </a:r>
            <a:r>
              <a:rPr lang="en-US" dirty="0"/>
              <a:t>The promise is for you and…….those who are far off: Gentiles!</a:t>
            </a:r>
          </a:p>
          <a:p>
            <a:endParaRPr lang="en-US" dirty="0"/>
          </a:p>
          <a:p>
            <a:endParaRPr lang="en-US" dirty="0"/>
          </a:p>
        </p:txBody>
      </p:sp>
    </p:spTree>
    <p:extLst>
      <p:ext uri="{BB962C8B-B14F-4D97-AF65-F5344CB8AC3E}">
        <p14:creationId xmlns:p14="http://schemas.microsoft.com/office/powerpoint/2010/main" val="19865901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8C5C0F-8EE5-4D1B-562C-4DB44E98DF19}"/>
              </a:ext>
            </a:extLst>
          </p:cNvPr>
          <p:cNvSpPr>
            <a:spLocks noGrp="1"/>
          </p:cNvSpPr>
          <p:nvPr>
            <p:ph type="title"/>
          </p:nvPr>
        </p:nvSpPr>
        <p:spPr/>
        <p:txBody>
          <a:bodyPr/>
          <a:lstStyle/>
          <a:p>
            <a:r>
              <a:rPr lang="en-US" dirty="0">
                <a:solidFill>
                  <a:schemeClr val="tx1"/>
                </a:solidFill>
              </a:rPr>
              <a:t>Matthew 15:29-39</a:t>
            </a:r>
          </a:p>
        </p:txBody>
      </p:sp>
      <p:sp>
        <p:nvSpPr>
          <p:cNvPr id="3" name="Content Placeholder 2">
            <a:extLst>
              <a:ext uri="{FF2B5EF4-FFF2-40B4-BE49-F238E27FC236}">
                <a16:creationId xmlns:a16="http://schemas.microsoft.com/office/drawing/2014/main" id="{286244F2-A59D-CCB8-D051-B9586736EED9}"/>
              </a:ext>
            </a:extLst>
          </p:cNvPr>
          <p:cNvSpPr>
            <a:spLocks noGrp="1"/>
          </p:cNvSpPr>
          <p:nvPr>
            <p:ph idx="1"/>
          </p:nvPr>
        </p:nvSpPr>
        <p:spPr/>
        <p:txBody>
          <a:bodyPr/>
          <a:lstStyle/>
          <a:p>
            <a:r>
              <a:rPr lang="en-US" dirty="0"/>
              <a:t>Jesus left </a:t>
            </a:r>
            <a:r>
              <a:rPr lang="en-US" dirty="0" err="1"/>
              <a:t>Tyre</a:t>
            </a:r>
            <a:r>
              <a:rPr lang="en-US" dirty="0"/>
              <a:t> and Sidon and went up on a mountain, by the Sea of Galilee</a:t>
            </a:r>
          </a:p>
          <a:p>
            <a:r>
              <a:rPr lang="en-US" dirty="0"/>
              <a:t>Large crowds came to Him, laid their sick at His feet and He healed them.</a:t>
            </a:r>
          </a:p>
          <a:p>
            <a:r>
              <a:rPr lang="en-US" dirty="0"/>
              <a:t>The crowd (Gentiles) marveled at what they saw and glorified the God of Israel.  (didn’t say THEIR God, or the one and only true God)</a:t>
            </a:r>
          </a:p>
          <a:p>
            <a:r>
              <a:rPr lang="en-US" dirty="0"/>
              <a:t>Jesus fed this crowd of 4,000 plus with 7 loaves and a few small fish because He had compassion on them.</a:t>
            </a:r>
          </a:p>
          <a:p>
            <a:r>
              <a:rPr lang="en-US" b="1" dirty="0"/>
              <a:t>Mark 7:31-8:10 </a:t>
            </a:r>
            <a:r>
              <a:rPr lang="en-US" dirty="0"/>
              <a:t>says this was within the region of the Decapolis: Gentile territory</a:t>
            </a:r>
          </a:p>
          <a:p>
            <a:r>
              <a:rPr lang="en-US" dirty="0"/>
              <a:t>Two different feedings. One to Jews. One to Gentiles. Both had more than they needed.</a:t>
            </a:r>
          </a:p>
          <a:p>
            <a:r>
              <a:rPr lang="en-US" b="1" dirty="0"/>
              <a:t>Theme:</a:t>
            </a:r>
            <a:r>
              <a:rPr lang="en-US" dirty="0"/>
              <a:t> Pharisees, traditions, Canaanite woman’s daughter healed, 4,000 fed</a:t>
            </a:r>
          </a:p>
        </p:txBody>
      </p:sp>
    </p:spTree>
    <p:extLst>
      <p:ext uri="{BB962C8B-B14F-4D97-AF65-F5344CB8AC3E}">
        <p14:creationId xmlns:p14="http://schemas.microsoft.com/office/powerpoint/2010/main" val="1332270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090CC8-B933-EEA9-9E60-64AAFB012A3E}"/>
              </a:ext>
            </a:extLst>
          </p:cNvPr>
          <p:cNvSpPr>
            <a:spLocks noGrp="1"/>
          </p:cNvSpPr>
          <p:nvPr>
            <p:ph type="title"/>
          </p:nvPr>
        </p:nvSpPr>
        <p:spPr/>
        <p:txBody>
          <a:bodyPr/>
          <a:lstStyle/>
          <a:p>
            <a:r>
              <a:rPr lang="en-US" dirty="0">
                <a:solidFill>
                  <a:schemeClr val="tx1"/>
                </a:solidFill>
              </a:rPr>
              <a:t>Application</a:t>
            </a:r>
          </a:p>
        </p:txBody>
      </p:sp>
      <p:sp>
        <p:nvSpPr>
          <p:cNvPr id="3" name="Content Placeholder 2">
            <a:extLst>
              <a:ext uri="{FF2B5EF4-FFF2-40B4-BE49-F238E27FC236}">
                <a16:creationId xmlns:a16="http://schemas.microsoft.com/office/drawing/2014/main" id="{85DD1ABD-D846-3145-C42B-5B38BC5939DD}"/>
              </a:ext>
            </a:extLst>
          </p:cNvPr>
          <p:cNvSpPr>
            <a:spLocks noGrp="1"/>
          </p:cNvSpPr>
          <p:nvPr>
            <p:ph idx="1"/>
          </p:nvPr>
        </p:nvSpPr>
        <p:spPr/>
        <p:txBody>
          <a:bodyPr/>
          <a:lstStyle/>
          <a:p>
            <a:r>
              <a:rPr lang="en-US" dirty="0"/>
              <a:t>Do I have “traditions” I need to set aside for the true teaching of the Word of God in order to DO what it says, not because of  teachings I have heard all my life?</a:t>
            </a:r>
          </a:p>
          <a:p>
            <a:r>
              <a:rPr lang="en-US" dirty="0"/>
              <a:t>Is my faith small or great?</a:t>
            </a:r>
          </a:p>
          <a:p>
            <a:r>
              <a:rPr lang="en-US" dirty="0"/>
              <a:t>Do I really believe what the Word of God says and can I share my reasoning with anyone whether they are a believer or not?</a:t>
            </a:r>
          </a:p>
          <a:p>
            <a:r>
              <a:rPr lang="en-US" dirty="0"/>
              <a:t>If someone asked you, “Are you saved” or, “How do you know?” could you answer them? Not with something that happened in the past, but with what you know and experience right now?</a:t>
            </a:r>
          </a:p>
        </p:txBody>
      </p:sp>
    </p:spTree>
    <p:extLst>
      <p:ext uri="{BB962C8B-B14F-4D97-AF65-F5344CB8AC3E}">
        <p14:creationId xmlns:p14="http://schemas.microsoft.com/office/powerpoint/2010/main" val="26899942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1FAD38-03E0-AAB0-9CCD-61340237D051}"/>
              </a:ext>
            </a:extLst>
          </p:cNvPr>
          <p:cNvSpPr>
            <a:spLocks noGrp="1"/>
          </p:cNvSpPr>
          <p:nvPr>
            <p:ph type="title"/>
          </p:nvPr>
        </p:nvSpPr>
        <p:spPr/>
        <p:txBody>
          <a:bodyPr/>
          <a:lstStyle/>
          <a:p>
            <a:r>
              <a:rPr lang="en-US" dirty="0">
                <a:solidFill>
                  <a:schemeClr val="tx1"/>
                </a:solidFill>
              </a:rPr>
              <a:t>Review of Matthew Part 1</a:t>
            </a:r>
          </a:p>
        </p:txBody>
      </p:sp>
      <p:sp>
        <p:nvSpPr>
          <p:cNvPr id="3" name="Content Placeholder 2">
            <a:extLst>
              <a:ext uri="{FF2B5EF4-FFF2-40B4-BE49-F238E27FC236}">
                <a16:creationId xmlns:a16="http://schemas.microsoft.com/office/drawing/2014/main" id="{44A83833-3FB5-6E78-3ADD-6BF638058CF1}"/>
              </a:ext>
            </a:extLst>
          </p:cNvPr>
          <p:cNvSpPr>
            <a:spLocks noGrp="1"/>
          </p:cNvSpPr>
          <p:nvPr>
            <p:ph idx="1"/>
          </p:nvPr>
        </p:nvSpPr>
        <p:spPr/>
        <p:txBody>
          <a:bodyPr>
            <a:normAutofit fontScale="92500" lnSpcReduction="20000"/>
          </a:bodyPr>
          <a:lstStyle/>
          <a:p>
            <a:r>
              <a:rPr lang="en-US" b="1" dirty="0"/>
              <a:t>Repeated phrase </a:t>
            </a:r>
            <a:r>
              <a:rPr lang="en-US" dirty="0"/>
              <a:t>in Matt. 7:28; 11:1 and 13:53?   </a:t>
            </a:r>
          </a:p>
          <a:p>
            <a:r>
              <a:rPr lang="en-US" dirty="0"/>
              <a:t>When Jesus had finished……</a:t>
            </a:r>
          </a:p>
          <a:p>
            <a:r>
              <a:rPr lang="en-US" b="1" dirty="0" err="1"/>
              <a:t>Chp</a:t>
            </a:r>
            <a:r>
              <a:rPr lang="en-US" b="1" dirty="0"/>
              <a:t>. 1-4  </a:t>
            </a:r>
            <a:r>
              <a:rPr lang="en-US" dirty="0"/>
              <a:t>Jesus IS the King. Message in </a:t>
            </a:r>
            <a:r>
              <a:rPr lang="en-US" dirty="0" err="1"/>
              <a:t>chp</a:t>
            </a:r>
            <a:r>
              <a:rPr lang="en-US" dirty="0"/>
              <a:t>. 3-4 was, “Repent, for the kingdom of heaven is at hand.”  (Why kingdom of heaven and not God?)</a:t>
            </a:r>
          </a:p>
          <a:p>
            <a:r>
              <a:rPr lang="en-US" dirty="0"/>
              <a:t>Jewish audience so the kingdom</a:t>
            </a:r>
            <a:r>
              <a:rPr lang="en-US" b="1" dirty="0"/>
              <a:t> </a:t>
            </a:r>
            <a:r>
              <a:rPr lang="en-US" dirty="0"/>
              <a:t>of</a:t>
            </a:r>
            <a:r>
              <a:rPr lang="en-US" b="1" dirty="0"/>
              <a:t> heaven </a:t>
            </a:r>
            <a:r>
              <a:rPr lang="en-US" dirty="0"/>
              <a:t>is important to them.</a:t>
            </a:r>
          </a:p>
          <a:p>
            <a:r>
              <a:rPr lang="en-US" b="1" dirty="0" err="1"/>
              <a:t>Chp</a:t>
            </a:r>
            <a:r>
              <a:rPr lang="en-US" b="1" dirty="0"/>
              <a:t>. 5-7 </a:t>
            </a:r>
            <a:r>
              <a:rPr lang="en-US" dirty="0"/>
              <a:t>Sermon on the Mount; Our righteousness must exceed that of the scribes and Pharisees  (5:20)</a:t>
            </a:r>
          </a:p>
          <a:p>
            <a:r>
              <a:rPr lang="en-US" b="1" dirty="0" err="1"/>
              <a:t>Chp</a:t>
            </a:r>
            <a:r>
              <a:rPr lang="en-US" b="1" dirty="0"/>
              <a:t>. 8-9  </a:t>
            </a:r>
            <a:r>
              <a:rPr lang="en-US" dirty="0"/>
              <a:t>Jesus healed many and demonstrated His authority</a:t>
            </a:r>
          </a:p>
          <a:p>
            <a:r>
              <a:rPr lang="en-US" b="1" dirty="0" err="1"/>
              <a:t>Chp</a:t>
            </a:r>
            <a:r>
              <a:rPr lang="en-US" b="1" dirty="0"/>
              <a:t>. 10    </a:t>
            </a:r>
            <a:r>
              <a:rPr lang="en-US" dirty="0"/>
              <a:t>Jesus instructs the 12 disciples, then sends them out with SOME of                             His authority.</a:t>
            </a:r>
          </a:p>
          <a:p>
            <a:r>
              <a:rPr lang="en-US" b="1" dirty="0" err="1"/>
              <a:t>Chp</a:t>
            </a:r>
            <a:r>
              <a:rPr lang="en-US" b="1" dirty="0"/>
              <a:t>. 11-12</a:t>
            </a:r>
            <a:r>
              <a:rPr lang="en-US" dirty="0"/>
              <a:t>  Warnings about judgment that is to come</a:t>
            </a:r>
          </a:p>
          <a:p>
            <a:r>
              <a:rPr lang="en-US" b="1" dirty="0" err="1"/>
              <a:t>Chp</a:t>
            </a:r>
            <a:r>
              <a:rPr lang="en-US" b="1" dirty="0"/>
              <a:t>. 13       </a:t>
            </a:r>
            <a:r>
              <a:rPr lang="en-US" dirty="0"/>
              <a:t>Parables: Family talk, about hearing and not understanding the Word</a:t>
            </a:r>
          </a:p>
          <a:p>
            <a:endParaRPr lang="en-US" b="1" dirty="0"/>
          </a:p>
          <a:p>
            <a:endParaRPr lang="en-US" dirty="0"/>
          </a:p>
          <a:p>
            <a:endParaRPr lang="en-US" dirty="0"/>
          </a:p>
          <a:p>
            <a:pPr marL="0" indent="0">
              <a:buNone/>
            </a:pPr>
            <a:endParaRPr lang="en-US" dirty="0"/>
          </a:p>
        </p:txBody>
      </p:sp>
    </p:spTree>
    <p:extLst>
      <p:ext uri="{BB962C8B-B14F-4D97-AF65-F5344CB8AC3E}">
        <p14:creationId xmlns:p14="http://schemas.microsoft.com/office/powerpoint/2010/main" val="8482666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FB48FF-67E6-9164-58C9-6F2ED70686A3}"/>
              </a:ext>
            </a:extLst>
          </p:cNvPr>
          <p:cNvSpPr>
            <a:spLocks noGrp="1"/>
          </p:cNvSpPr>
          <p:nvPr>
            <p:ph type="title"/>
          </p:nvPr>
        </p:nvSpPr>
        <p:spPr/>
        <p:txBody>
          <a:bodyPr/>
          <a:lstStyle/>
          <a:p>
            <a:r>
              <a:rPr lang="en-US" dirty="0">
                <a:solidFill>
                  <a:schemeClr val="tx1"/>
                </a:solidFill>
              </a:rPr>
              <a:t>Context and location</a:t>
            </a:r>
          </a:p>
        </p:txBody>
      </p:sp>
      <p:sp>
        <p:nvSpPr>
          <p:cNvPr id="3" name="Content Placeholder 2">
            <a:extLst>
              <a:ext uri="{FF2B5EF4-FFF2-40B4-BE49-F238E27FC236}">
                <a16:creationId xmlns:a16="http://schemas.microsoft.com/office/drawing/2014/main" id="{452E20F0-8ABE-D839-8592-61785A381B48}"/>
              </a:ext>
            </a:extLst>
          </p:cNvPr>
          <p:cNvSpPr>
            <a:spLocks noGrp="1"/>
          </p:cNvSpPr>
          <p:nvPr>
            <p:ph idx="1"/>
          </p:nvPr>
        </p:nvSpPr>
        <p:spPr/>
        <p:txBody>
          <a:bodyPr/>
          <a:lstStyle/>
          <a:p>
            <a:r>
              <a:rPr lang="en-US" b="1" dirty="0"/>
              <a:t>Matt. 13:53-58   </a:t>
            </a:r>
            <a:r>
              <a:rPr lang="en-US" dirty="0"/>
              <a:t>Jesus went to Nazareth AFTER He taught by the Sea of Galilee</a:t>
            </a:r>
          </a:p>
          <a:p>
            <a:r>
              <a:rPr lang="en-US" dirty="0"/>
              <a:t>Nazareth took offense at Him, so He didn’t do many miracles there</a:t>
            </a:r>
          </a:p>
          <a:p>
            <a:r>
              <a:rPr lang="en-US" dirty="0"/>
              <a:t>The people wondered where He got miraculous powers from</a:t>
            </a:r>
          </a:p>
          <a:p>
            <a:r>
              <a:rPr lang="en-US" dirty="0"/>
              <a:t>“A prophet is not without honor except in his hometown and in his own household.”</a:t>
            </a:r>
          </a:p>
        </p:txBody>
      </p:sp>
    </p:spTree>
    <p:extLst>
      <p:ext uri="{BB962C8B-B14F-4D97-AF65-F5344CB8AC3E}">
        <p14:creationId xmlns:p14="http://schemas.microsoft.com/office/powerpoint/2010/main" val="30388302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19F076-6312-D3D3-C4D2-9EB030D38BC4}"/>
              </a:ext>
            </a:extLst>
          </p:cNvPr>
          <p:cNvSpPr>
            <a:spLocks noGrp="1"/>
          </p:cNvSpPr>
          <p:nvPr>
            <p:ph type="title"/>
          </p:nvPr>
        </p:nvSpPr>
        <p:spPr/>
        <p:txBody>
          <a:bodyPr/>
          <a:lstStyle/>
          <a:p>
            <a:r>
              <a:rPr lang="en-US" dirty="0">
                <a:solidFill>
                  <a:schemeClr val="tx1"/>
                </a:solidFill>
              </a:rPr>
              <a:t>Matthew 14:1-13</a:t>
            </a:r>
          </a:p>
        </p:txBody>
      </p:sp>
      <p:sp>
        <p:nvSpPr>
          <p:cNvPr id="3" name="Content Placeholder 2">
            <a:extLst>
              <a:ext uri="{FF2B5EF4-FFF2-40B4-BE49-F238E27FC236}">
                <a16:creationId xmlns:a16="http://schemas.microsoft.com/office/drawing/2014/main" id="{1D0D5753-31BE-0B0E-391B-94FB5F524FF3}"/>
              </a:ext>
            </a:extLst>
          </p:cNvPr>
          <p:cNvSpPr>
            <a:spLocks noGrp="1"/>
          </p:cNvSpPr>
          <p:nvPr>
            <p:ph idx="1"/>
          </p:nvPr>
        </p:nvSpPr>
        <p:spPr/>
        <p:txBody>
          <a:bodyPr/>
          <a:lstStyle/>
          <a:p>
            <a:r>
              <a:rPr lang="en-US" dirty="0"/>
              <a:t>Herod Antipas and Archelaus his brother are reigning. (sons of Herod the Great)</a:t>
            </a:r>
          </a:p>
          <a:p>
            <a:r>
              <a:rPr lang="en-US" dirty="0"/>
              <a:t>Herod hears of Jesus’ miracles and thinks He is John the Baptist come back from the dead.</a:t>
            </a:r>
          </a:p>
          <a:p>
            <a:r>
              <a:rPr lang="en-US" dirty="0"/>
              <a:t>This is the same Herod that had John the Baptist beheaded because John rebuked him for marrying Herodias, his brother Philip’s wife.</a:t>
            </a:r>
          </a:p>
          <a:p>
            <a:r>
              <a:rPr lang="en-US" dirty="0"/>
              <a:t>Herodias divorced Philip in order to marry Herod.</a:t>
            </a:r>
          </a:p>
          <a:p>
            <a:r>
              <a:rPr lang="en-US" dirty="0"/>
              <a:t>Jesus hears of John’s beheading and withdraws to a secluded place by Himself.</a:t>
            </a:r>
          </a:p>
          <a:p>
            <a:r>
              <a:rPr lang="en-US" dirty="0"/>
              <a:t>He goes to Bethsaida in a boat        </a:t>
            </a:r>
            <a:r>
              <a:rPr lang="en-US" b="1" dirty="0"/>
              <a:t>Luke 9:10</a:t>
            </a:r>
          </a:p>
          <a:p>
            <a:r>
              <a:rPr lang="en-US" dirty="0"/>
              <a:t>The people followed Him </a:t>
            </a:r>
            <a:r>
              <a:rPr lang="en-US"/>
              <a:t>on foot </a:t>
            </a:r>
            <a:r>
              <a:rPr lang="en-US" dirty="0"/>
              <a:t>from the cities.</a:t>
            </a:r>
          </a:p>
          <a:p>
            <a:pPr marL="0" indent="0">
              <a:buNone/>
            </a:pPr>
            <a:endParaRPr lang="en-US" dirty="0"/>
          </a:p>
          <a:p>
            <a:endParaRPr lang="en-US" dirty="0"/>
          </a:p>
        </p:txBody>
      </p:sp>
    </p:spTree>
    <p:extLst>
      <p:ext uri="{BB962C8B-B14F-4D97-AF65-F5344CB8AC3E}">
        <p14:creationId xmlns:p14="http://schemas.microsoft.com/office/powerpoint/2010/main" val="21237922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1569F1-0485-98BA-7177-1E486A230B4D}"/>
              </a:ext>
            </a:extLst>
          </p:cNvPr>
          <p:cNvSpPr>
            <a:spLocks noGrp="1"/>
          </p:cNvSpPr>
          <p:nvPr>
            <p:ph type="title"/>
          </p:nvPr>
        </p:nvSpPr>
        <p:spPr/>
        <p:txBody>
          <a:bodyPr/>
          <a:lstStyle/>
          <a:p>
            <a:r>
              <a:rPr lang="en-US" b="1" dirty="0">
                <a:solidFill>
                  <a:schemeClr val="tx1"/>
                </a:solidFill>
              </a:rPr>
              <a:t>Matthew 14:14-21</a:t>
            </a:r>
          </a:p>
        </p:txBody>
      </p:sp>
      <p:sp>
        <p:nvSpPr>
          <p:cNvPr id="3" name="Content Placeholder 2">
            <a:extLst>
              <a:ext uri="{FF2B5EF4-FFF2-40B4-BE49-F238E27FC236}">
                <a16:creationId xmlns:a16="http://schemas.microsoft.com/office/drawing/2014/main" id="{21034487-196A-CC4E-72D9-9F92EF84DA6F}"/>
              </a:ext>
            </a:extLst>
          </p:cNvPr>
          <p:cNvSpPr>
            <a:spLocks noGrp="1"/>
          </p:cNvSpPr>
          <p:nvPr>
            <p:ph idx="1"/>
          </p:nvPr>
        </p:nvSpPr>
        <p:spPr/>
        <p:txBody>
          <a:bodyPr/>
          <a:lstStyle/>
          <a:p>
            <a:r>
              <a:rPr lang="en-US" dirty="0"/>
              <a:t>He SAW, He FELT compassion, and He HEALED them. (like a shepherd would do)</a:t>
            </a:r>
          </a:p>
          <a:p>
            <a:r>
              <a:rPr lang="en-US" dirty="0"/>
              <a:t>They were hungry, so He fed them. (like a good shepherd would do)</a:t>
            </a:r>
          </a:p>
          <a:p>
            <a:r>
              <a:rPr lang="en-US" dirty="0"/>
              <a:t>First, He tells the DISCIPLES to feed them! (John says He specifically told Philip to feed them to test him.  6:5)</a:t>
            </a:r>
          </a:p>
          <a:p>
            <a:r>
              <a:rPr lang="en-US" dirty="0"/>
              <a:t>Andrew told Jesus they had 5 loaves of barley and two fish (John 6:9)</a:t>
            </a:r>
          </a:p>
          <a:p>
            <a:r>
              <a:rPr lang="en-US" dirty="0"/>
              <a:t>“Bring them here to Me”: such a small amount of food, but such a BIG God</a:t>
            </a:r>
          </a:p>
          <a:p>
            <a:r>
              <a:rPr lang="en-US" dirty="0"/>
              <a:t>Jesus TOOK the food, LOOKED toward heaven and BLESSED it, then gave it to the disciples to feed the crowd. He gave what was blessed, away.</a:t>
            </a:r>
          </a:p>
          <a:p>
            <a:r>
              <a:rPr lang="en-US" dirty="0"/>
              <a:t>Those disciples gathered up 12 basketfuls of leftovers because everyone had eaten and were satisfied. (content)</a:t>
            </a:r>
          </a:p>
        </p:txBody>
      </p:sp>
    </p:spTree>
    <p:extLst>
      <p:ext uri="{BB962C8B-B14F-4D97-AF65-F5344CB8AC3E}">
        <p14:creationId xmlns:p14="http://schemas.microsoft.com/office/powerpoint/2010/main" val="5027695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142D0C-4BD7-38A4-74E2-2C6D0D23B5D3}"/>
              </a:ext>
            </a:extLst>
          </p:cNvPr>
          <p:cNvSpPr>
            <a:spLocks noGrp="1"/>
          </p:cNvSpPr>
          <p:nvPr>
            <p:ph type="title"/>
          </p:nvPr>
        </p:nvSpPr>
        <p:spPr/>
        <p:txBody>
          <a:bodyPr/>
          <a:lstStyle/>
          <a:p>
            <a:r>
              <a:rPr lang="en-US" dirty="0">
                <a:solidFill>
                  <a:schemeClr val="tx1"/>
                </a:solidFill>
              </a:rPr>
              <a:t>Cross References</a:t>
            </a:r>
          </a:p>
        </p:txBody>
      </p:sp>
      <p:sp>
        <p:nvSpPr>
          <p:cNvPr id="3" name="Content Placeholder 2">
            <a:extLst>
              <a:ext uri="{FF2B5EF4-FFF2-40B4-BE49-F238E27FC236}">
                <a16:creationId xmlns:a16="http://schemas.microsoft.com/office/drawing/2014/main" id="{AA463D9B-7FF4-A575-9E93-D8B23BFE73DF}"/>
              </a:ext>
            </a:extLst>
          </p:cNvPr>
          <p:cNvSpPr>
            <a:spLocks noGrp="1"/>
          </p:cNvSpPr>
          <p:nvPr>
            <p:ph idx="1"/>
          </p:nvPr>
        </p:nvSpPr>
        <p:spPr/>
        <p:txBody>
          <a:bodyPr>
            <a:normAutofit fontScale="92500" lnSpcReduction="20000"/>
          </a:bodyPr>
          <a:lstStyle/>
          <a:p>
            <a:r>
              <a:rPr lang="en-US" b="1" dirty="0"/>
              <a:t>Luke 9:10  </a:t>
            </a:r>
            <a:r>
              <a:rPr lang="en-US" dirty="0"/>
              <a:t>It took place in Bethsaida</a:t>
            </a:r>
          </a:p>
          <a:p>
            <a:r>
              <a:rPr lang="en-US" b="1" dirty="0"/>
              <a:t>Luke 9:3 </a:t>
            </a:r>
            <a:r>
              <a:rPr lang="en-US" dirty="0"/>
              <a:t>Tells us why the disciples had no food of their own: Jesus told them to go out with NO provisions of their own.</a:t>
            </a:r>
          </a:p>
          <a:p>
            <a:r>
              <a:rPr lang="en-US" b="1" dirty="0"/>
              <a:t>Mark 6:30-44 </a:t>
            </a:r>
            <a:r>
              <a:rPr lang="en-US" dirty="0"/>
              <a:t>Tells us He had them sit in groups of hundreds and fifties</a:t>
            </a:r>
          </a:p>
          <a:p>
            <a:r>
              <a:rPr lang="en-US" b="1" dirty="0"/>
              <a:t>John 6:5-15  </a:t>
            </a:r>
            <a:r>
              <a:rPr lang="en-US" dirty="0"/>
              <a:t>Says Jesus asked Philip where they could buy bread to feed the crowd: He did this to test him.</a:t>
            </a:r>
          </a:p>
          <a:p>
            <a:r>
              <a:rPr lang="en-US" dirty="0"/>
              <a:t>Bethsaida is Philip’s hometown. This is the same Philip who explained the book of Isaiah to the eunuch, baptized him, then was transported to </a:t>
            </a:r>
            <a:r>
              <a:rPr lang="en-US" dirty="0" err="1"/>
              <a:t>Azotus</a:t>
            </a:r>
            <a:r>
              <a:rPr lang="en-US" dirty="0"/>
              <a:t>, 65 miles away. (</a:t>
            </a:r>
            <a:r>
              <a:rPr lang="en-US" b="1" dirty="0"/>
              <a:t>Acts 8:26-37</a:t>
            </a:r>
            <a:r>
              <a:rPr lang="en-US" dirty="0"/>
              <a:t>)</a:t>
            </a:r>
          </a:p>
          <a:p>
            <a:r>
              <a:rPr lang="en-US" dirty="0"/>
              <a:t>People’s response to the miracle? “This is indeed the Prophet who is to come into the world.”</a:t>
            </a:r>
          </a:p>
          <a:p>
            <a:r>
              <a:rPr lang="en-US" dirty="0"/>
              <a:t>Jesus then withdraws to the mountain because the crowd wanted to take and make Him king by force.  (</a:t>
            </a:r>
            <a:r>
              <a:rPr lang="en-US" b="1" dirty="0"/>
              <a:t>John 6:15</a:t>
            </a:r>
            <a:r>
              <a:rPr lang="en-US" dirty="0"/>
              <a:t>)</a:t>
            </a:r>
          </a:p>
        </p:txBody>
      </p:sp>
    </p:spTree>
    <p:extLst>
      <p:ext uri="{BB962C8B-B14F-4D97-AF65-F5344CB8AC3E}">
        <p14:creationId xmlns:p14="http://schemas.microsoft.com/office/powerpoint/2010/main" val="37527224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E60368-BB20-C353-8463-A3A18F83B2ED}"/>
              </a:ext>
            </a:extLst>
          </p:cNvPr>
          <p:cNvSpPr>
            <a:spLocks noGrp="1"/>
          </p:cNvSpPr>
          <p:nvPr>
            <p:ph type="title"/>
          </p:nvPr>
        </p:nvSpPr>
        <p:spPr/>
        <p:txBody>
          <a:bodyPr/>
          <a:lstStyle/>
          <a:p>
            <a:r>
              <a:rPr lang="en-US" dirty="0">
                <a:solidFill>
                  <a:schemeClr val="tx1"/>
                </a:solidFill>
              </a:rPr>
              <a:t>Matthew 14:24-31</a:t>
            </a:r>
          </a:p>
        </p:txBody>
      </p:sp>
      <p:sp>
        <p:nvSpPr>
          <p:cNvPr id="3" name="Content Placeholder 2">
            <a:extLst>
              <a:ext uri="{FF2B5EF4-FFF2-40B4-BE49-F238E27FC236}">
                <a16:creationId xmlns:a16="http://schemas.microsoft.com/office/drawing/2014/main" id="{3DE744A3-1FD9-13D6-DDAE-D91AA0432CD2}"/>
              </a:ext>
            </a:extLst>
          </p:cNvPr>
          <p:cNvSpPr>
            <a:spLocks noGrp="1"/>
          </p:cNvSpPr>
          <p:nvPr>
            <p:ph idx="1"/>
          </p:nvPr>
        </p:nvSpPr>
        <p:spPr/>
        <p:txBody>
          <a:bodyPr/>
          <a:lstStyle/>
          <a:p>
            <a:r>
              <a:rPr lang="en-US" dirty="0"/>
              <a:t>Jesus sent His disciples away in the boat to go to the other side but He Himself stayed on the shore, alone and prayed (for one day) vs. 15 &amp; 23</a:t>
            </a:r>
          </a:p>
          <a:p>
            <a:r>
              <a:rPr lang="en-US" dirty="0"/>
              <a:t>The boat was a long distance from the shore and being battered by the rough winds.       He is watching this from the shoreline.</a:t>
            </a:r>
          </a:p>
          <a:p>
            <a:r>
              <a:rPr lang="en-US" dirty="0"/>
              <a:t>Jesus wants to join them in the boat, so He steps out on the water like it’s the shore.   Doesn’t think a thing of walking on water at 3 am.</a:t>
            </a:r>
          </a:p>
          <a:p>
            <a:r>
              <a:rPr lang="en-US" dirty="0"/>
              <a:t>The disciples see Him but call Him a ghost and cry out in fear!</a:t>
            </a:r>
          </a:p>
          <a:p>
            <a:r>
              <a:rPr lang="en-US" dirty="0"/>
              <a:t>He speaks to them and calms their fears, so much so that Peter thinks HE can walk on water…..which he does!  Until he took his eyes off Jesus and back on the fearful, wind battered water he was walking on, but used to fish on.</a:t>
            </a:r>
          </a:p>
          <a:p>
            <a:r>
              <a:rPr lang="en-US" dirty="0"/>
              <a:t>Jesus said Peter had little faith.</a:t>
            </a:r>
          </a:p>
          <a:p>
            <a:endParaRPr lang="en-US" dirty="0"/>
          </a:p>
        </p:txBody>
      </p:sp>
    </p:spTree>
    <p:extLst>
      <p:ext uri="{BB962C8B-B14F-4D97-AF65-F5344CB8AC3E}">
        <p14:creationId xmlns:p14="http://schemas.microsoft.com/office/powerpoint/2010/main" val="9832785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ACD0DC-9679-0563-89A5-792F7893195F}"/>
              </a:ext>
            </a:extLst>
          </p:cNvPr>
          <p:cNvSpPr>
            <a:spLocks noGrp="1"/>
          </p:cNvSpPr>
          <p:nvPr>
            <p:ph type="title"/>
          </p:nvPr>
        </p:nvSpPr>
        <p:spPr/>
        <p:txBody>
          <a:bodyPr/>
          <a:lstStyle/>
          <a:p>
            <a:r>
              <a:rPr lang="en-US" dirty="0">
                <a:solidFill>
                  <a:schemeClr val="tx1"/>
                </a:solidFill>
              </a:rPr>
              <a:t>Matthew 14:32-36</a:t>
            </a:r>
          </a:p>
        </p:txBody>
      </p:sp>
      <p:sp>
        <p:nvSpPr>
          <p:cNvPr id="3" name="Content Placeholder 2">
            <a:extLst>
              <a:ext uri="{FF2B5EF4-FFF2-40B4-BE49-F238E27FC236}">
                <a16:creationId xmlns:a16="http://schemas.microsoft.com/office/drawing/2014/main" id="{FC5BBA3B-EC77-5C09-43DE-EF641362F262}"/>
              </a:ext>
            </a:extLst>
          </p:cNvPr>
          <p:cNvSpPr>
            <a:spLocks noGrp="1"/>
          </p:cNvSpPr>
          <p:nvPr>
            <p:ph idx="1"/>
          </p:nvPr>
        </p:nvSpPr>
        <p:spPr/>
        <p:txBody>
          <a:bodyPr>
            <a:normAutofit lnSpcReduction="10000"/>
          </a:bodyPr>
          <a:lstStyle/>
          <a:p>
            <a:r>
              <a:rPr lang="en-US" dirty="0"/>
              <a:t>When He got into the boat, the wind stopped. In </a:t>
            </a:r>
            <a:r>
              <a:rPr lang="en-US" b="1" dirty="0"/>
              <a:t>Matthew 8:24 </a:t>
            </a:r>
            <a:r>
              <a:rPr lang="en-US" dirty="0"/>
              <a:t>He spoke to it to calm it, but this time, He just gets into the boat, and it calms.</a:t>
            </a:r>
          </a:p>
          <a:p>
            <a:r>
              <a:rPr lang="en-US" dirty="0"/>
              <a:t>THEN the disciples knew He was the Son of God.</a:t>
            </a:r>
          </a:p>
          <a:p>
            <a:r>
              <a:rPr lang="en-US" b="1" dirty="0"/>
              <a:t>Why</a:t>
            </a:r>
            <a:r>
              <a:rPr lang="en-US" dirty="0"/>
              <a:t> didn’t they know this when He fed the 5,000?</a:t>
            </a:r>
          </a:p>
          <a:p>
            <a:r>
              <a:rPr lang="en-US" b="1" dirty="0"/>
              <a:t>Mark 6:52 </a:t>
            </a:r>
            <a:r>
              <a:rPr lang="en-US" dirty="0"/>
              <a:t>says, “they had not gained insight from the incident of the loaves, for their hearts were hardened”.</a:t>
            </a:r>
          </a:p>
          <a:p>
            <a:r>
              <a:rPr lang="en-US" dirty="0"/>
              <a:t>They landed at Gennesaret where the people recognized Him and brought their sick to Him and they were healed by touching the fringe of His cloak, just like the woman with the hemorrhage (</a:t>
            </a:r>
            <a:r>
              <a:rPr lang="en-US" b="1" dirty="0"/>
              <a:t>9:20</a:t>
            </a:r>
            <a:r>
              <a:rPr lang="en-US" dirty="0"/>
              <a:t>) </a:t>
            </a:r>
          </a:p>
          <a:p>
            <a:r>
              <a:rPr lang="en-US" dirty="0"/>
              <a:t>How did they know Him by sight? </a:t>
            </a:r>
            <a:r>
              <a:rPr lang="en-US" b="1" dirty="0"/>
              <a:t>Matt. 4:18-22 Possibly </a:t>
            </a:r>
            <a:r>
              <a:rPr lang="en-US" dirty="0"/>
              <a:t>this is the place where Jesus called Peter and Andrew to follow Him and where He healed many.</a:t>
            </a:r>
          </a:p>
        </p:txBody>
      </p:sp>
    </p:spTree>
    <p:extLst>
      <p:ext uri="{BB962C8B-B14F-4D97-AF65-F5344CB8AC3E}">
        <p14:creationId xmlns:p14="http://schemas.microsoft.com/office/powerpoint/2010/main" val="8161767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12757F-185E-57E6-76CE-40B0167D1636}"/>
              </a:ext>
            </a:extLst>
          </p:cNvPr>
          <p:cNvSpPr>
            <a:spLocks noGrp="1"/>
          </p:cNvSpPr>
          <p:nvPr>
            <p:ph type="title"/>
          </p:nvPr>
        </p:nvSpPr>
        <p:spPr/>
        <p:txBody>
          <a:bodyPr/>
          <a:lstStyle/>
          <a:p>
            <a:r>
              <a:rPr lang="en-US" dirty="0">
                <a:solidFill>
                  <a:schemeClr val="tx1"/>
                </a:solidFill>
              </a:rPr>
              <a:t>Application</a:t>
            </a:r>
          </a:p>
        </p:txBody>
      </p:sp>
      <p:sp>
        <p:nvSpPr>
          <p:cNvPr id="3" name="Content Placeholder 2">
            <a:extLst>
              <a:ext uri="{FF2B5EF4-FFF2-40B4-BE49-F238E27FC236}">
                <a16:creationId xmlns:a16="http://schemas.microsoft.com/office/drawing/2014/main" id="{246A1B5A-70E5-F061-8B5A-1079D7AA535B}"/>
              </a:ext>
            </a:extLst>
          </p:cNvPr>
          <p:cNvSpPr>
            <a:spLocks noGrp="1"/>
          </p:cNvSpPr>
          <p:nvPr>
            <p:ph idx="1"/>
          </p:nvPr>
        </p:nvSpPr>
        <p:spPr/>
        <p:txBody>
          <a:bodyPr/>
          <a:lstStyle/>
          <a:p>
            <a:r>
              <a:rPr lang="en-US" dirty="0"/>
              <a:t>How does such knowledge impact your life – or doesn’t it?</a:t>
            </a:r>
          </a:p>
          <a:p>
            <a:r>
              <a:rPr lang="en-US" dirty="0"/>
              <a:t>Do you believe these are true accounts? Why?</a:t>
            </a:r>
          </a:p>
          <a:p>
            <a:r>
              <a:rPr lang="en-US" dirty="0"/>
              <a:t>The disciples SAW the miracle of the loaves and fishes, they even participated in it. But </a:t>
            </a:r>
            <a:r>
              <a:rPr lang="en-US" b="1" dirty="0"/>
              <a:t>Mark 6:52 </a:t>
            </a:r>
            <a:r>
              <a:rPr lang="en-US" dirty="0"/>
              <a:t>says they did not gain any insight from that incident because their heart was hardened – dull and unperceptive as a rock, completely lacking sensitivity or spiritual perception.</a:t>
            </a:r>
          </a:p>
          <a:p>
            <a:r>
              <a:rPr lang="en-US" b="1" dirty="0"/>
              <a:t>Theme:</a:t>
            </a:r>
            <a:r>
              <a:rPr lang="en-US" dirty="0"/>
              <a:t>  Herod beheaded John; Feeding of 5,000, Jesus walked on water</a:t>
            </a:r>
          </a:p>
        </p:txBody>
      </p:sp>
    </p:spTree>
    <p:extLst>
      <p:ext uri="{BB962C8B-B14F-4D97-AF65-F5344CB8AC3E}">
        <p14:creationId xmlns:p14="http://schemas.microsoft.com/office/powerpoint/2010/main" val="34480756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150</TotalTime>
  <Words>1751</Words>
  <Application>Microsoft Office PowerPoint</Application>
  <PresentationFormat>Widescreen</PresentationFormat>
  <Paragraphs>102</Paragraphs>
  <Slides>15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Trebuchet MS</vt:lpstr>
      <vt:lpstr>Wingdings 3</vt:lpstr>
      <vt:lpstr>Facet</vt:lpstr>
      <vt:lpstr>Matthew Part 2</vt:lpstr>
      <vt:lpstr>Review of Matthew Part 1</vt:lpstr>
      <vt:lpstr>Context and location</vt:lpstr>
      <vt:lpstr>Matthew 14:1-13</vt:lpstr>
      <vt:lpstr>Matthew 14:14-21</vt:lpstr>
      <vt:lpstr>Cross References</vt:lpstr>
      <vt:lpstr>Matthew 14:24-31</vt:lpstr>
      <vt:lpstr>Matthew 14:32-36</vt:lpstr>
      <vt:lpstr>Application</vt:lpstr>
      <vt:lpstr>Matthew 15:1-20</vt:lpstr>
      <vt:lpstr>Parable of the Tares Matt. 13:36-43</vt:lpstr>
      <vt:lpstr>Matthew 15:21-28</vt:lpstr>
      <vt:lpstr>Cross References</vt:lpstr>
      <vt:lpstr>Matthew 15:29-39</vt:lpstr>
      <vt:lpstr>Application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Matthew Part 2</dc:title>
  <dc:creator>Ron Goins</dc:creator>
  <cp:lastModifiedBy>Ron Goins</cp:lastModifiedBy>
  <cp:revision>33</cp:revision>
  <dcterms:created xsi:type="dcterms:W3CDTF">2024-01-17T12:50:45Z</dcterms:created>
  <dcterms:modified xsi:type="dcterms:W3CDTF">2024-01-17T22:04:26Z</dcterms:modified>
</cp:coreProperties>
</file>