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0" d="100"/>
          <a:sy n="90" d="100"/>
        </p:scale>
        <p:origin x="57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502400" y="2590800"/>
            <a:ext cx="5689600" cy="1295400"/>
          </a:xfrm>
        </p:spPr>
        <p:txBody>
          <a:bodyPr anchor="b" anchorCtr="0"/>
          <a:lstStyle>
            <a:lvl1pPr>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6502400" y="3810000"/>
            <a:ext cx="5689600" cy="533400"/>
          </a:xfrm>
        </p:spPr>
        <p:txBody>
          <a:bodyPr/>
          <a:lstStyle>
            <a:lvl1pPr marL="0" indent="0">
              <a:buFontTx/>
              <a:buNone/>
              <a:defRPr sz="1800" b="1">
                <a:solidFill>
                  <a:schemeClr val="accent2">
                    <a:lumMod val="50000"/>
                  </a:schemeClr>
                </a:solidFill>
              </a:defRPr>
            </a:lvl1pPr>
          </a:lstStyle>
          <a:p>
            <a:r>
              <a:rPr lang="en-US"/>
              <a:t>Click to edit Master subtitle style</a:t>
            </a:r>
            <a:endParaRPr lang="en-US" dirty="0"/>
          </a:p>
        </p:txBody>
      </p:sp>
      <p:sp>
        <p:nvSpPr>
          <p:cNvPr id="3076" name="Rectangle 4"/>
          <p:cNvSpPr>
            <a:spLocks noGrp="1" noChangeArrowheads="1"/>
          </p:cNvSpPr>
          <p:nvPr>
            <p:ph type="dt" sz="half" idx="2"/>
          </p:nvPr>
        </p:nvSpPr>
        <p:spPr/>
        <p:txBody>
          <a:bodyPr/>
          <a:lstStyle>
            <a:lvl1pPr>
              <a:defRPr/>
            </a:lvl1pPr>
          </a:lstStyle>
          <a:p>
            <a:fld id="{EEF757D3-E331-4E99-8DF5-63EA9FF8E270}" type="datetimeFigureOut">
              <a:rPr lang="en-US" smtClean="0"/>
              <a:t>11/7/2023</a:t>
            </a:fld>
            <a:endParaRPr lang="en-US"/>
          </a:p>
        </p:txBody>
      </p:sp>
      <p:sp>
        <p:nvSpPr>
          <p:cNvPr id="3077" name="Rectangle 5"/>
          <p:cNvSpPr>
            <a:spLocks noGrp="1" noChangeArrowheads="1"/>
          </p:cNvSpPr>
          <p:nvPr>
            <p:ph type="ftr" sz="quarter" idx="3"/>
          </p:nvPr>
        </p:nvSpPr>
        <p:spPr/>
        <p:txBody>
          <a:bodyPr/>
          <a:lstStyle>
            <a:lvl1pPr>
              <a:defRPr/>
            </a:lvl1pPr>
          </a:lstStyle>
          <a:p>
            <a:endParaRPr lang="en-US"/>
          </a:p>
        </p:txBody>
      </p:sp>
      <p:sp>
        <p:nvSpPr>
          <p:cNvPr id="3078" name="Rectangle 6"/>
          <p:cNvSpPr>
            <a:spLocks noGrp="1" noChangeArrowheads="1"/>
          </p:cNvSpPr>
          <p:nvPr>
            <p:ph type="sldNum" sz="quarter" idx="4"/>
          </p:nvPr>
        </p:nvSpPr>
        <p:spPr/>
        <p:txBody>
          <a:bodyPr/>
          <a:lstStyle>
            <a:lvl1pPr>
              <a:defRPr/>
            </a:lvl1pPr>
          </a:lstStyle>
          <a:p>
            <a:fld id="{0494EE43-35F3-431A-9DDC-B3BD108A2190}" type="slidenum">
              <a:rPr lang="en-US" smtClean="0"/>
              <a:t>‹#›</a:t>
            </a:fld>
            <a:endParaRPr lang="en-US"/>
          </a:p>
        </p:txBody>
      </p:sp>
    </p:spTree>
    <p:extLst>
      <p:ext uri="{BB962C8B-B14F-4D97-AF65-F5344CB8AC3E}">
        <p14:creationId xmlns:p14="http://schemas.microsoft.com/office/powerpoint/2010/main" val="2298551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56000"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3556000"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3556000"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EEF757D3-E331-4E99-8DF5-63EA9FF8E270}" type="datetimeFigureOut">
              <a:rPr lang="en-US" smtClean="0"/>
              <a:t>11/7/2023</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494EE43-35F3-431A-9DDC-B3BD108A2190}" type="slidenum">
              <a:rPr lang="en-US" smtClean="0"/>
              <a:t>‹#›</a:t>
            </a:fld>
            <a:endParaRPr lang="en-US"/>
          </a:p>
        </p:txBody>
      </p:sp>
    </p:spTree>
    <p:extLst>
      <p:ext uri="{BB962C8B-B14F-4D97-AF65-F5344CB8AC3E}">
        <p14:creationId xmlns:p14="http://schemas.microsoft.com/office/powerpoint/2010/main" val="87854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EEF757D3-E331-4E99-8DF5-63EA9FF8E270}" type="datetimeFigureOut">
              <a:rPr lang="en-US" smtClean="0"/>
              <a:t>11/7/2023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494EE43-35F3-431A-9DDC-B3BD108A2190}" type="slidenum">
              <a:rPr lang="en-US" smtClean="0"/>
              <a:t>‹#›</a:t>
            </a:fld>
            <a:endParaRPr lang="en-US"/>
          </a:p>
        </p:txBody>
      </p:sp>
    </p:spTree>
    <p:extLst>
      <p:ext uri="{BB962C8B-B14F-4D97-AF65-F5344CB8AC3E}">
        <p14:creationId xmlns:p14="http://schemas.microsoft.com/office/powerpoint/2010/main" val="30450872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1000" y="274639"/>
            <a:ext cx="2311400" cy="5851525"/>
          </a:xfrm>
        </p:spPr>
        <p:txBody>
          <a:bodyPr vert="eaVert"/>
          <a:lstStyle>
            <a:lvl1pPr>
              <a:defRPr>
                <a:solidFill>
                  <a:schemeClr val="tx1"/>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336800" y="274639"/>
            <a:ext cx="6731000" cy="5851525"/>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fld id="{EEF757D3-E331-4E99-8DF5-63EA9FF8E270}" type="datetimeFigureOut">
              <a:rPr lang="en-US" smtClean="0"/>
              <a:t>11/7/2023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494EE43-35F3-431A-9DDC-B3BD108A2190}" type="slidenum">
              <a:rPr lang="en-US" smtClean="0"/>
              <a:t>‹#›</a:t>
            </a:fld>
            <a:endParaRPr lang="en-US"/>
          </a:p>
        </p:txBody>
      </p:sp>
    </p:spTree>
    <p:extLst>
      <p:ext uri="{BB962C8B-B14F-4D97-AF65-F5344CB8AC3E}">
        <p14:creationId xmlns:p14="http://schemas.microsoft.com/office/powerpoint/2010/main" val="3970714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EEF757D3-E331-4E99-8DF5-63EA9FF8E270}" type="datetimeFigureOut">
              <a:rPr lang="en-US" smtClean="0"/>
              <a:t>11/7/2023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494EE43-35F3-431A-9DDC-B3BD108A2190}" type="slidenum">
              <a:rPr lang="en-US" smtClean="0"/>
              <a:t>‹#›</a:t>
            </a:fld>
            <a:endParaRPr lang="en-US"/>
          </a:p>
        </p:txBody>
      </p:sp>
    </p:spTree>
    <p:extLst>
      <p:ext uri="{BB962C8B-B14F-4D97-AF65-F5344CB8AC3E}">
        <p14:creationId xmlns:p14="http://schemas.microsoft.com/office/powerpoint/2010/main" val="15930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fld id="{EEF757D3-E331-4E99-8DF5-63EA9FF8E270}" type="datetimeFigureOut">
              <a:rPr lang="en-US" smtClean="0"/>
              <a:t>11/7/2023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494EE43-35F3-431A-9DDC-B3BD108A2190}" type="slidenum">
              <a:rPr lang="en-US" smtClean="0"/>
              <a:t>‹#›</a:t>
            </a:fld>
            <a:endParaRPr lang="en-US"/>
          </a:p>
        </p:txBody>
      </p:sp>
    </p:spTree>
    <p:extLst>
      <p:ext uri="{BB962C8B-B14F-4D97-AF65-F5344CB8AC3E}">
        <p14:creationId xmlns:p14="http://schemas.microsoft.com/office/powerpoint/2010/main" val="3252087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733926"/>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3233739"/>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EEF757D3-E331-4E99-8DF5-63EA9FF8E270}" type="datetimeFigureOut">
              <a:rPr lang="en-US" smtClean="0"/>
              <a:t>11/7/2023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494EE43-35F3-431A-9DDC-B3BD108A2190}" type="slidenum">
              <a:rPr lang="en-US" smtClean="0"/>
              <a:t>‹#›</a:t>
            </a:fld>
            <a:endParaRPr lang="en-US"/>
          </a:p>
        </p:txBody>
      </p:sp>
    </p:spTree>
    <p:extLst>
      <p:ext uri="{BB962C8B-B14F-4D97-AF65-F5344CB8AC3E}">
        <p14:creationId xmlns:p14="http://schemas.microsoft.com/office/powerpoint/2010/main" val="3161872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40000" y="1219201"/>
            <a:ext cx="4419600" cy="4906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162800" y="1219201"/>
            <a:ext cx="4419600" cy="4906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EEF757D3-E331-4E99-8DF5-63EA9FF8E270}" type="datetimeFigureOut">
              <a:rPr lang="en-US" smtClean="0"/>
              <a:t>11/7/2023</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494EE43-35F3-431A-9DDC-B3BD108A2190}" type="slidenum">
              <a:rPr lang="en-US" smtClean="0"/>
              <a:t>‹#›</a:t>
            </a:fld>
            <a:endParaRPr lang="en-US"/>
          </a:p>
        </p:txBody>
      </p:sp>
    </p:spTree>
    <p:extLst>
      <p:ext uri="{BB962C8B-B14F-4D97-AF65-F5344CB8AC3E}">
        <p14:creationId xmlns:p14="http://schemas.microsoft.com/office/powerpoint/2010/main" val="873637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336800" y="274638"/>
            <a:ext cx="9245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334683" y="1535113"/>
            <a:ext cx="47773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334683" y="2174875"/>
            <a:ext cx="47773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112000" y="1535113"/>
            <a:ext cx="44704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12000" y="2174875"/>
            <a:ext cx="44704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EEF757D3-E331-4E99-8DF5-63EA9FF8E270}" type="datetimeFigureOut">
              <a:rPr lang="en-US" smtClean="0"/>
              <a:t>11/7/2023</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494EE43-35F3-431A-9DDC-B3BD108A2190}" type="slidenum">
              <a:rPr lang="en-US" smtClean="0"/>
              <a:t>‹#›</a:t>
            </a:fld>
            <a:endParaRPr lang="en-US"/>
          </a:p>
        </p:txBody>
      </p:sp>
    </p:spTree>
    <p:extLst>
      <p:ext uri="{BB962C8B-B14F-4D97-AF65-F5344CB8AC3E}">
        <p14:creationId xmlns:p14="http://schemas.microsoft.com/office/powerpoint/2010/main" val="2027429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EEF757D3-E331-4E99-8DF5-63EA9FF8E270}" type="datetimeFigureOut">
              <a:rPr lang="en-US" smtClean="0"/>
              <a:t>11/7/2023</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0494EE43-35F3-431A-9DDC-B3BD108A2190}" type="slidenum">
              <a:rPr lang="en-US" smtClean="0"/>
              <a:t>‹#›</a:t>
            </a:fld>
            <a:endParaRPr lang="en-US"/>
          </a:p>
        </p:txBody>
      </p:sp>
    </p:spTree>
    <p:extLst>
      <p:ext uri="{BB962C8B-B14F-4D97-AF65-F5344CB8AC3E}">
        <p14:creationId xmlns:p14="http://schemas.microsoft.com/office/powerpoint/2010/main" val="2331525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EEF757D3-E331-4E99-8DF5-63EA9FF8E270}" type="datetimeFigureOut">
              <a:rPr lang="en-US" smtClean="0"/>
              <a:t>11/7/2023</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0494EE43-35F3-431A-9DDC-B3BD108A2190}" type="slidenum">
              <a:rPr lang="en-US" smtClean="0"/>
              <a:t>‹#›</a:t>
            </a:fld>
            <a:endParaRPr lang="en-US"/>
          </a:p>
        </p:txBody>
      </p:sp>
    </p:spTree>
    <p:extLst>
      <p:ext uri="{BB962C8B-B14F-4D97-AF65-F5344CB8AC3E}">
        <p14:creationId xmlns:p14="http://schemas.microsoft.com/office/powerpoint/2010/main" val="2484754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36800" y="273050"/>
            <a:ext cx="3454400"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791200" y="273051"/>
            <a:ext cx="5791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336800" y="1435101"/>
            <a:ext cx="34544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EEF757D3-E331-4E99-8DF5-63EA9FF8E270}" type="datetimeFigureOut">
              <a:rPr lang="en-US" smtClean="0"/>
              <a:t>11/7/2023</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494EE43-35F3-431A-9DDC-B3BD108A2190}" type="slidenum">
              <a:rPr lang="en-US" smtClean="0"/>
              <a:t>‹#›</a:t>
            </a:fld>
            <a:endParaRPr lang="en-US"/>
          </a:p>
        </p:txBody>
      </p:sp>
    </p:spTree>
    <p:extLst>
      <p:ext uri="{BB962C8B-B14F-4D97-AF65-F5344CB8AC3E}">
        <p14:creationId xmlns:p14="http://schemas.microsoft.com/office/powerpoint/2010/main" val="1886035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336800" y="274638"/>
            <a:ext cx="9245600" cy="7921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2336800" y="1143001"/>
            <a:ext cx="9245600" cy="49831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EEF757D3-E331-4E99-8DF5-63EA9FF8E270}" type="datetimeFigureOut">
              <a:rPr lang="en-US" smtClean="0"/>
              <a:t>11/7/2023</a:t>
            </a:fld>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494EE43-35F3-431A-9DDC-B3BD108A2190}" type="slidenum">
              <a:rPr lang="en-US" smtClean="0"/>
              <a:t>‹#›</a:t>
            </a:fld>
            <a:endParaRPr lang="en-US"/>
          </a:p>
        </p:txBody>
      </p:sp>
    </p:spTree>
    <p:extLst>
      <p:ext uri="{BB962C8B-B14F-4D97-AF65-F5344CB8AC3E}">
        <p14:creationId xmlns:p14="http://schemas.microsoft.com/office/powerpoint/2010/main" val="21302568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fontAlgn="base" hangingPunct="1">
        <a:spcBef>
          <a:spcPct val="0"/>
        </a:spcBef>
        <a:spcAft>
          <a:spcPct val="0"/>
        </a:spcAft>
        <a:defRPr sz="4400">
          <a:solidFill>
            <a:schemeClr val="accent2"/>
          </a:solidFill>
          <a:latin typeface="+mj-lt"/>
          <a:ea typeface="+mj-ea"/>
          <a:cs typeface="+mj-cs"/>
        </a:defRPr>
      </a:lvl1pPr>
      <a:lvl2pPr algn="l" rtl="0" eaLnBrk="1" fontAlgn="base" hangingPunct="1">
        <a:spcBef>
          <a:spcPct val="0"/>
        </a:spcBef>
        <a:spcAft>
          <a:spcPct val="0"/>
        </a:spcAft>
        <a:defRPr sz="4400">
          <a:solidFill>
            <a:srgbClr val="990000"/>
          </a:solidFill>
          <a:latin typeface="Times New Roman" pitchFamily="18" charset="0"/>
        </a:defRPr>
      </a:lvl2pPr>
      <a:lvl3pPr algn="l" rtl="0" eaLnBrk="1" fontAlgn="base" hangingPunct="1">
        <a:spcBef>
          <a:spcPct val="0"/>
        </a:spcBef>
        <a:spcAft>
          <a:spcPct val="0"/>
        </a:spcAft>
        <a:defRPr sz="4400">
          <a:solidFill>
            <a:srgbClr val="990000"/>
          </a:solidFill>
          <a:latin typeface="Times New Roman" pitchFamily="18" charset="0"/>
        </a:defRPr>
      </a:lvl3pPr>
      <a:lvl4pPr algn="l" rtl="0" eaLnBrk="1" fontAlgn="base" hangingPunct="1">
        <a:spcBef>
          <a:spcPct val="0"/>
        </a:spcBef>
        <a:spcAft>
          <a:spcPct val="0"/>
        </a:spcAft>
        <a:defRPr sz="4400">
          <a:solidFill>
            <a:srgbClr val="990000"/>
          </a:solidFill>
          <a:latin typeface="Times New Roman" pitchFamily="18" charset="0"/>
        </a:defRPr>
      </a:lvl4pPr>
      <a:lvl5pPr algn="l" rtl="0" eaLnBrk="1" fontAlgn="base" hangingPunct="1">
        <a:spcBef>
          <a:spcPct val="0"/>
        </a:spcBef>
        <a:spcAft>
          <a:spcPct val="0"/>
        </a:spcAft>
        <a:defRPr sz="4400">
          <a:solidFill>
            <a:srgbClr val="990000"/>
          </a:solidFill>
          <a:latin typeface="Times New Roman" pitchFamily="18" charset="0"/>
        </a:defRPr>
      </a:lvl5pPr>
      <a:lvl6pPr marL="457200" algn="l" rtl="0" eaLnBrk="1" fontAlgn="base" hangingPunct="1">
        <a:spcBef>
          <a:spcPct val="0"/>
        </a:spcBef>
        <a:spcAft>
          <a:spcPct val="0"/>
        </a:spcAft>
        <a:defRPr sz="4400">
          <a:solidFill>
            <a:srgbClr val="990000"/>
          </a:solidFill>
          <a:latin typeface="Times New Roman" pitchFamily="18" charset="0"/>
        </a:defRPr>
      </a:lvl6pPr>
      <a:lvl7pPr marL="914400" algn="l" rtl="0" eaLnBrk="1" fontAlgn="base" hangingPunct="1">
        <a:spcBef>
          <a:spcPct val="0"/>
        </a:spcBef>
        <a:spcAft>
          <a:spcPct val="0"/>
        </a:spcAft>
        <a:defRPr sz="4400">
          <a:solidFill>
            <a:srgbClr val="990000"/>
          </a:solidFill>
          <a:latin typeface="Times New Roman" pitchFamily="18" charset="0"/>
        </a:defRPr>
      </a:lvl7pPr>
      <a:lvl8pPr marL="1371600" algn="l" rtl="0" eaLnBrk="1" fontAlgn="base" hangingPunct="1">
        <a:spcBef>
          <a:spcPct val="0"/>
        </a:spcBef>
        <a:spcAft>
          <a:spcPct val="0"/>
        </a:spcAft>
        <a:defRPr sz="4400">
          <a:solidFill>
            <a:srgbClr val="990000"/>
          </a:solidFill>
          <a:latin typeface="Times New Roman" pitchFamily="18" charset="0"/>
        </a:defRPr>
      </a:lvl8pPr>
      <a:lvl9pPr marL="1828800" algn="l" rtl="0" eaLnBrk="1" fontAlgn="base" hangingPunct="1">
        <a:spcBef>
          <a:spcPct val="0"/>
        </a:spcBef>
        <a:spcAft>
          <a:spcPct val="0"/>
        </a:spcAft>
        <a:defRPr sz="4400">
          <a:solidFill>
            <a:srgbClr val="990000"/>
          </a:solidFill>
          <a:latin typeface="Times New Roman" pitchFamily="18" charset="0"/>
        </a:defRPr>
      </a:lvl9pPr>
    </p:titleStyle>
    <p:bodyStyle>
      <a:lvl1pPr marL="342900" indent="-342900" algn="l" rtl="0" eaLnBrk="1" fontAlgn="base" hangingPunct="1">
        <a:spcBef>
          <a:spcPct val="20000"/>
        </a:spcBef>
        <a:spcAft>
          <a:spcPct val="0"/>
        </a:spcAft>
        <a:buChar char="•"/>
        <a:defRPr sz="2400">
          <a:solidFill>
            <a:schemeClr val="accent2"/>
          </a:solidFill>
          <a:latin typeface="+mj-lt"/>
          <a:ea typeface="+mn-ea"/>
          <a:cs typeface="+mn-cs"/>
        </a:defRPr>
      </a:lvl1pPr>
      <a:lvl2pPr marL="742950" indent="-285750" algn="l" rtl="0" eaLnBrk="1" fontAlgn="base" hangingPunct="1">
        <a:spcBef>
          <a:spcPct val="20000"/>
        </a:spcBef>
        <a:spcAft>
          <a:spcPct val="0"/>
        </a:spcAft>
        <a:buChar char="–"/>
        <a:defRPr sz="2000">
          <a:solidFill>
            <a:schemeClr val="accent2"/>
          </a:solidFill>
          <a:latin typeface="+mj-lt"/>
        </a:defRPr>
      </a:lvl2pPr>
      <a:lvl3pPr marL="1143000" indent="-228600" algn="l" rtl="0" eaLnBrk="1" fontAlgn="base" hangingPunct="1">
        <a:spcBef>
          <a:spcPct val="20000"/>
        </a:spcBef>
        <a:spcAft>
          <a:spcPct val="0"/>
        </a:spcAft>
        <a:buChar char="•"/>
        <a:defRPr>
          <a:solidFill>
            <a:schemeClr val="accent2"/>
          </a:solidFill>
          <a:latin typeface="+mj-lt"/>
        </a:defRPr>
      </a:lvl3pPr>
      <a:lvl4pPr marL="1600200" indent="-228600" algn="l" rtl="0" eaLnBrk="1" fontAlgn="base" hangingPunct="1">
        <a:spcBef>
          <a:spcPct val="20000"/>
        </a:spcBef>
        <a:spcAft>
          <a:spcPct val="0"/>
        </a:spcAft>
        <a:buChar char="–"/>
        <a:defRPr sz="1600">
          <a:solidFill>
            <a:schemeClr val="accent2"/>
          </a:solidFill>
          <a:latin typeface="+mj-lt"/>
        </a:defRPr>
      </a:lvl4pPr>
      <a:lvl5pPr marL="2057400" indent="-228600" algn="l" rtl="0" eaLnBrk="1" fontAlgn="base" hangingPunct="1">
        <a:spcBef>
          <a:spcPct val="20000"/>
        </a:spcBef>
        <a:spcAft>
          <a:spcPct val="0"/>
        </a:spcAft>
        <a:buChar char="»"/>
        <a:defRPr sz="1600">
          <a:solidFill>
            <a:schemeClr val="accent2"/>
          </a:solidFill>
          <a:latin typeface="+mj-lt"/>
        </a:defRPr>
      </a:lvl5pPr>
      <a:lvl6pPr marL="2514600" indent="-228600" algn="l" rtl="0" eaLnBrk="1" fontAlgn="base" hangingPunct="1">
        <a:spcBef>
          <a:spcPct val="20000"/>
        </a:spcBef>
        <a:spcAft>
          <a:spcPct val="0"/>
        </a:spcAft>
        <a:buChar char="»"/>
        <a:defRPr sz="1600">
          <a:solidFill>
            <a:srgbClr val="990000"/>
          </a:solidFill>
          <a:latin typeface="+mn-lt"/>
        </a:defRPr>
      </a:lvl6pPr>
      <a:lvl7pPr marL="2971800" indent="-228600" algn="l" rtl="0" eaLnBrk="1" fontAlgn="base" hangingPunct="1">
        <a:spcBef>
          <a:spcPct val="20000"/>
        </a:spcBef>
        <a:spcAft>
          <a:spcPct val="0"/>
        </a:spcAft>
        <a:buChar char="»"/>
        <a:defRPr sz="1600">
          <a:solidFill>
            <a:srgbClr val="990000"/>
          </a:solidFill>
          <a:latin typeface="+mn-lt"/>
        </a:defRPr>
      </a:lvl7pPr>
      <a:lvl8pPr marL="3429000" indent="-228600" algn="l" rtl="0" eaLnBrk="1" fontAlgn="base" hangingPunct="1">
        <a:spcBef>
          <a:spcPct val="20000"/>
        </a:spcBef>
        <a:spcAft>
          <a:spcPct val="0"/>
        </a:spcAft>
        <a:buChar char="»"/>
        <a:defRPr sz="1600">
          <a:solidFill>
            <a:srgbClr val="990000"/>
          </a:solidFill>
          <a:latin typeface="+mn-lt"/>
        </a:defRPr>
      </a:lvl8pPr>
      <a:lvl9pPr marL="3886200" indent="-228600" algn="l" rtl="0" eaLnBrk="1" fontAlgn="base" hangingPunct="1">
        <a:spcBef>
          <a:spcPct val="20000"/>
        </a:spcBef>
        <a:spcAft>
          <a:spcPct val="0"/>
        </a:spcAft>
        <a:buChar char="»"/>
        <a:defRPr sz="1600">
          <a:solidFill>
            <a:srgbClr val="99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BBC29-773F-553F-98C2-A21D29551FAD}"/>
              </a:ext>
            </a:extLst>
          </p:cNvPr>
          <p:cNvSpPr>
            <a:spLocks noGrp="1"/>
          </p:cNvSpPr>
          <p:nvPr>
            <p:ph type="ctrTitle"/>
          </p:nvPr>
        </p:nvSpPr>
        <p:spPr/>
        <p:txBody>
          <a:bodyPr/>
          <a:lstStyle/>
          <a:p>
            <a:r>
              <a:rPr lang="en-US" dirty="0"/>
              <a:t>Matthew Part 1</a:t>
            </a:r>
          </a:p>
        </p:txBody>
      </p:sp>
      <p:sp>
        <p:nvSpPr>
          <p:cNvPr id="3" name="Subtitle 2">
            <a:extLst>
              <a:ext uri="{FF2B5EF4-FFF2-40B4-BE49-F238E27FC236}">
                <a16:creationId xmlns:a16="http://schemas.microsoft.com/office/drawing/2014/main" id="{9AE0F11E-DA33-8FE9-8562-1C9C7ECBB563}"/>
              </a:ext>
            </a:extLst>
          </p:cNvPr>
          <p:cNvSpPr>
            <a:spLocks noGrp="1"/>
          </p:cNvSpPr>
          <p:nvPr>
            <p:ph type="subTitle" idx="1"/>
          </p:nvPr>
        </p:nvSpPr>
        <p:spPr/>
        <p:txBody>
          <a:bodyPr/>
          <a:lstStyle/>
          <a:p>
            <a:r>
              <a:rPr lang="en-US" dirty="0"/>
              <a:t>Lesson 7</a:t>
            </a:r>
          </a:p>
        </p:txBody>
      </p:sp>
    </p:spTree>
    <p:extLst>
      <p:ext uri="{BB962C8B-B14F-4D97-AF65-F5344CB8AC3E}">
        <p14:creationId xmlns:p14="http://schemas.microsoft.com/office/powerpoint/2010/main" val="299324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4250F-A27A-D36B-F401-6A5FD9CCB0FE}"/>
              </a:ext>
            </a:extLst>
          </p:cNvPr>
          <p:cNvSpPr>
            <a:spLocks noGrp="1"/>
          </p:cNvSpPr>
          <p:nvPr>
            <p:ph type="title"/>
          </p:nvPr>
        </p:nvSpPr>
        <p:spPr/>
        <p:txBody>
          <a:bodyPr/>
          <a:lstStyle/>
          <a:p>
            <a:r>
              <a:rPr lang="en-US" dirty="0"/>
              <a:t>Matthew 13:44-46</a:t>
            </a:r>
          </a:p>
        </p:txBody>
      </p:sp>
      <p:sp>
        <p:nvSpPr>
          <p:cNvPr id="3" name="Content Placeholder 2">
            <a:extLst>
              <a:ext uri="{FF2B5EF4-FFF2-40B4-BE49-F238E27FC236}">
                <a16:creationId xmlns:a16="http://schemas.microsoft.com/office/drawing/2014/main" id="{A0AEB950-E596-C170-F142-C6B14B91CD56}"/>
              </a:ext>
            </a:extLst>
          </p:cNvPr>
          <p:cNvSpPr>
            <a:spLocks noGrp="1"/>
          </p:cNvSpPr>
          <p:nvPr>
            <p:ph idx="1"/>
          </p:nvPr>
        </p:nvSpPr>
        <p:spPr/>
        <p:txBody>
          <a:bodyPr/>
          <a:lstStyle/>
          <a:p>
            <a:r>
              <a:rPr lang="en-US" b="1" dirty="0"/>
              <a:t>Parables about treasure and pearls</a:t>
            </a:r>
          </a:p>
          <a:p>
            <a:r>
              <a:rPr lang="en-US" dirty="0"/>
              <a:t>Both are hidden, because both were “found” while seeking them</a:t>
            </a:r>
          </a:p>
          <a:p>
            <a:r>
              <a:rPr lang="en-US" b="1" dirty="0"/>
              <a:t>Matt. 6:33   </a:t>
            </a:r>
            <a:r>
              <a:rPr lang="en-US" dirty="0"/>
              <a:t>Seek first HIS kingdom….</a:t>
            </a:r>
          </a:p>
          <a:p>
            <a:r>
              <a:rPr lang="en-US" dirty="0"/>
              <a:t>In context, we know the field is the world  (</a:t>
            </a:r>
            <a:r>
              <a:rPr lang="en-US" b="1" dirty="0"/>
              <a:t>vs. 38</a:t>
            </a:r>
            <a:r>
              <a:rPr lang="en-US" dirty="0"/>
              <a:t>)</a:t>
            </a:r>
          </a:p>
          <a:p>
            <a:r>
              <a:rPr lang="en-US" dirty="0"/>
              <a:t>Man finds the treasure, hides it, goes and sells all he has and buys that field.</a:t>
            </a:r>
          </a:p>
          <a:p>
            <a:r>
              <a:rPr lang="en-US" dirty="0"/>
              <a:t>You can’t buy salvation. But Jesus bought us out of sin with His blood.</a:t>
            </a:r>
          </a:p>
          <a:p>
            <a:r>
              <a:rPr lang="en-US" dirty="0"/>
              <a:t>Merchant was SEEKING fine pearls, found ONE of great value, went and sold all he had and bought it.</a:t>
            </a:r>
          </a:p>
          <a:p>
            <a:r>
              <a:rPr lang="en-US" b="1" dirty="0"/>
              <a:t>BOTH</a:t>
            </a:r>
            <a:r>
              <a:rPr lang="en-US" dirty="0"/>
              <a:t> cost them all they had.  </a:t>
            </a:r>
            <a:r>
              <a:rPr lang="en-US" b="1" dirty="0"/>
              <a:t>Matt. 10:37 </a:t>
            </a:r>
            <a:r>
              <a:rPr lang="en-US" dirty="0"/>
              <a:t>Love Him more than Father, mother, sister, brother…..</a:t>
            </a:r>
          </a:p>
          <a:p>
            <a:r>
              <a:rPr lang="en-US" dirty="0"/>
              <a:t>Following Jesus, being part of the Kingdom, will cost us all we have.</a:t>
            </a:r>
          </a:p>
        </p:txBody>
      </p:sp>
    </p:spTree>
    <p:extLst>
      <p:ext uri="{BB962C8B-B14F-4D97-AF65-F5344CB8AC3E}">
        <p14:creationId xmlns:p14="http://schemas.microsoft.com/office/powerpoint/2010/main" val="1593369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D59D5-476E-9D48-A91F-F48744076DAC}"/>
              </a:ext>
            </a:extLst>
          </p:cNvPr>
          <p:cNvSpPr>
            <a:spLocks noGrp="1"/>
          </p:cNvSpPr>
          <p:nvPr>
            <p:ph type="title"/>
          </p:nvPr>
        </p:nvSpPr>
        <p:spPr/>
        <p:txBody>
          <a:bodyPr/>
          <a:lstStyle/>
          <a:p>
            <a:r>
              <a:rPr lang="en-US" dirty="0"/>
              <a:t>Matthew 13:51-52</a:t>
            </a:r>
          </a:p>
        </p:txBody>
      </p:sp>
      <p:sp>
        <p:nvSpPr>
          <p:cNvPr id="3" name="Content Placeholder 2">
            <a:extLst>
              <a:ext uri="{FF2B5EF4-FFF2-40B4-BE49-F238E27FC236}">
                <a16:creationId xmlns:a16="http://schemas.microsoft.com/office/drawing/2014/main" id="{1AE28BFF-0831-A7F3-3058-9BEC6418EE5C}"/>
              </a:ext>
            </a:extLst>
          </p:cNvPr>
          <p:cNvSpPr>
            <a:spLocks noGrp="1"/>
          </p:cNvSpPr>
          <p:nvPr>
            <p:ph idx="1"/>
          </p:nvPr>
        </p:nvSpPr>
        <p:spPr/>
        <p:txBody>
          <a:bodyPr/>
          <a:lstStyle/>
          <a:p>
            <a:r>
              <a:rPr lang="en-US" dirty="0"/>
              <a:t>“Have you understood ALL these things?” They said to Him, “Yes.”</a:t>
            </a:r>
          </a:p>
          <a:p>
            <a:r>
              <a:rPr lang="en-US" dirty="0"/>
              <a:t>Therefore, </a:t>
            </a:r>
            <a:r>
              <a:rPr lang="en-US" i="1" dirty="0"/>
              <a:t>since you understand</a:t>
            </a:r>
            <a:r>
              <a:rPr lang="en-US" dirty="0"/>
              <a:t>, every scribe who has become a disciple of the kingdom of heaven is like a head of household, who brings out his treasure, </a:t>
            </a:r>
            <a:r>
              <a:rPr lang="en-US" i="1" dirty="0"/>
              <a:t>that has cost him everything</a:t>
            </a:r>
            <a:r>
              <a:rPr lang="en-US" dirty="0"/>
              <a:t>, both new and old.</a:t>
            </a:r>
          </a:p>
          <a:p>
            <a:r>
              <a:rPr lang="en-US" dirty="0"/>
              <a:t>The scribe would be ABLE to see Old Testament prophecy being fulfilled in Jesus Messiah.</a:t>
            </a:r>
          </a:p>
          <a:p>
            <a:r>
              <a:rPr lang="en-US" dirty="0"/>
              <a:t>Old Covenant being traded for the New Covenant in Jesus.</a:t>
            </a:r>
          </a:p>
          <a:p>
            <a:r>
              <a:rPr lang="en-US" dirty="0"/>
              <a:t>A scribe </a:t>
            </a:r>
            <a:r>
              <a:rPr lang="en-US" b="1" dirty="0"/>
              <a:t>learns</a:t>
            </a:r>
            <a:r>
              <a:rPr lang="en-US" dirty="0"/>
              <a:t>.</a:t>
            </a:r>
          </a:p>
          <a:p>
            <a:r>
              <a:rPr lang="en-US" dirty="0"/>
              <a:t>A disciple both learns AND </a:t>
            </a:r>
            <a:r>
              <a:rPr lang="en-US" b="1" dirty="0"/>
              <a:t>does</a:t>
            </a:r>
            <a:r>
              <a:rPr lang="en-US" dirty="0"/>
              <a:t>.</a:t>
            </a:r>
          </a:p>
        </p:txBody>
      </p:sp>
    </p:spTree>
    <p:extLst>
      <p:ext uri="{BB962C8B-B14F-4D97-AF65-F5344CB8AC3E}">
        <p14:creationId xmlns:p14="http://schemas.microsoft.com/office/powerpoint/2010/main" val="521066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BE288-6582-93BD-CDBD-03876A40FBDE}"/>
              </a:ext>
            </a:extLst>
          </p:cNvPr>
          <p:cNvSpPr>
            <a:spLocks noGrp="1"/>
          </p:cNvSpPr>
          <p:nvPr>
            <p:ph type="title"/>
          </p:nvPr>
        </p:nvSpPr>
        <p:spPr/>
        <p:txBody>
          <a:bodyPr/>
          <a:lstStyle/>
          <a:p>
            <a:r>
              <a:rPr lang="en-US" dirty="0"/>
              <a:t>Matthew 13:53-58</a:t>
            </a:r>
          </a:p>
        </p:txBody>
      </p:sp>
      <p:sp>
        <p:nvSpPr>
          <p:cNvPr id="3" name="Content Placeholder 2">
            <a:extLst>
              <a:ext uri="{FF2B5EF4-FFF2-40B4-BE49-F238E27FC236}">
                <a16:creationId xmlns:a16="http://schemas.microsoft.com/office/drawing/2014/main" id="{9DDD991C-70AB-A2E8-F851-15A4B96C500B}"/>
              </a:ext>
            </a:extLst>
          </p:cNvPr>
          <p:cNvSpPr>
            <a:spLocks noGrp="1"/>
          </p:cNvSpPr>
          <p:nvPr>
            <p:ph idx="1"/>
          </p:nvPr>
        </p:nvSpPr>
        <p:spPr/>
        <p:txBody>
          <a:bodyPr/>
          <a:lstStyle/>
          <a:p>
            <a:r>
              <a:rPr lang="en-US" dirty="0"/>
              <a:t>When Jesus had finished these parables……end of this teaching.</a:t>
            </a:r>
          </a:p>
          <a:p>
            <a:r>
              <a:rPr lang="en-US" dirty="0"/>
              <a:t>He departed from there – Capernaum   </a:t>
            </a:r>
            <a:r>
              <a:rPr lang="en-US" b="1" dirty="0"/>
              <a:t>9:1</a:t>
            </a:r>
            <a:r>
              <a:rPr lang="en-US" dirty="0"/>
              <a:t>, but in a boat on the Sea of Galilee </a:t>
            </a:r>
            <a:r>
              <a:rPr lang="en-US" b="1" dirty="0"/>
              <a:t>13:1</a:t>
            </a:r>
          </a:p>
          <a:p>
            <a:r>
              <a:rPr lang="en-US" dirty="0"/>
              <a:t>And went to His hometown of Nazareth</a:t>
            </a:r>
          </a:p>
          <a:p>
            <a:r>
              <a:rPr lang="en-US" dirty="0"/>
              <a:t>Taught them in THEIR synagogue so that they were astonished</a:t>
            </a:r>
          </a:p>
          <a:p>
            <a:r>
              <a:rPr lang="en-US" dirty="0"/>
              <a:t>They knew his biological mother, brothers and sisters</a:t>
            </a:r>
          </a:p>
          <a:p>
            <a:r>
              <a:rPr lang="en-US" dirty="0"/>
              <a:t>Jesus called anyone who </a:t>
            </a:r>
            <a:r>
              <a:rPr lang="en-US" b="1" dirty="0"/>
              <a:t>did</a:t>
            </a:r>
            <a:r>
              <a:rPr lang="en-US" dirty="0"/>
              <a:t> the will of His Father, His mother and brothers.   </a:t>
            </a:r>
            <a:r>
              <a:rPr lang="en-US" b="1" dirty="0"/>
              <a:t>12:48-50</a:t>
            </a:r>
          </a:p>
          <a:p>
            <a:r>
              <a:rPr lang="en-US" dirty="0"/>
              <a:t>They took offense at Him.   </a:t>
            </a:r>
            <a:r>
              <a:rPr lang="en-US" b="1" dirty="0"/>
              <a:t>11:6 </a:t>
            </a:r>
            <a:r>
              <a:rPr lang="en-US" dirty="0"/>
              <a:t>says, “Blessed is he who does NOT take offense at Me.”</a:t>
            </a:r>
          </a:p>
          <a:p>
            <a:r>
              <a:rPr lang="en-US" dirty="0"/>
              <a:t>He did NOT do many miracles in Nazareth because of their unbelief.</a:t>
            </a:r>
          </a:p>
        </p:txBody>
      </p:sp>
    </p:spTree>
    <p:extLst>
      <p:ext uri="{BB962C8B-B14F-4D97-AF65-F5344CB8AC3E}">
        <p14:creationId xmlns:p14="http://schemas.microsoft.com/office/powerpoint/2010/main" val="991524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C4CAE-3528-0955-FA7D-F6EC500D0BEF}"/>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A29DB19A-CCD8-7918-98F1-E53988CF376A}"/>
              </a:ext>
            </a:extLst>
          </p:cNvPr>
          <p:cNvSpPr>
            <a:spLocks noGrp="1"/>
          </p:cNvSpPr>
          <p:nvPr>
            <p:ph idx="1"/>
          </p:nvPr>
        </p:nvSpPr>
        <p:spPr/>
        <p:txBody>
          <a:bodyPr/>
          <a:lstStyle/>
          <a:p>
            <a:r>
              <a:rPr lang="en-US" dirty="0"/>
              <a:t>What am I doing with the knowledge that has been granted to me to know the mysteries of the kingdom of heaven?</a:t>
            </a:r>
          </a:p>
          <a:p>
            <a:r>
              <a:rPr lang="en-US" dirty="0"/>
              <a:t>I will be held accountable, for I have been given an abundance. </a:t>
            </a:r>
            <a:r>
              <a:rPr lang="en-US" b="1" dirty="0"/>
              <a:t>13:12</a:t>
            </a:r>
          </a:p>
        </p:txBody>
      </p:sp>
    </p:spTree>
    <p:extLst>
      <p:ext uri="{BB962C8B-B14F-4D97-AF65-F5344CB8AC3E}">
        <p14:creationId xmlns:p14="http://schemas.microsoft.com/office/powerpoint/2010/main" val="1754134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8066D-E049-8BCB-BEEE-DB24C3C6367D}"/>
              </a:ext>
            </a:extLst>
          </p:cNvPr>
          <p:cNvSpPr>
            <a:spLocks noGrp="1"/>
          </p:cNvSpPr>
          <p:nvPr>
            <p:ph type="title"/>
          </p:nvPr>
        </p:nvSpPr>
        <p:spPr/>
        <p:txBody>
          <a:bodyPr/>
          <a:lstStyle/>
          <a:p>
            <a:r>
              <a:rPr lang="en-US" dirty="0"/>
              <a:t>Review</a:t>
            </a:r>
          </a:p>
        </p:txBody>
      </p:sp>
      <p:sp>
        <p:nvSpPr>
          <p:cNvPr id="3" name="Content Placeholder 2">
            <a:extLst>
              <a:ext uri="{FF2B5EF4-FFF2-40B4-BE49-F238E27FC236}">
                <a16:creationId xmlns:a16="http://schemas.microsoft.com/office/drawing/2014/main" id="{DC966858-334B-9EAB-5A88-8939EB33DE61}"/>
              </a:ext>
            </a:extLst>
          </p:cNvPr>
          <p:cNvSpPr>
            <a:spLocks noGrp="1"/>
          </p:cNvSpPr>
          <p:nvPr>
            <p:ph idx="1"/>
          </p:nvPr>
        </p:nvSpPr>
        <p:spPr/>
        <p:txBody>
          <a:bodyPr/>
          <a:lstStyle/>
          <a:p>
            <a:r>
              <a:rPr lang="en-US" b="1" dirty="0"/>
              <a:t>Matt. 7:28  </a:t>
            </a:r>
            <a:r>
              <a:rPr lang="en-US" dirty="0"/>
              <a:t>Jesus finished these words   Sermon on the Mount</a:t>
            </a:r>
          </a:p>
          <a:p>
            <a:r>
              <a:rPr lang="en-US" b="1" dirty="0"/>
              <a:t>Matt. 11:1  </a:t>
            </a:r>
            <a:r>
              <a:rPr lang="en-US" dirty="0"/>
              <a:t>Jesus finished giving instructions    Sent the 12 out</a:t>
            </a:r>
          </a:p>
          <a:p>
            <a:r>
              <a:rPr lang="en-US" b="1" dirty="0"/>
              <a:t>Matt. 13:53 </a:t>
            </a:r>
            <a:r>
              <a:rPr lang="en-US" dirty="0"/>
              <a:t>Jesus finished these parables</a:t>
            </a:r>
          </a:p>
          <a:p>
            <a:r>
              <a:rPr lang="en-US" b="1" dirty="0"/>
              <a:t>Chapters 1-4   </a:t>
            </a:r>
            <a:r>
              <a:rPr lang="en-US" dirty="0"/>
              <a:t>Establish Jesus as Messiah and King</a:t>
            </a:r>
          </a:p>
          <a:p>
            <a:r>
              <a:rPr lang="en-US" b="1" dirty="0"/>
              <a:t>Chapters 5-7   </a:t>
            </a:r>
            <a:r>
              <a:rPr lang="en-US" dirty="0"/>
              <a:t>Describe the righteousness of those who enter the kingdom of heaven</a:t>
            </a:r>
          </a:p>
          <a:p>
            <a:r>
              <a:rPr lang="en-US" b="1" dirty="0"/>
              <a:t>Chapters 8-10  </a:t>
            </a:r>
            <a:r>
              <a:rPr lang="en-US" dirty="0"/>
              <a:t>Jesus’ authority, had compassion and gave the disciples SOME authority</a:t>
            </a:r>
          </a:p>
          <a:p>
            <a:r>
              <a:rPr lang="en-US" b="1" dirty="0"/>
              <a:t>Chapters 11-12  </a:t>
            </a:r>
            <a:r>
              <a:rPr lang="en-US" dirty="0"/>
              <a:t>Judgment for those who are unrepentant; evil generation. He is greater than the temple, Sabbath, prophet and king for HE is prophet, priest and KING.</a:t>
            </a:r>
          </a:p>
        </p:txBody>
      </p:sp>
    </p:spTree>
    <p:extLst>
      <p:ext uri="{BB962C8B-B14F-4D97-AF65-F5344CB8AC3E}">
        <p14:creationId xmlns:p14="http://schemas.microsoft.com/office/powerpoint/2010/main" val="1259557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19EDE-F684-211C-40F4-E9E0A7B71752}"/>
              </a:ext>
            </a:extLst>
          </p:cNvPr>
          <p:cNvSpPr>
            <a:spLocks noGrp="1"/>
          </p:cNvSpPr>
          <p:nvPr>
            <p:ph type="title"/>
          </p:nvPr>
        </p:nvSpPr>
        <p:spPr/>
        <p:txBody>
          <a:bodyPr/>
          <a:lstStyle/>
          <a:p>
            <a:r>
              <a:rPr lang="en-US" dirty="0"/>
              <a:t>Matthew 13:10-17</a:t>
            </a:r>
          </a:p>
        </p:txBody>
      </p:sp>
      <p:sp>
        <p:nvSpPr>
          <p:cNvPr id="3" name="Content Placeholder 2">
            <a:extLst>
              <a:ext uri="{FF2B5EF4-FFF2-40B4-BE49-F238E27FC236}">
                <a16:creationId xmlns:a16="http://schemas.microsoft.com/office/drawing/2014/main" id="{6D15CBD3-D42A-99B8-D3A7-9AF69C9B10EC}"/>
              </a:ext>
            </a:extLst>
          </p:cNvPr>
          <p:cNvSpPr>
            <a:spLocks noGrp="1"/>
          </p:cNvSpPr>
          <p:nvPr>
            <p:ph idx="1"/>
          </p:nvPr>
        </p:nvSpPr>
        <p:spPr/>
        <p:txBody>
          <a:bodyPr/>
          <a:lstStyle/>
          <a:p>
            <a:r>
              <a:rPr lang="en-US" b="1" dirty="0"/>
              <a:t>Theme: </a:t>
            </a:r>
            <a:r>
              <a:rPr lang="en-US" dirty="0"/>
              <a:t>Jesus taught about His kingdom in parables   (8)</a:t>
            </a:r>
          </a:p>
          <a:p>
            <a:r>
              <a:rPr lang="en-US" b="1" dirty="0"/>
              <a:t>WHY did Jesus speak in parables?</a:t>
            </a:r>
          </a:p>
          <a:p>
            <a:r>
              <a:rPr lang="en-US" b="1" dirty="0"/>
              <a:t>Vs. 11 </a:t>
            </a:r>
            <a:r>
              <a:rPr lang="en-US" dirty="0"/>
              <a:t>To you, disciples, it </a:t>
            </a:r>
            <a:r>
              <a:rPr lang="en-US" b="1" dirty="0"/>
              <a:t>has been </a:t>
            </a:r>
            <a:r>
              <a:rPr lang="en-US" dirty="0"/>
              <a:t>granted to know the mysteries of the kingdom of heaven, but to them (the crowd) it </a:t>
            </a:r>
            <a:r>
              <a:rPr lang="en-US" b="1" dirty="0"/>
              <a:t>has not been </a:t>
            </a:r>
            <a:r>
              <a:rPr lang="en-US" dirty="0"/>
              <a:t>granted.</a:t>
            </a:r>
          </a:p>
          <a:p>
            <a:r>
              <a:rPr lang="en-US" b="1" dirty="0"/>
              <a:t>Vs. 13-15  </a:t>
            </a:r>
            <a:r>
              <a:rPr lang="en-US" dirty="0"/>
              <a:t>Most of the crowds that followed Him did not see, hear, understand or even want to hear.</a:t>
            </a:r>
          </a:p>
          <a:p>
            <a:r>
              <a:rPr lang="en-US" dirty="0"/>
              <a:t>He </a:t>
            </a:r>
            <a:r>
              <a:rPr lang="en-US" b="1" dirty="0"/>
              <a:t>fulfilled</a:t>
            </a:r>
            <a:r>
              <a:rPr lang="en-US" dirty="0"/>
              <a:t> prophecy in </a:t>
            </a:r>
            <a:r>
              <a:rPr lang="en-US" b="1" dirty="0"/>
              <a:t>Isaiah 6</a:t>
            </a:r>
          </a:p>
          <a:p>
            <a:r>
              <a:rPr lang="en-US" dirty="0"/>
              <a:t>They have closed their eyes  -   turned away, refused to see. Even accused Him of demonic activity and power.</a:t>
            </a:r>
          </a:p>
          <a:p>
            <a:r>
              <a:rPr lang="en-US" dirty="0"/>
              <a:t>They refused to listen to His call     </a:t>
            </a:r>
            <a:r>
              <a:rPr lang="en-US" b="1" dirty="0"/>
              <a:t>will not </a:t>
            </a:r>
            <a:r>
              <a:rPr lang="en-US" dirty="0"/>
              <a:t>understand</a:t>
            </a:r>
          </a:p>
          <a:p>
            <a:r>
              <a:rPr lang="en-US" dirty="0"/>
              <a:t>Hearts were insensitive, dull and unrepentant</a:t>
            </a:r>
          </a:p>
        </p:txBody>
      </p:sp>
    </p:spTree>
    <p:extLst>
      <p:ext uri="{BB962C8B-B14F-4D97-AF65-F5344CB8AC3E}">
        <p14:creationId xmlns:p14="http://schemas.microsoft.com/office/powerpoint/2010/main" val="3389236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36CFB-A82F-E017-61DA-641789C5656D}"/>
              </a:ext>
            </a:extLst>
          </p:cNvPr>
          <p:cNvSpPr>
            <a:spLocks noGrp="1"/>
          </p:cNvSpPr>
          <p:nvPr>
            <p:ph type="title"/>
          </p:nvPr>
        </p:nvSpPr>
        <p:spPr/>
        <p:txBody>
          <a:bodyPr/>
          <a:lstStyle/>
          <a:p>
            <a:r>
              <a:rPr lang="en-US" dirty="0"/>
              <a:t>Matthew 13:12      Understand</a:t>
            </a:r>
          </a:p>
        </p:txBody>
      </p:sp>
      <p:sp>
        <p:nvSpPr>
          <p:cNvPr id="3" name="Content Placeholder 2">
            <a:extLst>
              <a:ext uri="{FF2B5EF4-FFF2-40B4-BE49-F238E27FC236}">
                <a16:creationId xmlns:a16="http://schemas.microsoft.com/office/drawing/2014/main" id="{C3D4AAB0-A8D5-822B-5F86-AB06257AA846}"/>
              </a:ext>
            </a:extLst>
          </p:cNvPr>
          <p:cNvSpPr>
            <a:spLocks noGrp="1"/>
          </p:cNvSpPr>
          <p:nvPr>
            <p:ph idx="1"/>
          </p:nvPr>
        </p:nvSpPr>
        <p:spPr/>
        <p:txBody>
          <a:bodyPr/>
          <a:lstStyle/>
          <a:p>
            <a:r>
              <a:rPr lang="en-US" b="1" dirty="0"/>
              <a:t>Understand</a:t>
            </a:r>
            <a:r>
              <a:rPr lang="en-US" dirty="0"/>
              <a:t> – </a:t>
            </a:r>
            <a:r>
              <a:rPr lang="en-US" dirty="0" err="1"/>
              <a:t>syniemi</a:t>
            </a:r>
            <a:r>
              <a:rPr lang="en-US" dirty="0"/>
              <a:t>: put together, join facts into a comprehensive (inter-locking) whole to arrive at a summary of final understanding (complete with life applications).</a:t>
            </a:r>
          </a:p>
          <a:p>
            <a:r>
              <a:rPr lang="en-US" b="1" dirty="0"/>
              <a:t>Vs. 12 </a:t>
            </a:r>
            <a:r>
              <a:rPr lang="en-US" dirty="0"/>
              <a:t>“For whoever has (the seed and understanding), to him more shall be given, and he will have an abundance; but whoever does NOT have ( the seed and understanding), even what he has (the seed) shall be taken away from him.</a:t>
            </a:r>
          </a:p>
          <a:p>
            <a:r>
              <a:rPr lang="en-US" b="1" dirty="0"/>
              <a:t>Vs. 19 </a:t>
            </a:r>
            <a:r>
              <a:rPr lang="en-US" dirty="0"/>
              <a:t>“When anyone hears the word of the kingdom and does not understand it, the evil one comes and snatches away what has been sown in his heart…..”  The word of the kingdom is the Word of God.</a:t>
            </a:r>
          </a:p>
          <a:p>
            <a:r>
              <a:rPr lang="en-US" b="1" dirty="0"/>
              <a:t>Mark 4:11 </a:t>
            </a:r>
            <a:r>
              <a:rPr lang="en-US" dirty="0"/>
              <a:t>Those who are outside the kingdom get everything in parables.</a:t>
            </a:r>
          </a:p>
        </p:txBody>
      </p:sp>
    </p:spTree>
    <p:extLst>
      <p:ext uri="{BB962C8B-B14F-4D97-AF65-F5344CB8AC3E}">
        <p14:creationId xmlns:p14="http://schemas.microsoft.com/office/powerpoint/2010/main" val="25436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9627B-1CB4-750E-AAAC-3447DAFA934E}"/>
              </a:ext>
            </a:extLst>
          </p:cNvPr>
          <p:cNvSpPr>
            <a:spLocks noGrp="1"/>
          </p:cNvSpPr>
          <p:nvPr>
            <p:ph type="title"/>
          </p:nvPr>
        </p:nvSpPr>
        <p:spPr/>
        <p:txBody>
          <a:bodyPr/>
          <a:lstStyle/>
          <a:p>
            <a:r>
              <a:rPr lang="en-US" dirty="0"/>
              <a:t>Matthew 13:3-8; 18-23</a:t>
            </a:r>
          </a:p>
        </p:txBody>
      </p:sp>
      <p:sp>
        <p:nvSpPr>
          <p:cNvPr id="3" name="Content Placeholder 2">
            <a:extLst>
              <a:ext uri="{FF2B5EF4-FFF2-40B4-BE49-F238E27FC236}">
                <a16:creationId xmlns:a16="http://schemas.microsoft.com/office/drawing/2014/main" id="{706D5B6A-20F3-6E37-6B8F-A5100D9DB0E6}"/>
              </a:ext>
            </a:extLst>
          </p:cNvPr>
          <p:cNvSpPr>
            <a:spLocks noGrp="1"/>
          </p:cNvSpPr>
          <p:nvPr>
            <p:ph idx="1"/>
          </p:nvPr>
        </p:nvSpPr>
        <p:spPr/>
        <p:txBody>
          <a:bodyPr/>
          <a:lstStyle/>
          <a:p>
            <a:r>
              <a:rPr lang="en-US" b="1" dirty="0"/>
              <a:t>Parable of the Sower of the seed</a:t>
            </a:r>
          </a:p>
          <a:p>
            <a:r>
              <a:rPr lang="en-US" dirty="0"/>
              <a:t>Word of the kingdom is sown in four different types of soil</a:t>
            </a:r>
          </a:p>
          <a:p>
            <a:r>
              <a:rPr lang="en-US" dirty="0"/>
              <a:t>All four respond to it, but only one truly understands it and bears fruit</a:t>
            </a:r>
          </a:p>
          <a:p>
            <a:r>
              <a:rPr lang="en-US" b="1" dirty="0"/>
              <a:t>Matt. 3:8  </a:t>
            </a:r>
            <a:r>
              <a:rPr lang="en-US" dirty="0"/>
              <a:t>Bear fruit in keeping with repentance</a:t>
            </a:r>
          </a:p>
          <a:p>
            <a:r>
              <a:rPr lang="en-US" b="1" dirty="0"/>
              <a:t>Matt. 7:15-16  </a:t>
            </a:r>
            <a:r>
              <a:rPr lang="en-US" dirty="0"/>
              <a:t>False prophets are known by their fruit</a:t>
            </a:r>
          </a:p>
          <a:p>
            <a:r>
              <a:rPr lang="en-US" b="1" dirty="0"/>
              <a:t>Matt. 7:18 </a:t>
            </a:r>
            <a:r>
              <a:rPr lang="en-US" dirty="0"/>
              <a:t>Good trees produce good fruit, bad produce bad</a:t>
            </a:r>
          </a:p>
          <a:p>
            <a:r>
              <a:rPr lang="en-US" b="1" dirty="0"/>
              <a:t>Matt. 7:19-20  </a:t>
            </a:r>
            <a:r>
              <a:rPr lang="en-US" dirty="0"/>
              <a:t>Fruit determines the outcome; bad is cut down and burned</a:t>
            </a:r>
          </a:p>
          <a:p>
            <a:r>
              <a:rPr lang="en-US" b="1" dirty="0"/>
              <a:t>Luke 6:43-45  </a:t>
            </a:r>
            <a:r>
              <a:rPr lang="en-US" dirty="0"/>
              <a:t>Fruit shows what is in the heart</a:t>
            </a:r>
          </a:p>
          <a:p>
            <a:r>
              <a:rPr lang="en-US" b="1" dirty="0"/>
              <a:t>John 15:1-8 </a:t>
            </a:r>
            <a:r>
              <a:rPr lang="en-US" dirty="0"/>
              <a:t> Fruit shows that one is abiding in the vine and is His true disciple</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98878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9CB59-8C55-E95A-982F-46B1F6114BD3}"/>
              </a:ext>
            </a:extLst>
          </p:cNvPr>
          <p:cNvSpPr>
            <a:spLocks noGrp="1"/>
          </p:cNvSpPr>
          <p:nvPr>
            <p:ph type="title"/>
          </p:nvPr>
        </p:nvSpPr>
        <p:spPr/>
        <p:txBody>
          <a:bodyPr/>
          <a:lstStyle/>
          <a:p>
            <a:r>
              <a:rPr lang="en-US" dirty="0"/>
              <a:t>Parable Explained</a:t>
            </a:r>
          </a:p>
        </p:txBody>
      </p:sp>
      <p:sp>
        <p:nvSpPr>
          <p:cNvPr id="3" name="Content Placeholder 2">
            <a:extLst>
              <a:ext uri="{FF2B5EF4-FFF2-40B4-BE49-F238E27FC236}">
                <a16:creationId xmlns:a16="http://schemas.microsoft.com/office/drawing/2014/main" id="{951C097C-CDA0-1258-6AA6-3500A234ABD8}"/>
              </a:ext>
            </a:extLst>
          </p:cNvPr>
          <p:cNvSpPr>
            <a:spLocks noGrp="1"/>
          </p:cNvSpPr>
          <p:nvPr>
            <p:ph idx="1"/>
          </p:nvPr>
        </p:nvSpPr>
        <p:spPr/>
        <p:txBody>
          <a:bodyPr/>
          <a:lstStyle/>
          <a:p>
            <a:r>
              <a:rPr lang="en-US" b="1" dirty="0"/>
              <a:t>Soil #1</a:t>
            </a:r>
            <a:r>
              <a:rPr lang="en-US" dirty="0"/>
              <a:t>   By the road; devil snatched away the word of the kingdom</a:t>
            </a:r>
          </a:p>
          <a:p>
            <a:r>
              <a:rPr lang="en-US" dirty="0"/>
              <a:t>No fruit. No repentance</a:t>
            </a:r>
          </a:p>
          <a:p>
            <a:r>
              <a:rPr lang="en-US" b="1" dirty="0"/>
              <a:t>Soil #2</a:t>
            </a:r>
            <a:r>
              <a:rPr lang="en-US" dirty="0"/>
              <a:t>  Rocky places. Affliction, persecution came because of the word and caused them to fall away.</a:t>
            </a:r>
          </a:p>
          <a:p>
            <a:r>
              <a:rPr lang="en-US" dirty="0"/>
              <a:t>No fruit. No repentance    </a:t>
            </a:r>
          </a:p>
          <a:p>
            <a:r>
              <a:rPr lang="en-US" b="1" dirty="0"/>
              <a:t>Matt. 5:11  </a:t>
            </a:r>
            <a:r>
              <a:rPr lang="en-US" dirty="0"/>
              <a:t>“Blessed are you when people insult you and persecute you, and falsely say all kinds of evil against you because of Me.”</a:t>
            </a:r>
          </a:p>
          <a:p>
            <a:r>
              <a:rPr lang="en-US" b="1" dirty="0"/>
              <a:t>Soil #3</a:t>
            </a:r>
            <a:r>
              <a:rPr lang="en-US" dirty="0"/>
              <a:t>  Among the thorns.  Worry and cares, wealth of this world choke the word of the kingdom.  (</a:t>
            </a:r>
            <a:r>
              <a:rPr lang="en-US" b="1" dirty="0"/>
              <a:t>Matt. 6:24-34</a:t>
            </a:r>
            <a:r>
              <a:rPr lang="en-US" dirty="0"/>
              <a:t>)</a:t>
            </a:r>
          </a:p>
          <a:p>
            <a:r>
              <a:rPr lang="en-US" dirty="0"/>
              <a:t>No fruit.  No repentance</a:t>
            </a:r>
          </a:p>
          <a:p>
            <a:r>
              <a:rPr lang="en-US" b="1" dirty="0"/>
              <a:t>Soil #4  </a:t>
            </a:r>
            <a:r>
              <a:rPr lang="en-US" dirty="0"/>
              <a:t>Good soil.  Understands and bears fruit.</a:t>
            </a:r>
          </a:p>
          <a:p>
            <a:r>
              <a:rPr lang="en-US" dirty="0"/>
              <a:t>This parable does NOT begin with, “the kingdom of heaven is like” because it is how the kingdom begins.    Wiersbe </a:t>
            </a:r>
          </a:p>
        </p:txBody>
      </p:sp>
    </p:spTree>
    <p:extLst>
      <p:ext uri="{BB962C8B-B14F-4D97-AF65-F5344CB8AC3E}">
        <p14:creationId xmlns:p14="http://schemas.microsoft.com/office/powerpoint/2010/main" val="2988211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F381E-A21A-09F9-143A-1F73FDB2892D}"/>
              </a:ext>
            </a:extLst>
          </p:cNvPr>
          <p:cNvSpPr>
            <a:spLocks noGrp="1"/>
          </p:cNvSpPr>
          <p:nvPr>
            <p:ph type="title"/>
          </p:nvPr>
        </p:nvSpPr>
        <p:spPr/>
        <p:txBody>
          <a:bodyPr/>
          <a:lstStyle/>
          <a:p>
            <a:r>
              <a:rPr lang="en-US" dirty="0"/>
              <a:t>Matthew 13:24-30, 36-43</a:t>
            </a:r>
          </a:p>
        </p:txBody>
      </p:sp>
      <p:sp>
        <p:nvSpPr>
          <p:cNvPr id="3" name="Content Placeholder 2">
            <a:extLst>
              <a:ext uri="{FF2B5EF4-FFF2-40B4-BE49-F238E27FC236}">
                <a16:creationId xmlns:a16="http://schemas.microsoft.com/office/drawing/2014/main" id="{971D3D6C-7D71-7031-EF3B-7DC0FD30907F}"/>
              </a:ext>
            </a:extLst>
          </p:cNvPr>
          <p:cNvSpPr>
            <a:spLocks noGrp="1"/>
          </p:cNvSpPr>
          <p:nvPr>
            <p:ph idx="1"/>
          </p:nvPr>
        </p:nvSpPr>
        <p:spPr/>
        <p:txBody>
          <a:bodyPr/>
          <a:lstStyle/>
          <a:p>
            <a:r>
              <a:rPr lang="en-US" b="1" dirty="0"/>
              <a:t>Parable of the wheat and the tares</a:t>
            </a:r>
          </a:p>
          <a:p>
            <a:r>
              <a:rPr lang="en-US" dirty="0"/>
              <a:t>Sower, the landowner is the Son of Man  (</a:t>
            </a:r>
            <a:r>
              <a:rPr lang="en-US" b="1" dirty="0"/>
              <a:t>vs. 37</a:t>
            </a:r>
            <a:r>
              <a:rPr lang="en-US" dirty="0"/>
              <a:t>)</a:t>
            </a:r>
          </a:p>
          <a:p>
            <a:r>
              <a:rPr lang="en-US" dirty="0"/>
              <a:t>While His men were sleeping: We must stay awake and be alert!!!       </a:t>
            </a:r>
            <a:r>
              <a:rPr lang="en-US" b="1" dirty="0"/>
              <a:t>2 Pet. 2:1; I John 4:1-6  </a:t>
            </a:r>
            <a:r>
              <a:rPr lang="en-US" dirty="0"/>
              <a:t>False prophets who introduce destructive heresies. Test the spirits, see if they are from God.</a:t>
            </a:r>
          </a:p>
          <a:p>
            <a:r>
              <a:rPr lang="en-US" dirty="0"/>
              <a:t>Wheat/ seed is the word of the kingdom, the word of God</a:t>
            </a:r>
          </a:p>
          <a:p>
            <a:r>
              <a:rPr lang="en-US" dirty="0"/>
              <a:t>Tares/weeds are the sons of the evil one, false Christians, stumbling blocks, and those who commit lawlessness  (</a:t>
            </a:r>
            <a:r>
              <a:rPr lang="en-US" b="1" dirty="0"/>
              <a:t>vs. 38,41</a:t>
            </a:r>
            <a:r>
              <a:rPr lang="en-US" dirty="0"/>
              <a:t>)</a:t>
            </a:r>
          </a:p>
          <a:p>
            <a:r>
              <a:rPr lang="en-US" dirty="0"/>
              <a:t>Slaves/ reapers are angels  (</a:t>
            </a:r>
            <a:r>
              <a:rPr lang="en-US" b="1" dirty="0"/>
              <a:t>vs. 39</a:t>
            </a:r>
            <a:r>
              <a:rPr lang="en-US" dirty="0"/>
              <a:t>)</a:t>
            </a:r>
          </a:p>
          <a:p>
            <a:r>
              <a:rPr lang="en-US" dirty="0"/>
              <a:t>Harvest is the End of the Age  (</a:t>
            </a:r>
            <a:r>
              <a:rPr lang="en-US" b="1" dirty="0"/>
              <a:t>vs. 40)</a:t>
            </a:r>
          </a:p>
          <a:p>
            <a:r>
              <a:rPr lang="en-US" dirty="0"/>
              <a:t>The righteous and the wicked are separated and judged. One goes to the barn/heaven, and one goes to the furnace of fire.</a:t>
            </a:r>
          </a:p>
          <a:p>
            <a:endParaRPr lang="en-US" dirty="0"/>
          </a:p>
        </p:txBody>
      </p:sp>
    </p:spTree>
    <p:extLst>
      <p:ext uri="{BB962C8B-B14F-4D97-AF65-F5344CB8AC3E}">
        <p14:creationId xmlns:p14="http://schemas.microsoft.com/office/powerpoint/2010/main" val="387118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3EF45-7028-0D3C-28A4-C51101768910}"/>
              </a:ext>
            </a:extLst>
          </p:cNvPr>
          <p:cNvSpPr>
            <a:spLocks noGrp="1"/>
          </p:cNvSpPr>
          <p:nvPr>
            <p:ph type="title"/>
          </p:nvPr>
        </p:nvSpPr>
        <p:spPr/>
        <p:txBody>
          <a:bodyPr/>
          <a:lstStyle/>
          <a:p>
            <a:r>
              <a:rPr lang="en-US" dirty="0"/>
              <a:t>Matthew 13:47-50</a:t>
            </a:r>
          </a:p>
        </p:txBody>
      </p:sp>
      <p:sp>
        <p:nvSpPr>
          <p:cNvPr id="3" name="Content Placeholder 2">
            <a:extLst>
              <a:ext uri="{FF2B5EF4-FFF2-40B4-BE49-F238E27FC236}">
                <a16:creationId xmlns:a16="http://schemas.microsoft.com/office/drawing/2014/main" id="{122C6FFD-1A7E-734F-60DF-9024491089E0}"/>
              </a:ext>
            </a:extLst>
          </p:cNvPr>
          <p:cNvSpPr>
            <a:spLocks noGrp="1"/>
          </p:cNvSpPr>
          <p:nvPr>
            <p:ph idx="1"/>
          </p:nvPr>
        </p:nvSpPr>
        <p:spPr/>
        <p:txBody>
          <a:bodyPr/>
          <a:lstStyle/>
          <a:p>
            <a:r>
              <a:rPr lang="en-US" b="1" dirty="0"/>
              <a:t>Parable of the dragnet     </a:t>
            </a:r>
            <a:r>
              <a:rPr lang="en-US" dirty="0"/>
              <a:t>Compare with the wheat and the tares</a:t>
            </a:r>
          </a:p>
          <a:p>
            <a:r>
              <a:rPr lang="en-US" dirty="0"/>
              <a:t>Good fish are mixed in with the bad </a:t>
            </a:r>
          </a:p>
          <a:p>
            <a:r>
              <a:rPr lang="en-US" dirty="0"/>
              <a:t>In nature, good fish help the environment and feed man as well as other animals.</a:t>
            </a:r>
          </a:p>
          <a:p>
            <a:r>
              <a:rPr lang="en-US" dirty="0"/>
              <a:t>In nature, bad fish, are destructive to the environment and can have toxic chemicals in them that can hurt man and animals if consumed.</a:t>
            </a:r>
          </a:p>
          <a:p>
            <a:r>
              <a:rPr lang="en-US" dirty="0"/>
              <a:t>These disciples would have known that being former fishermen.</a:t>
            </a:r>
          </a:p>
          <a:p>
            <a:r>
              <a:rPr lang="en-US" dirty="0"/>
              <a:t>The angels will come forth and take out the wicked from among the righteous, and will throw them into the furnace of fire; in that place there will be weeping and gnashing of teeth.  (</a:t>
            </a:r>
            <a:r>
              <a:rPr lang="en-US" b="1" dirty="0"/>
              <a:t>8:12</a:t>
            </a:r>
            <a:r>
              <a:rPr lang="en-US" dirty="0"/>
              <a:t>)</a:t>
            </a:r>
          </a:p>
        </p:txBody>
      </p:sp>
    </p:spTree>
    <p:extLst>
      <p:ext uri="{BB962C8B-B14F-4D97-AF65-F5344CB8AC3E}">
        <p14:creationId xmlns:p14="http://schemas.microsoft.com/office/powerpoint/2010/main" val="870308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91EAA-95D8-1255-F531-CF4464BE2822}"/>
              </a:ext>
            </a:extLst>
          </p:cNvPr>
          <p:cNvSpPr>
            <a:spLocks noGrp="1"/>
          </p:cNvSpPr>
          <p:nvPr>
            <p:ph type="title"/>
          </p:nvPr>
        </p:nvSpPr>
        <p:spPr/>
        <p:txBody>
          <a:bodyPr/>
          <a:lstStyle/>
          <a:p>
            <a:r>
              <a:rPr lang="en-US" dirty="0"/>
              <a:t>Matthew 13:31-33</a:t>
            </a:r>
          </a:p>
        </p:txBody>
      </p:sp>
      <p:sp>
        <p:nvSpPr>
          <p:cNvPr id="3" name="Content Placeholder 2">
            <a:extLst>
              <a:ext uri="{FF2B5EF4-FFF2-40B4-BE49-F238E27FC236}">
                <a16:creationId xmlns:a16="http://schemas.microsoft.com/office/drawing/2014/main" id="{BB08A254-F02E-B448-A2FF-2E4649D44D83}"/>
              </a:ext>
            </a:extLst>
          </p:cNvPr>
          <p:cNvSpPr>
            <a:spLocks noGrp="1"/>
          </p:cNvSpPr>
          <p:nvPr>
            <p:ph idx="1"/>
          </p:nvPr>
        </p:nvSpPr>
        <p:spPr/>
        <p:txBody>
          <a:bodyPr/>
          <a:lstStyle/>
          <a:p>
            <a:r>
              <a:rPr lang="en-US" b="1" dirty="0"/>
              <a:t>Parable of the Mustard Seed</a:t>
            </a:r>
          </a:p>
          <a:p>
            <a:r>
              <a:rPr lang="en-US" b="1" dirty="0"/>
              <a:t>What we know:</a:t>
            </a:r>
          </a:p>
          <a:p>
            <a:r>
              <a:rPr lang="en-US" dirty="0"/>
              <a:t>The seed turned into a large plant/tree where birds of the air took refuge.</a:t>
            </a:r>
          </a:p>
          <a:p>
            <a:r>
              <a:rPr lang="en-US" b="1" dirty="0"/>
              <a:t>Dan. 4:12 </a:t>
            </a:r>
            <a:r>
              <a:rPr lang="en-US" dirty="0"/>
              <a:t>and </a:t>
            </a:r>
            <a:r>
              <a:rPr lang="en-US" b="1" dirty="0"/>
              <a:t>Ezekiel 17:23 </a:t>
            </a:r>
            <a:r>
              <a:rPr lang="en-US" dirty="0"/>
              <a:t>speak of trees as kingdoms/world powers</a:t>
            </a:r>
          </a:p>
          <a:p>
            <a:r>
              <a:rPr lang="en-US" dirty="0"/>
              <a:t>God’s kingdom began smaller on earth but has become larger and larger……because of the Seed. The Word.</a:t>
            </a:r>
          </a:p>
          <a:p>
            <a:r>
              <a:rPr lang="en-US" b="1" dirty="0"/>
              <a:t>Parable of the hidden leaven</a:t>
            </a:r>
          </a:p>
          <a:p>
            <a:r>
              <a:rPr lang="en-US" dirty="0"/>
              <a:t>Old Covenant, leaven was bad. New Covenant. Not evil; it seems to be compared to a good thing, making the bread rise, edible and nourishing.</a:t>
            </a:r>
          </a:p>
          <a:p>
            <a:r>
              <a:rPr lang="en-US" dirty="0"/>
              <a:t>BOTH, Jesus says, are like the Kingdom of Heaven.</a:t>
            </a:r>
          </a:p>
          <a:p>
            <a:endParaRPr lang="en-US" dirty="0"/>
          </a:p>
        </p:txBody>
      </p:sp>
    </p:spTree>
    <p:extLst>
      <p:ext uri="{BB962C8B-B14F-4D97-AF65-F5344CB8AC3E}">
        <p14:creationId xmlns:p14="http://schemas.microsoft.com/office/powerpoint/2010/main" val="3740068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fall power point">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fall power point</Template>
  <TotalTime>143</TotalTime>
  <Words>1387</Words>
  <Application>Microsoft Office PowerPoint</Application>
  <PresentationFormat>Widescreen</PresentationFormat>
  <Paragraphs>99</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Times New Roman</vt:lpstr>
      <vt:lpstr>fall power point</vt:lpstr>
      <vt:lpstr>Matthew Part 1</vt:lpstr>
      <vt:lpstr>Review</vt:lpstr>
      <vt:lpstr>Matthew 13:10-17</vt:lpstr>
      <vt:lpstr>Matthew 13:12      Understand</vt:lpstr>
      <vt:lpstr>Matthew 13:3-8; 18-23</vt:lpstr>
      <vt:lpstr>Parable Explained</vt:lpstr>
      <vt:lpstr>Matthew 13:24-30, 36-43</vt:lpstr>
      <vt:lpstr>Matthew 13:47-50</vt:lpstr>
      <vt:lpstr>Matthew 13:31-33</vt:lpstr>
      <vt:lpstr>Matthew 13:44-46</vt:lpstr>
      <vt:lpstr>Matthew 13:51-52</vt:lpstr>
      <vt:lpstr>Matthew 13:53-58</vt:lpstr>
      <vt:lpstr>Application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Matthew Part 1</dc:title>
  <dc:creator>Ron Goins</dc:creator>
  <cp:lastModifiedBy>Ron Goins</cp:lastModifiedBy>
  <cp:revision>24</cp:revision>
  <dcterms:created xsi:type="dcterms:W3CDTF">2023-11-07T13:51:47Z</dcterms:created>
  <dcterms:modified xsi:type="dcterms:W3CDTF">2023-11-07T17:55:35Z</dcterms:modified>
</cp:coreProperties>
</file>