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02400" y="2590800"/>
            <a:ext cx="5689600" cy="1295400"/>
          </a:xfrm>
        </p:spPr>
        <p:txBody>
          <a:bodyPr anchor="b" anchorCtr="0"/>
          <a:lstStyle>
            <a:lvl1pPr>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6502400" y="3810000"/>
            <a:ext cx="5689600" cy="533400"/>
          </a:xfrm>
        </p:spPr>
        <p:txBody>
          <a:bodyPr/>
          <a:lstStyle>
            <a:lvl1pPr marL="0" indent="0">
              <a:buFontTx/>
              <a:buNone/>
              <a:defRPr sz="1800" b="1">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3638456D-E343-4952-89A7-B210DA572500}" type="datetimeFigureOut">
              <a:rPr lang="en-US" smtClean="0"/>
              <a:t>11/1/2023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118331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60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560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560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293438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63888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311400" cy="5851525"/>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36800" y="274639"/>
            <a:ext cx="67310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205640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388166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76467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33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23373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359522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123851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34683" y="1535113"/>
            <a:ext cx="4777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34683" y="2174875"/>
            <a:ext cx="4777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12000" y="1535113"/>
            <a:ext cx="447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2000" y="2174875"/>
            <a:ext cx="447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136729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22346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71121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3050"/>
            <a:ext cx="34544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36800" y="1435101"/>
            <a:ext cx="3454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638456D-E343-4952-89A7-B210DA572500}" type="datetimeFigureOut">
              <a:rPr lang="en-US" smtClean="0"/>
              <a:t>11/1/2023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51107C-85CD-4BC1-AF65-C8B6D5EC8A95}" type="slidenum">
              <a:rPr lang="en-US" smtClean="0"/>
              <a:t>‹#›</a:t>
            </a:fld>
            <a:endParaRPr lang="en-US"/>
          </a:p>
        </p:txBody>
      </p:sp>
    </p:spTree>
    <p:extLst>
      <p:ext uri="{BB962C8B-B14F-4D97-AF65-F5344CB8AC3E}">
        <p14:creationId xmlns:p14="http://schemas.microsoft.com/office/powerpoint/2010/main" val="343917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274638"/>
            <a:ext cx="9245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336800" y="1143001"/>
            <a:ext cx="9245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638456D-E343-4952-89A7-B210DA572500}" type="datetimeFigureOut">
              <a:rPr lang="en-US" smtClean="0"/>
              <a:t>11/1/2023</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51107C-85CD-4BC1-AF65-C8B6D5EC8A95}" type="slidenum">
              <a:rPr lang="en-US" smtClean="0"/>
              <a:t>‹#›</a:t>
            </a:fld>
            <a:endParaRPr lang="en-US"/>
          </a:p>
        </p:txBody>
      </p:sp>
    </p:spTree>
    <p:extLst>
      <p:ext uri="{BB962C8B-B14F-4D97-AF65-F5344CB8AC3E}">
        <p14:creationId xmlns:p14="http://schemas.microsoft.com/office/powerpoint/2010/main" val="2070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3BE9-6DDF-925C-5E4C-87310F9AD3D5}"/>
              </a:ext>
            </a:extLst>
          </p:cNvPr>
          <p:cNvSpPr>
            <a:spLocks noGrp="1"/>
          </p:cNvSpPr>
          <p:nvPr>
            <p:ph type="ctrTitle"/>
          </p:nvPr>
        </p:nvSpPr>
        <p:spPr/>
        <p:txBody>
          <a:bodyPr/>
          <a:lstStyle/>
          <a:p>
            <a:r>
              <a:rPr lang="en-US" dirty="0"/>
              <a:t>Matthew Part 1</a:t>
            </a:r>
          </a:p>
        </p:txBody>
      </p:sp>
      <p:sp>
        <p:nvSpPr>
          <p:cNvPr id="3" name="Subtitle 2">
            <a:extLst>
              <a:ext uri="{FF2B5EF4-FFF2-40B4-BE49-F238E27FC236}">
                <a16:creationId xmlns:a16="http://schemas.microsoft.com/office/drawing/2014/main" id="{B6DB2792-B85C-C7D8-24C4-0C4408543D9A}"/>
              </a:ext>
            </a:extLst>
          </p:cNvPr>
          <p:cNvSpPr>
            <a:spLocks noGrp="1"/>
          </p:cNvSpPr>
          <p:nvPr>
            <p:ph type="subTitle" idx="1"/>
          </p:nvPr>
        </p:nvSpPr>
        <p:spPr/>
        <p:txBody>
          <a:bodyPr/>
          <a:lstStyle/>
          <a:p>
            <a:r>
              <a:rPr lang="en-US" dirty="0"/>
              <a:t>Lesson 6</a:t>
            </a:r>
          </a:p>
        </p:txBody>
      </p:sp>
    </p:spTree>
    <p:extLst>
      <p:ext uri="{BB962C8B-B14F-4D97-AF65-F5344CB8AC3E}">
        <p14:creationId xmlns:p14="http://schemas.microsoft.com/office/powerpoint/2010/main" val="34450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611B-380A-62E2-74D9-6545329619D9}"/>
              </a:ext>
            </a:extLst>
          </p:cNvPr>
          <p:cNvSpPr>
            <a:spLocks noGrp="1"/>
          </p:cNvSpPr>
          <p:nvPr>
            <p:ph type="title"/>
          </p:nvPr>
        </p:nvSpPr>
        <p:spPr/>
        <p:txBody>
          <a:bodyPr/>
          <a:lstStyle/>
          <a:p>
            <a:r>
              <a:rPr lang="en-US" dirty="0"/>
              <a:t>Matthew 12:9-16</a:t>
            </a:r>
          </a:p>
        </p:txBody>
      </p:sp>
      <p:sp>
        <p:nvSpPr>
          <p:cNvPr id="3" name="Content Placeholder 2">
            <a:extLst>
              <a:ext uri="{FF2B5EF4-FFF2-40B4-BE49-F238E27FC236}">
                <a16:creationId xmlns:a16="http://schemas.microsoft.com/office/drawing/2014/main" id="{19816AB3-F81A-BB09-3B91-CF294DC1D109}"/>
              </a:ext>
            </a:extLst>
          </p:cNvPr>
          <p:cNvSpPr>
            <a:spLocks noGrp="1"/>
          </p:cNvSpPr>
          <p:nvPr>
            <p:ph idx="1"/>
          </p:nvPr>
        </p:nvSpPr>
        <p:spPr/>
        <p:txBody>
          <a:bodyPr/>
          <a:lstStyle/>
          <a:p>
            <a:r>
              <a:rPr lang="en-US" dirty="0"/>
              <a:t>Jesus healed the man with the withered hand, IN the temple, ON the Sabbath – which He was Lord over.</a:t>
            </a:r>
          </a:p>
          <a:p>
            <a:r>
              <a:rPr lang="en-US" dirty="0"/>
              <a:t>He demonstrated compassion/mercy to one under the Pharisees’ influence. The ones they were to be shepherding.</a:t>
            </a:r>
          </a:p>
          <a:p>
            <a:r>
              <a:rPr lang="en-US" b="1" dirty="0"/>
              <a:t>Mark 3:6 </a:t>
            </a:r>
            <a:r>
              <a:rPr lang="en-US" dirty="0"/>
              <a:t>says they left to conspire with the Herodians to destroy Him</a:t>
            </a:r>
          </a:p>
          <a:p>
            <a:r>
              <a:rPr lang="en-US" dirty="0"/>
              <a:t> Jesus did GOOD on the Sabbath because the Sabbath was made for man, not man for the Sabbath.  </a:t>
            </a:r>
            <a:r>
              <a:rPr lang="en-US" b="1" dirty="0"/>
              <a:t>Mark 2:27</a:t>
            </a:r>
          </a:p>
          <a:p>
            <a:r>
              <a:rPr lang="en-US" b="1" dirty="0"/>
              <a:t>Jesus, aware of this= omniscient</a:t>
            </a:r>
          </a:p>
          <a:p>
            <a:r>
              <a:rPr lang="en-US" dirty="0"/>
              <a:t>Many followed Him and He healed them ALL! But warned them not to tell who He was.     His time has not yet come.</a:t>
            </a:r>
          </a:p>
          <a:p>
            <a:endParaRPr lang="en-US" b="1" dirty="0"/>
          </a:p>
        </p:txBody>
      </p:sp>
    </p:spTree>
    <p:extLst>
      <p:ext uri="{BB962C8B-B14F-4D97-AF65-F5344CB8AC3E}">
        <p14:creationId xmlns:p14="http://schemas.microsoft.com/office/powerpoint/2010/main" val="17404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7E90-D596-2B8D-82F5-6ADD5FC24BE2}"/>
              </a:ext>
            </a:extLst>
          </p:cNvPr>
          <p:cNvSpPr>
            <a:spLocks noGrp="1"/>
          </p:cNvSpPr>
          <p:nvPr>
            <p:ph type="title"/>
          </p:nvPr>
        </p:nvSpPr>
        <p:spPr/>
        <p:txBody>
          <a:bodyPr/>
          <a:lstStyle/>
          <a:p>
            <a:r>
              <a:rPr lang="en-US" dirty="0"/>
              <a:t>Matthew 12:17-24</a:t>
            </a:r>
          </a:p>
        </p:txBody>
      </p:sp>
      <p:sp>
        <p:nvSpPr>
          <p:cNvPr id="3" name="Content Placeholder 2">
            <a:extLst>
              <a:ext uri="{FF2B5EF4-FFF2-40B4-BE49-F238E27FC236}">
                <a16:creationId xmlns:a16="http://schemas.microsoft.com/office/drawing/2014/main" id="{B86DC838-D529-C1D7-1D7D-58215777B332}"/>
              </a:ext>
            </a:extLst>
          </p:cNvPr>
          <p:cNvSpPr>
            <a:spLocks noGrp="1"/>
          </p:cNvSpPr>
          <p:nvPr>
            <p:ph idx="1"/>
          </p:nvPr>
        </p:nvSpPr>
        <p:spPr/>
        <p:txBody>
          <a:bodyPr/>
          <a:lstStyle/>
          <a:p>
            <a:r>
              <a:rPr lang="en-US" dirty="0"/>
              <a:t>Jesus fulfilled the prophecy in </a:t>
            </a:r>
            <a:r>
              <a:rPr lang="en-US" b="1" dirty="0"/>
              <a:t>Is. 42:1-4</a:t>
            </a:r>
          </a:p>
          <a:p>
            <a:r>
              <a:rPr lang="en-US" dirty="0"/>
              <a:t>He WAS God’s servant whom God put His Spirit on</a:t>
            </a:r>
          </a:p>
          <a:p>
            <a:r>
              <a:rPr lang="en-US" dirty="0"/>
              <a:t>He proclaimed justice</a:t>
            </a:r>
          </a:p>
          <a:p>
            <a:r>
              <a:rPr lang="en-US" dirty="0"/>
              <a:t>He withdrew when the Pharisees conspired to destroy Him</a:t>
            </a:r>
          </a:p>
          <a:p>
            <a:r>
              <a:rPr lang="en-US" dirty="0"/>
              <a:t>He didn’t quarrel with them, cry out against them</a:t>
            </a:r>
          </a:p>
          <a:p>
            <a:r>
              <a:rPr lang="en-US" dirty="0"/>
              <a:t>He healed the needy ones – the battered/bruised reeds, smoldering wicks</a:t>
            </a:r>
          </a:p>
          <a:p>
            <a:r>
              <a:rPr lang="en-US" dirty="0"/>
              <a:t>He healed the mute, blind, demon-possessed man and the crowd asks the same question John the Baptist asked.</a:t>
            </a:r>
          </a:p>
          <a:p>
            <a:r>
              <a:rPr lang="en-US" dirty="0"/>
              <a:t>The Pharisees accused Him of being of Satan/</a:t>
            </a:r>
            <a:r>
              <a:rPr lang="en-US" dirty="0" err="1"/>
              <a:t>Beelzebul</a:t>
            </a:r>
            <a:r>
              <a:rPr lang="en-US" dirty="0"/>
              <a:t>  (</a:t>
            </a:r>
            <a:r>
              <a:rPr lang="en-US" b="1" dirty="0"/>
              <a:t>9:34;10:25</a:t>
            </a:r>
            <a:r>
              <a:rPr lang="en-US" dirty="0"/>
              <a:t>)</a:t>
            </a:r>
          </a:p>
          <a:p>
            <a:r>
              <a:rPr lang="en-US" dirty="0"/>
              <a:t>They are speaking against the Holy Spirit, ascribing the miracles Jesus did to the devil, which is blasphemy. </a:t>
            </a:r>
          </a:p>
        </p:txBody>
      </p:sp>
    </p:spTree>
    <p:extLst>
      <p:ext uri="{BB962C8B-B14F-4D97-AF65-F5344CB8AC3E}">
        <p14:creationId xmlns:p14="http://schemas.microsoft.com/office/powerpoint/2010/main" val="30936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D33-F251-DA90-C108-0002B3563F79}"/>
              </a:ext>
            </a:extLst>
          </p:cNvPr>
          <p:cNvSpPr>
            <a:spLocks noGrp="1"/>
          </p:cNvSpPr>
          <p:nvPr>
            <p:ph type="title"/>
          </p:nvPr>
        </p:nvSpPr>
        <p:spPr/>
        <p:txBody>
          <a:bodyPr/>
          <a:lstStyle/>
          <a:p>
            <a:r>
              <a:rPr lang="en-US" dirty="0"/>
              <a:t>Matthew 12:25-30</a:t>
            </a:r>
          </a:p>
        </p:txBody>
      </p:sp>
      <p:sp>
        <p:nvSpPr>
          <p:cNvPr id="3" name="Content Placeholder 2">
            <a:extLst>
              <a:ext uri="{FF2B5EF4-FFF2-40B4-BE49-F238E27FC236}">
                <a16:creationId xmlns:a16="http://schemas.microsoft.com/office/drawing/2014/main" id="{1B0637E1-F130-368A-7B23-1BC7128A0CAB}"/>
              </a:ext>
            </a:extLst>
          </p:cNvPr>
          <p:cNvSpPr>
            <a:spLocks noGrp="1"/>
          </p:cNvSpPr>
          <p:nvPr>
            <p:ph idx="1"/>
          </p:nvPr>
        </p:nvSpPr>
        <p:spPr/>
        <p:txBody>
          <a:bodyPr/>
          <a:lstStyle/>
          <a:p>
            <a:r>
              <a:rPr lang="en-US" dirty="0"/>
              <a:t>“Knowing their thoughts” omniscience</a:t>
            </a:r>
          </a:p>
          <a:p>
            <a:r>
              <a:rPr lang="en-US" dirty="0"/>
              <a:t>“Any kingdom divided against itself is laid waste…will not stand.”</a:t>
            </a:r>
          </a:p>
          <a:p>
            <a:r>
              <a:rPr lang="en-US" dirty="0"/>
              <a:t>“If Satan casts out Satan, he is divided against himself”</a:t>
            </a:r>
          </a:p>
          <a:p>
            <a:r>
              <a:rPr lang="en-US" dirty="0"/>
              <a:t>Satan HAS a kingdom: </a:t>
            </a:r>
            <a:r>
              <a:rPr lang="en-US" b="1" dirty="0"/>
              <a:t>4:8-9</a:t>
            </a:r>
            <a:r>
              <a:rPr lang="en-US" dirty="0"/>
              <a:t>   “kingdom of this world” and he is the “ruler of this world, the god of this age.”  </a:t>
            </a:r>
            <a:r>
              <a:rPr lang="en-US" b="1" dirty="0"/>
              <a:t>John 12:31</a:t>
            </a:r>
          </a:p>
          <a:p>
            <a:r>
              <a:rPr lang="en-US" b="1" dirty="0"/>
              <a:t>Acts 19:13-16 </a:t>
            </a:r>
            <a:r>
              <a:rPr lang="en-US" dirty="0"/>
              <a:t>says some of the Jewish exorcists attempted to name over those who had evil spirits the name of the Lord Jesus, but the evil spirit said, “I recognize Jesus, and I know about Paul, but who are you?”</a:t>
            </a:r>
          </a:p>
          <a:p>
            <a:r>
              <a:rPr lang="en-US" b="1" dirty="0"/>
              <a:t>Since, if, Jesus cast out demons by the Spirit of God, then the kingdom of God had come upon them.!!!</a:t>
            </a:r>
          </a:p>
          <a:p>
            <a:r>
              <a:rPr lang="en-US" b="1" dirty="0"/>
              <a:t>Vs. 29 </a:t>
            </a:r>
            <a:r>
              <a:rPr lang="en-US" dirty="0"/>
              <a:t>Satan is the strong man and Jesus carries off his property</a:t>
            </a:r>
            <a:endParaRPr lang="en-US" b="1" dirty="0"/>
          </a:p>
          <a:p>
            <a:r>
              <a:rPr lang="en-US" dirty="0"/>
              <a:t>Either you are for Him or against Him. “Man must choose; there is NO compromise.” Wiersbe</a:t>
            </a:r>
          </a:p>
          <a:p>
            <a:endParaRPr lang="en-US" dirty="0"/>
          </a:p>
          <a:p>
            <a:endParaRPr lang="en-US" dirty="0"/>
          </a:p>
        </p:txBody>
      </p:sp>
    </p:spTree>
    <p:extLst>
      <p:ext uri="{BB962C8B-B14F-4D97-AF65-F5344CB8AC3E}">
        <p14:creationId xmlns:p14="http://schemas.microsoft.com/office/powerpoint/2010/main" val="21321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12C8-5F91-7D50-D948-B7A7B55770FA}"/>
              </a:ext>
            </a:extLst>
          </p:cNvPr>
          <p:cNvSpPr>
            <a:spLocks noGrp="1"/>
          </p:cNvSpPr>
          <p:nvPr>
            <p:ph type="title"/>
          </p:nvPr>
        </p:nvSpPr>
        <p:spPr/>
        <p:txBody>
          <a:bodyPr/>
          <a:lstStyle/>
          <a:p>
            <a:r>
              <a:rPr lang="en-US" dirty="0"/>
              <a:t>Matthew 12:31- 37</a:t>
            </a:r>
          </a:p>
        </p:txBody>
      </p:sp>
      <p:sp>
        <p:nvSpPr>
          <p:cNvPr id="3" name="Content Placeholder 2">
            <a:extLst>
              <a:ext uri="{FF2B5EF4-FFF2-40B4-BE49-F238E27FC236}">
                <a16:creationId xmlns:a16="http://schemas.microsoft.com/office/drawing/2014/main" id="{DE26F648-4F82-8476-23F5-3863D89CB461}"/>
              </a:ext>
            </a:extLst>
          </p:cNvPr>
          <p:cNvSpPr>
            <a:spLocks noGrp="1"/>
          </p:cNvSpPr>
          <p:nvPr>
            <p:ph idx="1"/>
          </p:nvPr>
        </p:nvSpPr>
        <p:spPr/>
        <p:txBody>
          <a:bodyPr/>
          <a:lstStyle/>
          <a:p>
            <a:r>
              <a:rPr lang="en-US" dirty="0"/>
              <a:t>Blasphemy: verbal abuse or verbal attack; worst type of slander possible.</a:t>
            </a:r>
          </a:p>
          <a:p>
            <a:r>
              <a:rPr lang="en-US" dirty="0"/>
              <a:t>Blasphemy against the Son – forgiven  </a:t>
            </a:r>
            <a:r>
              <a:rPr lang="en-US" b="1" dirty="0"/>
              <a:t>I John 1:9</a:t>
            </a:r>
          </a:p>
          <a:p>
            <a:r>
              <a:rPr lang="en-US" dirty="0"/>
              <a:t>Blasphemy against the Holy Spirit – unbelief - NOT ABLE to be forgiven</a:t>
            </a:r>
          </a:p>
          <a:p>
            <a:r>
              <a:rPr lang="en-US" dirty="0"/>
              <a:t>Ex. Paul and Peter (who denied Him THREE times)</a:t>
            </a:r>
          </a:p>
          <a:p>
            <a:r>
              <a:rPr lang="en-US" dirty="0"/>
              <a:t>Good tree/bad tree but both are known by their fruit</a:t>
            </a:r>
          </a:p>
          <a:p>
            <a:r>
              <a:rPr lang="en-US" dirty="0"/>
              <a:t>The Pharisees spoke from their hearts as evil men who were to face judgment for their words. They were the bad fruit. The unrepentant ones, not forgiven, condemned by their own words.  (</a:t>
            </a:r>
            <a:r>
              <a:rPr lang="en-US" b="1" dirty="0"/>
              <a:t>vs. 34-36</a:t>
            </a:r>
            <a:r>
              <a:rPr lang="en-US" dirty="0"/>
              <a:t>)</a:t>
            </a:r>
          </a:p>
          <a:p>
            <a:r>
              <a:rPr lang="en-US" dirty="0"/>
              <a:t>Good treasure/ bad treasure   </a:t>
            </a:r>
            <a:r>
              <a:rPr lang="en-US" b="1" dirty="0"/>
              <a:t>6:19, 20, 33</a:t>
            </a:r>
          </a:p>
          <a:p>
            <a:r>
              <a:rPr lang="en-US" b="1" dirty="0"/>
              <a:t>Vs. 36</a:t>
            </a:r>
            <a:r>
              <a:rPr lang="en-US" dirty="0"/>
              <a:t>“It appears that this situation existed only while Christ was ministering on earth.” Wiersbe</a:t>
            </a:r>
          </a:p>
          <a:p>
            <a:r>
              <a:rPr lang="en-US" b="1" dirty="0"/>
              <a:t>Vs. 37  </a:t>
            </a:r>
            <a:r>
              <a:rPr lang="en-US" dirty="0"/>
              <a:t>Our words, our confession, will determine our eternal destiny</a:t>
            </a:r>
          </a:p>
          <a:p>
            <a:endParaRPr lang="en-US" b="1" dirty="0"/>
          </a:p>
        </p:txBody>
      </p:sp>
    </p:spTree>
    <p:extLst>
      <p:ext uri="{BB962C8B-B14F-4D97-AF65-F5344CB8AC3E}">
        <p14:creationId xmlns:p14="http://schemas.microsoft.com/office/powerpoint/2010/main" val="20584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93C2-92F6-897B-968A-4095DF31E35F}"/>
              </a:ext>
            </a:extLst>
          </p:cNvPr>
          <p:cNvSpPr>
            <a:spLocks noGrp="1"/>
          </p:cNvSpPr>
          <p:nvPr>
            <p:ph type="title"/>
          </p:nvPr>
        </p:nvSpPr>
        <p:spPr/>
        <p:txBody>
          <a:bodyPr/>
          <a:lstStyle/>
          <a:p>
            <a:r>
              <a:rPr lang="en-US" dirty="0"/>
              <a:t>Matthew 12:38-42</a:t>
            </a:r>
          </a:p>
        </p:txBody>
      </p:sp>
      <p:sp>
        <p:nvSpPr>
          <p:cNvPr id="3" name="Content Placeholder 2">
            <a:extLst>
              <a:ext uri="{FF2B5EF4-FFF2-40B4-BE49-F238E27FC236}">
                <a16:creationId xmlns:a16="http://schemas.microsoft.com/office/drawing/2014/main" id="{F78163E2-5A0B-732D-A2DF-B48CFBCE911D}"/>
              </a:ext>
            </a:extLst>
          </p:cNvPr>
          <p:cNvSpPr>
            <a:spLocks noGrp="1"/>
          </p:cNvSpPr>
          <p:nvPr>
            <p:ph idx="1"/>
          </p:nvPr>
        </p:nvSpPr>
        <p:spPr/>
        <p:txBody>
          <a:bodyPr/>
          <a:lstStyle/>
          <a:p>
            <a:r>
              <a:rPr lang="en-US" dirty="0"/>
              <a:t>“We want to see a sign”: this is evidence of their unbelief.</a:t>
            </a:r>
          </a:p>
          <a:p>
            <a:r>
              <a:rPr lang="en-US" dirty="0"/>
              <a:t>Jesus calls “this generation” evil and adulterous.</a:t>
            </a:r>
          </a:p>
          <a:p>
            <a:r>
              <a:rPr lang="en-US" dirty="0"/>
              <a:t>Why adulterous? Israel is His bride, He is the bridegroom. They have committed adultery by worshiping anything other than the true God.</a:t>
            </a:r>
          </a:p>
          <a:p>
            <a:r>
              <a:rPr lang="en-US" dirty="0"/>
              <a:t>No sign but Jonah the prophet, but someone greater than he is here.</a:t>
            </a:r>
          </a:p>
          <a:p>
            <a:r>
              <a:rPr lang="en-US" b="1" dirty="0"/>
              <a:t>Judgment:</a:t>
            </a:r>
            <a:r>
              <a:rPr lang="en-US" dirty="0"/>
              <a:t> men of Nineveh, Gentiles, will judge them. They repented</a:t>
            </a:r>
          </a:p>
          <a:p>
            <a:r>
              <a:rPr lang="en-US" dirty="0"/>
              <a:t>Queen of the South, Sheba, a </a:t>
            </a:r>
            <a:r>
              <a:rPr lang="en-US" dirty="0" err="1"/>
              <a:t>Gentile,will</a:t>
            </a:r>
            <a:r>
              <a:rPr lang="en-US" dirty="0"/>
              <a:t> also </a:t>
            </a:r>
            <a:r>
              <a:rPr lang="en-US" b="1" dirty="0"/>
              <a:t>judge</a:t>
            </a:r>
            <a:r>
              <a:rPr lang="en-US" dirty="0"/>
              <a:t> them</a:t>
            </a:r>
          </a:p>
          <a:p>
            <a:r>
              <a:rPr lang="en-US" dirty="0"/>
              <a:t>Someone greater than Solomon is here.</a:t>
            </a:r>
          </a:p>
          <a:p>
            <a:r>
              <a:rPr lang="en-US" dirty="0"/>
              <a:t>Jesus: greater than a prophet, priest and king.</a:t>
            </a:r>
          </a:p>
        </p:txBody>
      </p:sp>
    </p:spTree>
    <p:extLst>
      <p:ext uri="{BB962C8B-B14F-4D97-AF65-F5344CB8AC3E}">
        <p14:creationId xmlns:p14="http://schemas.microsoft.com/office/powerpoint/2010/main" val="37233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3405-9D01-BC75-6C7D-D060744F6DA4}"/>
              </a:ext>
            </a:extLst>
          </p:cNvPr>
          <p:cNvSpPr>
            <a:spLocks noGrp="1"/>
          </p:cNvSpPr>
          <p:nvPr>
            <p:ph type="title"/>
          </p:nvPr>
        </p:nvSpPr>
        <p:spPr/>
        <p:txBody>
          <a:bodyPr/>
          <a:lstStyle/>
          <a:p>
            <a:r>
              <a:rPr lang="en-US" dirty="0"/>
              <a:t>Matthew 12:43-45</a:t>
            </a:r>
          </a:p>
        </p:txBody>
      </p:sp>
      <p:sp>
        <p:nvSpPr>
          <p:cNvPr id="3" name="Content Placeholder 2">
            <a:extLst>
              <a:ext uri="{FF2B5EF4-FFF2-40B4-BE49-F238E27FC236}">
                <a16:creationId xmlns:a16="http://schemas.microsoft.com/office/drawing/2014/main" id="{B16CB074-E7A6-3400-3E62-ED50B3D9C164}"/>
              </a:ext>
            </a:extLst>
          </p:cNvPr>
          <p:cNvSpPr>
            <a:spLocks noGrp="1"/>
          </p:cNvSpPr>
          <p:nvPr>
            <p:ph idx="1"/>
          </p:nvPr>
        </p:nvSpPr>
        <p:spPr/>
        <p:txBody>
          <a:bodyPr/>
          <a:lstStyle/>
          <a:p>
            <a:r>
              <a:rPr lang="en-US" dirty="0"/>
              <a:t>Unclean spirit passes through waterless places seeking rest</a:t>
            </a:r>
          </a:p>
          <a:p>
            <a:r>
              <a:rPr lang="en-US" dirty="0"/>
              <a:t>A waterless place was not a pleasant place to dwell, so it returns to the body of the person it once possessed. </a:t>
            </a:r>
          </a:p>
          <a:p>
            <a:r>
              <a:rPr lang="en-US" dirty="0"/>
              <a:t>The demon can only do that because the person has not believed in Christ as Savior. He has swept and put his life in order, except his soul is “unoccupied”. </a:t>
            </a:r>
          </a:p>
          <a:p>
            <a:r>
              <a:rPr lang="en-US" dirty="0"/>
              <a:t>The body of the possessed man is Satan’s “house”.</a:t>
            </a:r>
          </a:p>
          <a:p>
            <a:r>
              <a:rPr lang="en-US" dirty="0"/>
              <a:t>He doesn’t just bring himself, but he gathers 7 more demons with him, who are more wicked than he is!</a:t>
            </a:r>
          </a:p>
          <a:p>
            <a:r>
              <a:rPr lang="en-US" dirty="0"/>
              <a:t>The first state of the man, possessed by only one demon, is worse than his last: he is possessed by 8 demons now! And 7 more wicked!</a:t>
            </a:r>
          </a:p>
          <a:p>
            <a:r>
              <a:rPr lang="en-US" dirty="0"/>
              <a:t>This evil generation saw and heard the gospel, but did not repent. </a:t>
            </a:r>
          </a:p>
        </p:txBody>
      </p:sp>
    </p:spTree>
    <p:extLst>
      <p:ext uri="{BB962C8B-B14F-4D97-AF65-F5344CB8AC3E}">
        <p14:creationId xmlns:p14="http://schemas.microsoft.com/office/powerpoint/2010/main" val="36966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0DC5-9C3B-B9C4-6EE3-2A46D499F5BB}"/>
              </a:ext>
            </a:extLst>
          </p:cNvPr>
          <p:cNvSpPr>
            <a:spLocks noGrp="1"/>
          </p:cNvSpPr>
          <p:nvPr>
            <p:ph type="title"/>
          </p:nvPr>
        </p:nvSpPr>
        <p:spPr/>
        <p:txBody>
          <a:bodyPr/>
          <a:lstStyle/>
          <a:p>
            <a:r>
              <a:rPr lang="en-US" dirty="0"/>
              <a:t>Matthew 12:46-50</a:t>
            </a:r>
          </a:p>
        </p:txBody>
      </p:sp>
      <p:sp>
        <p:nvSpPr>
          <p:cNvPr id="3" name="Content Placeholder 2">
            <a:extLst>
              <a:ext uri="{FF2B5EF4-FFF2-40B4-BE49-F238E27FC236}">
                <a16:creationId xmlns:a16="http://schemas.microsoft.com/office/drawing/2014/main" id="{ACF974E2-058F-8EDA-874E-9ED6ADD89A89}"/>
              </a:ext>
            </a:extLst>
          </p:cNvPr>
          <p:cNvSpPr>
            <a:spLocks noGrp="1"/>
          </p:cNvSpPr>
          <p:nvPr>
            <p:ph idx="1"/>
          </p:nvPr>
        </p:nvSpPr>
        <p:spPr/>
        <p:txBody>
          <a:bodyPr/>
          <a:lstStyle/>
          <a:p>
            <a:r>
              <a:rPr lang="en-US" dirty="0"/>
              <a:t>Who is Jesus’ family?</a:t>
            </a:r>
          </a:p>
          <a:p>
            <a:r>
              <a:rPr lang="en-US" dirty="0"/>
              <a:t>Physical, biological family was His mother, brother and sisters.</a:t>
            </a:r>
          </a:p>
          <a:p>
            <a:r>
              <a:rPr lang="en-US" dirty="0"/>
              <a:t>Spiritual family is whoever does the will of His Father in heaven.</a:t>
            </a:r>
          </a:p>
          <a:p>
            <a:r>
              <a:rPr lang="en-US" b="1" dirty="0"/>
              <a:t>7:21</a:t>
            </a:r>
            <a:r>
              <a:rPr lang="en-US" dirty="0"/>
              <a:t> “Not everyone who says to Me, ‘Lord, Lord’ will enter the kingdom of heaven, but he who DOES the will of My Father.”</a:t>
            </a:r>
          </a:p>
          <a:p>
            <a:r>
              <a:rPr lang="en-US" dirty="0"/>
              <a:t>The only ones who have rest, are those who DO the will of the Father.</a:t>
            </a:r>
          </a:p>
          <a:p>
            <a:r>
              <a:rPr lang="en-US" b="1" dirty="0"/>
              <a:t>Theme: Sabbath, Jesus greater than Prophet Jonah, priests and King Solomon.     Unforgivable sin.</a:t>
            </a:r>
          </a:p>
        </p:txBody>
      </p:sp>
    </p:spTree>
    <p:extLst>
      <p:ext uri="{BB962C8B-B14F-4D97-AF65-F5344CB8AC3E}">
        <p14:creationId xmlns:p14="http://schemas.microsoft.com/office/powerpoint/2010/main" val="16564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E358-373F-44BB-8D33-3FE0B6E686B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B41B8C8-8109-9330-AA99-57046BCD7286}"/>
              </a:ext>
            </a:extLst>
          </p:cNvPr>
          <p:cNvSpPr>
            <a:spLocks noGrp="1"/>
          </p:cNvSpPr>
          <p:nvPr>
            <p:ph idx="1"/>
          </p:nvPr>
        </p:nvSpPr>
        <p:spPr/>
        <p:txBody>
          <a:bodyPr/>
          <a:lstStyle/>
          <a:p>
            <a:r>
              <a:rPr lang="en-US" dirty="0"/>
              <a:t>Have I committed the unforgivable sin? Can I, if I am a believer in Christ Jesus and am following Him?</a:t>
            </a:r>
          </a:p>
          <a:p>
            <a:r>
              <a:rPr lang="en-US" dirty="0"/>
              <a:t>Do I share with others what Christ has done for me?</a:t>
            </a:r>
          </a:p>
          <a:p>
            <a:r>
              <a:rPr lang="en-US" dirty="0"/>
              <a:t>Am I willing to give the gospel of repentance to ANYONE?</a:t>
            </a:r>
          </a:p>
          <a:p>
            <a:r>
              <a:rPr lang="en-US" dirty="0"/>
              <a:t>May I never forget what Jesus did for me, what He saved me from and how others need His message of salvation and rest.</a:t>
            </a:r>
          </a:p>
          <a:p>
            <a:endParaRPr lang="en-US" dirty="0"/>
          </a:p>
          <a:p>
            <a:endParaRPr lang="en-US" dirty="0"/>
          </a:p>
        </p:txBody>
      </p:sp>
    </p:spTree>
    <p:extLst>
      <p:ext uri="{BB962C8B-B14F-4D97-AF65-F5344CB8AC3E}">
        <p14:creationId xmlns:p14="http://schemas.microsoft.com/office/powerpoint/2010/main" val="360862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465B-F7DD-A31D-DBCD-D3FE6455FAA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5480A2D2-118C-0332-ACD4-602214383DC0}"/>
              </a:ext>
            </a:extLst>
          </p:cNvPr>
          <p:cNvSpPr>
            <a:spLocks noGrp="1"/>
          </p:cNvSpPr>
          <p:nvPr>
            <p:ph idx="1"/>
          </p:nvPr>
        </p:nvSpPr>
        <p:spPr/>
        <p:txBody>
          <a:bodyPr/>
          <a:lstStyle/>
          <a:p>
            <a:r>
              <a:rPr lang="en-US" dirty="0"/>
              <a:t>Matthew is written to Jews; hence, Kingdom of Heaven and not God</a:t>
            </a:r>
          </a:p>
          <a:p>
            <a:r>
              <a:rPr lang="en-US" b="1" dirty="0"/>
              <a:t>Matt. 1  </a:t>
            </a:r>
            <a:r>
              <a:rPr lang="en-US" dirty="0"/>
              <a:t>Jesus is Messiah; genealogy and birth</a:t>
            </a:r>
          </a:p>
          <a:p>
            <a:r>
              <a:rPr lang="en-US" b="1" dirty="0"/>
              <a:t>Matt. 2</a:t>
            </a:r>
            <a:r>
              <a:rPr lang="en-US" dirty="0"/>
              <a:t>  Magi, Herod, 2 years after chapter 1; Egypt and Nazareth</a:t>
            </a:r>
          </a:p>
          <a:p>
            <a:r>
              <a:rPr lang="en-US" b="1" dirty="0"/>
              <a:t>Matt. 3</a:t>
            </a:r>
            <a:r>
              <a:rPr lang="en-US" dirty="0"/>
              <a:t>  John the Baptist preaches repentance; Jesus baptized</a:t>
            </a:r>
          </a:p>
          <a:p>
            <a:r>
              <a:rPr lang="en-US" b="1" dirty="0"/>
              <a:t>Matt. 4  </a:t>
            </a:r>
            <a:r>
              <a:rPr lang="en-US" dirty="0"/>
              <a:t>Jesus tempted; preached repentance; 4 disciples called</a:t>
            </a:r>
          </a:p>
          <a:p>
            <a:r>
              <a:rPr lang="en-US" b="1" dirty="0"/>
              <a:t>Matt. 5  </a:t>
            </a:r>
            <a:r>
              <a:rPr lang="en-US" dirty="0"/>
              <a:t>Blessed, righteousness must exceed that of the Pharisees; you have heard, but I say…</a:t>
            </a:r>
          </a:p>
          <a:p>
            <a:r>
              <a:rPr lang="en-US" b="1" dirty="0"/>
              <a:t>Matt. 6  </a:t>
            </a:r>
            <a:r>
              <a:rPr lang="en-US" dirty="0"/>
              <a:t>Jesus taught about: giving, praying, fasting, treasure and worry</a:t>
            </a:r>
          </a:p>
          <a:p>
            <a:r>
              <a:rPr lang="en-US" b="1" dirty="0"/>
              <a:t>Matt. 7  </a:t>
            </a:r>
            <a:r>
              <a:rPr lang="en-US" dirty="0"/>
              <a:t>Judging, hypocrisy, false prophets   </a:t>
            </a:r>
            <a:r>
              <a:rPr lang="en-US" b="1" dirty="0"/>
              <a:t>7:28</a:t>
            </a:r>
            <a:r>
              <a:rPr lang="en-US" dirty="0"/>
              <a:t> ends first segment</a:t>
            </a:r>
          </a:p>
          <a:p>
            <a:r>
              <a:rPr lang="en-US" b="1" dirty="0"/>
              <a:t>Matt. 8  </a:t>
            </a:r>
            <a:r>
              <a:rPr lang="en-US" dirty="0"/>
              <a:t>Power over: diseases, demons, men and nature</a:t>
            </a:r>
          </a:p>
          <a:p>
            <a:r>
              <a:rPr lang="en-US" b="1" dirty="0"/>
              <a:t>Matt. 9  </a:t>
            </a:r>
            <a:r>
              <a:rPr lang="en-US" dirty="0"/>
              <a:t>Paralytic, woman with hemorrhage, centurion’s servant, 2 blind men, mute-demon possessed man healed. Sheep without a shepherd. </a:t>
            </a:r>
          </a:p>
          <a:p>
            <a:endParaRPr lang="en-US" dirty="0"/>
          </a:p>
        </p:txBody>
      </p:sp>
    </p:spTree>
    <p:extLst>
      <p:ext uri="{BB962C8B-B14F-4D97-AF65-F5344CB8AC3E}">
        <p14:creationId xmlns:p14="http://schemas.microsoft.com/office/powerpoint/2010/main" val="5190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427-2B63-3B82-CF65-190A591497BC}"/>
              </a:ext>
            </a:extLst>
          </p:cNvPr>
          <p:cNvSpPr>
            <a:spLocks noGrp="1"/>
          </p:cNvSpPr>
          <p:nvPr>
            <p:ph type="title"/>
          </p:nvPr>
        </p:nvSpPr>
        <p:spPr/>
        <p:txBody>
          <a:bodyPr/>
          <a:lstStyle/>
          <a:p>
            <a:r>
              <a:rPr lang="en-US" dirty="0"/>
              <a:t>Matthew 11:1-2</a:t>
            </a:r>
          </a:p>
        </p:txBody>
      </p:sp>
      <p:sp>
        <p:nvSpPr>
          <p:cNvPr id="3" name="Content Placeholder 2">
            <a:extLst>
              <a:ext uri="{FF2B5EF4-FFF2-40B4-BE49-F238E27FC236}">
                <a16:creationId xmlns:a16="http://schemas.microsoft.com/office/drawing/2014/main" id="{D0B893FA-C450-FD4D-94BD-45ABB4BCB9FD}"/>
              </a:ext>
            </a:extLst>
          </p:cNvPr>
          <p:cNvSpPr>
            <a:spLocks noGrp="1"/>
          </p:cNvSpPr>
          <p:nvPr>
            <p:ph idx="1"/>
          </p:nvPr>
        </p:nvSpPr>
        <p:spPr/>
        <p:txBody>
          <a:bodyPr/>
          <a:lstStyle/>
          <a:p>
            <a:r>
              <a:rPr lang="en-US" b="1" dirty="0"/>
              <a:t>Matt. 10  </a:t>
            </a:r>
            <a:r>
              <a:rPr lang="en-US" dirty="0"/>
              <a:t>Jesus gave authority to 12 disciples, sent out. “Do not fear”. Following Christ has a cost</a:t>
            </a:r>
          </a:p>
          <a:p>
            <a:r>
              <a:rPr lang="en-US" b="1" dirty="0"/>
              <a:t>11:1</a:t>
            </a:r>
            <a:r>
              <a:rPr lang="en-US" dirty="0"/>
              <a:t>“When Jesus had finished giving instructions to His 12 disciples”</a:t>
            </a:r>
          </a:p>
          <a:p>
            <a:r>
              <a:rPr lang="en-US" dirty="0"/>
              <a:t>“When Jesus finished these words, the crowds were amazed.” </a:t>
            </a:r>
            <a:r>
              <a:rPr lang="en-US" b="1" dirty="0"/>
              <a:t>7:28.</a:t>
            </a:r>
            <a:r>
              <a:rPr lang="en-US" dirty="0"/>
              <a:t> End of the Sermon on the Mount</a:t>
            </a:r>
          </a:p>
          <a:p>
            <a:r>
              <a:rPr lang="en-US" dirty="0"/>
              <a:t>Jesus warned about opposition beginning in </a:t>
            </a:r>
            <a:r>
              <a:rPr lang="en-US" b="1" dirty="0"/>
              <a:t>10:16</a:t>
            </a:r>
          </a:p>
          <a:p>
            <a:r>
              <a:rPr lang="en-US" dirty="0"/>
              <a:t>Opposition begins in the events of chapters </a:t>
            </a:r>
            <a:r>
              <a:rPr lang="en-US" b="1" dirty="0"/>
              <a:t>11-12</a:t>
            </a:r>
          </a:p>
          <a:p>
            <a:r>
              <a:rPr lang="en-US" dirty="0"/>
              <a:t>John the Baptist was in prison because he condemned Herod’s marriage to Herodias, his brother Philip’s wife. Philip is still alive, Herod is part Jew. Herodias divorced Philip in order to marry Herod.</a:t>
            </a:r>
          </a:p>
          <a:p>
            <a:r>
              <a:rPr lang="en-US" dirty="0"/>
              <a:t>John preached repentance, even to Herod.</a:t>
            </a:r>
          </a:p>
          <a:p>
            <a:endParaRPr lang="en-US" dirty="0"/>
          </a:p>
          <a:p>
            <a:endParaRPr lang="en-US" dirty="0"/>
          </a:p>
          <a:p>
            <a:endParaRPr lang="en-US" dirty="0"/>
          </a:p>
        </p:txBody>
      </p:sp>
    </p:spTree>
    <p:extLst>
      <p:ext uri="{BB962C8B-B14F-4D97-AF65-F5344CB8AC3E}">
        <p14:creationId xmlns:p14="http://schemas.microsoft.com/office/powerpoint/2010/main" val="321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C9F7-0B0A-BEF3-69A9-4E10DDBBD44D}"/>
              </a:ext>
            </a:extLst>
          </p:cNvPr>
          <p:cNvSpPr>
            <a:spLocks noGrp="1"/>
          </p:cNvSpPr>
          <p:nvPr>
            <p:ph type="title"/>
          </p:nvPr>
        </p:nvSpPr>
        <p:spPr/>
        <p:txBody>
          <a:bodyPr/>
          <a:lstStyle/>
          <a:p>
            <a:r>
              <a:rPr lang="en-US" dirty="0"/>
              <a:t>Matthew 11:3-6</a:t>
            </a:r>
          </a:p>
        </p:txBody>
      </p:sp>
      <p:sp>
        <p:nvSpPr>
          <p:cNvPr id="3" name="Content Placeholder 2">
            <a:extLst>
              <a:ext uri="{FF2B5EF4-FFF2-40B4-BE49-F238E27FC236}">
                <a16:creationId xmlns:a16="http://schemas.microsoft.com/office/drawing/2014/main" id="{DB1F7D2C-04B4-DB72-AF15-74425F578173}"/>
              </a:ext>
            </a:extLst>
          </p:cNvPr>
          <p:cNvSpPr>
            <a:spLocks noGrp="1"/>
          </p:cNvSpPr>
          <p:nvPr>
            <p:ph idx="1"/>
          </p:nvPr>
        </p:nvSpPr>
        <p:spPr/>
        <p:txBody>
          <a:bodyPr/>
          <a:lstStyle/>
          <a:p>
            <a:r>
              <a:rPr lang="en-US" dirty="0"/>
              <a:t>John sends his disciples to ask Jesus, “Are You the Expected One?”</a:t>
            </a:r>
          </a:p>
          <a:p>
            <a:r>
              <a:rPr lang="en-US" b="1" dirty="0"/>
              <a:t>Matt. 3:1-2</a:t>
            </a:r>
            <a:r>
              <a:rPr lang="en-US" dirty="0"/>
              <a:t> Jesus came after John and was to baptize with the Holy Spirit and fire. This had not happened, and John is facing death.</a:t>
            </a:r>
          </a:p>
          <a:p>
            <a:r>
              <a:rPr lang="en-US" dirty="0"/>
              <a:t>Jesus’ answer: Go and report all that you see and hear: blind, lame, lepers, deaf are healed and dead raised. </a:t>
            </a:r>
          </a:p>
          <a:p>
            <a:r>
              <a:rPr lang="en-US" dirty="0"/>
              <a:t>Gospel preached to the poor: </a:t>
            </a:r>
            <a:r>
              <a:rPr lang="en-US" b="1" dirty="0"/>
              <a:t>5:3 </a:t>
            </a:r>
            <a:r>
              <a:rPr lang="en-US" dirty="0"/>
              <a:t> First “blessed”. Blessed are the poor for theirs is the kingdom of heaven. </a:t>
            </a:r>
          </a:p>
          <a:p>
            <a:r>
              <a:rPr lang="en-US" dirty="0"/>
              <a:t>Blessed is he who does not take offense at Me. </a:t>
            </a:r>
            <a:r>
              <a:rPr lang="en-US" b="1" dirty="0"/>
              <a:t>5:11 </a:t>
            </a:r>
            <a:r>
              <a:rPr lang="en-US" dirty="0"/>
              <a:t>says, “Blessed are you when people insult you and persecute you, and falsely say all kinds of evil against you BECAUSE OF ME.” (context is king)</a:t>
            </a:r>
          </a:p>
          <a:p>
            <a:r>
              <a:rPr lang="en-US" dirty="0"/>
              <a:t>Jesus reassured John that He WAS the coming one.</a:t>
            </a:r>
          </a:p>
        </p:txBody>
      </p:sp>
    </p:spTree>
    <p:extLst>
      <p:ext uri="{BB962C8B-B14F-4D97-AF65-F5344CB8AC3E}">
        <p14:creationId xmlns:p14="http://schemas.microsoft.com/office/powerpoint/2010/main" val="38309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6FC7-CD21-A46B-8536-9F8B0BB8A2C7}"/>
              </a:ext>
            </a:extLst>
          </p:cNvPr>
          <p:cNvSpPr>
            <a:spLocks noGrp="1"/>
          </p:cNvSpPr>
          <p:nvPr>
            <p:ph type="title"/>
          </p:nvPr>
        </p:nvSpPr>
        <p:spPr/>
        <p:txBody>
          <a:bodyPr/>
          <a:lstStyle/>
          <a:p>
            <a:r>
              <a:rPr lang="en-US" dirty="0"/>
              <a:t>Matthew 11:7-14    Jesus speaks of John</a:t>
            </a:r>
          </a:p>
        </p:txBody>
      </p:sp>
      <p:sp>
        <p:nvSpPr>
          <p:cNvPr id="3" name="Content Placeholder 2">
            <a:extLst>
              <a:ext uri="{FF2B5EF4-FFF2-40B4-BE49-F238E27FC236}">
                <a16:creationId xmlns:a16="http://schemas.microsoft.com/office/drawing/2014/main" id="{95FFD1C0-8B91-4D8D-143B-E379B6C68E2B}"/>
              </a:ext>
            </a:extLst>
          </p:cNvPr>
          <p:cNvSpPr>
            <a:spLocks noGrp="1"/>
          </p:cNvSpPr>
          <p:nvPr>
            <p:ph idx="1"/>
          </p:nvPr>
        </p:nvSpPr>
        <p:spPr/>
        <p:txBody>
          <a:bodyPr/>
          <a:lstStyle/>
          <a:p>
            <a:r>
              <a:rPr lang="en-US" dirty="0"/>
              <a:t>John’s disciples leave and Jesus speaks to the crowd about John</a:t>
            </a:r>
          </a:p>
          <a:p>
            <a:r>
              <a:rPr lang="en-US" b="1" dirty="0"/>
              <a:t>Matt. 3:5 </a:t>
            </a:r>
            <a:r>
              <a:rPr lang="en-US" dirty="0"/>
              <a:t>says they went out to see John in the wilderness</a:t>
            </a:r>
          </a:p>
          <a:p>
            <a:r>
              <a:rPr lang="en-US" dirty="0"/>
              <a:t>Jesus says he was His messenger, a prophet, but even more than that</a:t>
            </a:r>
          </a:p>
          <a:p>
            <a:r>
              <a:rPr lang="en-US" dirty="0"/>
              <a:t>He fulfilled prophecy. </a:t>
            </a:r>
            <a:r>
              <a:rPr lang="en-US" b="1" dirty="0"/>
              <a:t>Mal. 3:1</a:t>
            </a:r>
            <a:r>
              <a:rPr lang="en-US" dirty="0"/>
              <a:t> and </a:t>
            </a:r>
            <a:r>
              <a:rPr lang="en-US" b="1" dirty="0"/>
              <a:t>Is. 61</a:t>
            </a:r>
          </a:p>
          <a:p>
            <a:r>
              <a:rPr lang="en-US" dirty="0"/>
              <a:t>Yet, he who is least in the kingdom is greater than John, who is born of women. Which is NOT saying Old Testament believers are “less”.</a:t>
            </a:r>
          </a:p>
          <a:p>
            <a:r>
              <a:rPr lang="en-US" dirty="0"/>
              <a:t>John was of the </a:t>
            </a:r>
            <a:r>
              <a:rPr lang="en-US" b="1" dirty="0"/>
              <a:t>Old</a:t>
            </a:r>
            <a:r>
              <a:rPr lang="en-US" dirty="0"/>
              <a:t> Covenant. Jesus brought in the </a:t>
            </a:r>
            <a:r>
              <a:rPr lang="en-US" b="1" dirty="0"/>
              <a:t>New</a:t>
            </a:r>
            <a:r>
              <a:rPr lang="en-US" dirty="0"/>
              <a:t>.</a:t>
            </a:r>
          </a:p>
          <a:p>
            <a:r>
              <a:rPr lang="en-US" dirty="0"/>
              <a:t>Jesus marks time by John the Baptist  </a:t>
            </a:r>
            <a:r>
              <a:rPr lang="en-US" b="1" dirty="0"/>
              <a:t>11:12-13</a:t>
            </a:r>
          </a:p>
          <a:p>
            <a:r>
              <a:rPr lang="en-US" b="1" dirty="0"/>
              <a:t>11:12 </a:t>
            </a:r>
            <a:r>
              <a:rPr lang="en-US" dirty="0"/>
              <a:t>Violent men were those opposing Jesus’ ministry; unrepentant</a:t>
            </a:r>
            <a:endParaRPr lang="en-US" b="1" dirty="0"/>
          </a:p>
          <a:p>
            <a:r>
              <a:rPr lang="en-US" dirty="0"/>
              <a:t>He would have </a:t>
            </a:r>
            <a:r>
              <a:rPr lang="en-US" i="1" dirty="0"/>
              <a:t>literally</a:t>
            </a:r>
            <a:r>
              <a:rPr lang="en-US" dirty="0"/>
              <a:t> fulfilled prophecy about Elijah, had the Jews accepted his message and repented, but they did not.</a:t>
            </a:r>
          </a:p>
          <a:p>
            <a:r>
              <a:rPr lang="en-US" b="1" dirty="0"/>
              <a:t>Mal. 4:5 </a:t>
            </a:r>
            <a:r>
              <a:rPr lang="en-US" dirty="0"/>
              <a:t>John fulfilled this scripture </a:t>
            </a:r>
            <a:r>
              <a:rPr lang="en-US" i="1" dirty="0"/>
              <a:t>spiritually </a:t>
            </a:r>
          </a:p>
        </p:txBody>
      </p:sp>
    </p:spTree>
    <p:extLst>
      <p:ext uri="{BB962C8B-B14F-4D97-AF65-F5344CB8AC3E}">
        <p14:creationId xmlns:p14="http://schemas.microsoft.com/office/powerpoint/2010/main" val="35968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09CB-F91C-C19C-A0A5-A3D85D75D002}"/>
              </a:ext>
            </a:extLst>
          </p:cNvPr>
          <p:cNvSpPr>
            <a:spLocks noGrp="1"/>
          </p:cNvSpPr>
          <p:nvPr>
            <p:ph type="title"/>
          </p:nvPr>
        </p:nvSpPr>
        <p:spPr/>
        <p:txBody>
          <a:bodyPr/>
          <a:lstStyle/>
          <a:p>
            <a:r>
              <a:rPr lang="en-US" dirty="0"/>
              <a:t>Matthew 11:15-19</a:t>
            </a:r>
          </a:p>
        </p:txBody>
      </p:sp>
      <p:sp>
        <p:nvSpPr>
          <p:cNvPr id="3" name="Content Placeholder 2">
            <a:extLst>
              <a:ext uri="{FF2B5EF4-FFF2-40B4-BE49-F238E27FC236}">
                <a16:creationId xmlns:a16="http://schemas.microsoft.com/office/drawing/2014/main" id="{1AF6A5A4-8BD8-FACD-40AA-DBD259E94293}"/>
              </a:ext>
            </a:extLst>
          </p:cNvPr>
          <p:cNvSpPr>
            <a:spLocks noGrp="1"/>
          </p:cNvSpPr>
          <p:nvPr>
            <p:ph idx="1"/>
          </p:nvPr>
        </p:nvSpPr>
        <p:spPr/>
        <p:txBody>
          <a:bodyPr/>
          <a:lstStyle/>
          <a:p>
            <a:r>
              <a:rPr lang="en-US" dirty="0"/>
              <a:t>“He who has ears to hear, let him hear.” This generation didn’t have ears to hear. They took offense at Him and were like children.</a:t>
            </a:r>
          </a:p>
          <a:p>
            <a:r>
              <a:rPr lang="en-US" dirty="0"/>
              <a:t>They accused John, who came neither eating </a:t>
            </a:r>
            <a:r>
              <a:rPr lang="en-US" b="1" dirty="0"/>
              <a:t>nor</a:t>
            </a:r>
            <a:r>
              <a:rPr lang="en-US" dirty="0"/>
              <a:t> drinking, of having a demon.</a:t>
            </a:r>
          </a:p>
          <a:p>
            <a:r>
              <a:rPr lang="en-US" dirty="0"/>
              <a:t> They accused Jesus, who came </a:t>
            </a:r>
            <a:r>
              <a:rPr lang="en-US" b="1" dirty="0"/>
              <a:t>BOTH</a:t>
            </a:r>
            <a:r>
              <a:rPr lang="en-US" dirty="0"/>
              <a:t> eating and drinking, of being a glutton and a drunkard, a friend of tax collectors and sinners.</a:t>
            </a:r>
          </a:p>
          <a:p>
            <a:r>
              <a:rPr lang="en-US" dirty="0"/>
              <a:t>They openly and verbally opposed the truth. “Wisdom is vindicated by her deeds.” They were not wise. They took offense at Him.</a:t>
            </a:r>
          </a:p>
          <a:p>
            <a:r>
              <a:rPr lang="en-US" dirty="0"/>
              <a:t>“The leaders were childish, stubborn, and pouting because they couldn’t have their way.” Wiersbe</a:t>
            </a:r>
          </a:p>
          <a:p>
            <a:pPr marL="0" indent="0">
              <a:buNone/>
            </a:pPr>
            <a:endParaRPr lang="en-US" dirty="0"/>
          </a:p>
          <a:p>
            <a:endParaRPr lang="en-US" dirty="0"/>
          </a:p>
        </p:txBody>
      </p:sp>
    </p:spTree>
    <p:extLst>
      <p:ext uri="{BB962C8B-B14F-4D97-AF65-F5344CB8AC3E}">
        <p14:creationId xmlns:p14="http://schemas.microsoft.com/office/powerpoint/2010/main" val="371153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BDD8-0A0C-C744-8008-2B26B2DF7FF7}"/>
              </a:ext>
            </a:extLst>
          </p:cNvPr>
          <p:cNvSpPr>
            <a:spLocks noGrp="1"/>
          </p:cNvSpPr>
          <p:nvPr>
            <p:ph type="title"/>
          </p:nvPr>
        </p:nvSpPr>
        <p:spPr/>
        <p:txBody>
          <a:bodyPr/>
          <a:lstStyle/>
          <a:p>
            <a:r>
              <a:rPr lang="en-US" dirty="0"/>
              <a:t>Matthew 11:20 - 26</a:t>
            </a:r>
          </a:p>
        </p:txBody>
      </p:sp>
      <p:sp>
        <p:nvSpPr>
          <p:cNvPr id="3" name="Content Placeholder 2">
            <a:extLst>
              <a:ext uri="{FF2B5EF4-FFF2-40B4-BE49-F238E27FC236}">
                <a16:creationId xmlns:a16="http://schemas.microsoft.com/office/drawing/2014/main" id="{3E0B1590-C05E-4F98-4AB0-2FC010959C64}"/>
              </a:ext>
            </a:extLst>
          </p:cNvPr>
          <p:cNvSpPr>
            <a:spLocks noGrp="1"/>
          </p:cNvSpPr>
          <p:nvPr>
            <p:ph idx="1"/>
          </p:nvPr>
        </p:nvSpPr>
        <p:spPr/>
        <p:txBody>
          <a:bodyPr/>
          <a:lstStyle/>
          <a:p>
            <a:r>
              <a:rPr lang="en-US" dirty="0"/>
              <a:t>Jesus denounced their cities. “Woe to the cities in Israel”</a:t>
            </a:r>
          </a:p>
          <a:p>
            <a:r>
              <a:rPr lang="en-US" dirty="0"/>
              <a:t>Miracles done in Bethsaida: walked on water (</a:t>
            </a:r>
            <a:r>
              <a:rPr lang="en-US" b="1" dirty="0"/>
              <a:t>Matt. 14</a:t>
            </a:r>
            <a:r>
              <a:rPr lang="en-US" dirty="0"/>
              <a:t>), healed a blind man (</a:t>
            </a:r>
            <a:r>
              <a:rPr lang="en-US" b="1" dirty="0"/>
              <a:t>Mark 8:22-26</a:t>
            </a:r>
            <a:r>
              <a:rPr lang="en-US" dirty="0"/>
              <a:t>), fed the 5,000 (</a:t>
            </a:r>
            <a:r>
              <a:rPr lang="en-US" b="1" dirty="0"/>
              <a:t>Luke 9:16</a:t>
            </a:r>
            <a:r>
              <a:rPr lang="en-US" dirty="0"/>
              <a:t>). </a:t>
            </a:r>
            <a:r>
              <a:rPr lang="en-US" dirty="0" err="1"/>
              <a:t>Corazin</a:t>
            </a:r>
            <a:r>
              <a:rPr lang="en-US" dirty="0"/>
              <a:t> was </a:t>
            </a:r>
            <a:r>
              <a:rPr lang="en-US" dirty="0" err="1"/>
              <a:t>closeby</a:t>
            </a:r>
            <a:endParaRPr lang="en-US" dirty="0"/>
          </a:p>
          <a:p>
            <a:r>
              <a:rPr lang="en-US" dirty="0" err="1"/>
              <a:t>Tyre</a:t>
            </a:r>
            <a:r>
              <a:rPr lang="en-US" dirty="0"/>
              <a:t> and Sidon are in current Lebanon, NOT is Israel and they did NOT see His miracles. Yet, they would have repented if they had.</a:t>
            </a:r>
          </a:p>
          <a:p>
            <a:r>
              <a:rPr lang="en-US" b="1" dirty="0"/>
              <a:t>Matt. 11:22, 24 </a:t>
            </a:r>
            <a:r>
              <a:rPr lang="en-US" dirty="0"/>
              <a:t>speak of judgment because of lack of repentance</a:t>
            </a:r>
          </a:p>
          <a:p>
            <a:r>
              <a:rPr lang="en-US" dirty="0"/>
              <a:t>Sodom will be better off in the day of judgment than Capernaum, His home base where He did MANY miracles.</a:t>
            </a:r>
          </a:p>
          <a:p>
            <a:r>
              <a:rPr lang="en-US" dirty="0"/>
              <a:t>Healed centurion’s servant, Peter’s mother-in-law, paralytic, etc.</a:t>
            </a:r>
          </a:p>
          <a:p>
            <a:r>
              <a:rPr lang="en-US" b="1" dirty="0"/>
              <a:t>Matt. 11:25-26  </a:t>
            </a:r>
            <a:r>
              <a:rPr lang="en-US" dirty="0"/>
              <a:t>Then Jesus stops and prays thanking His Father, who art in heaven, for who He has revealed “these things” to and who He has not. Jesus knew it was well-pleasing to His Father – in heaven</a:t>
            </a:r>
          </a:p>
        </p:txBody>
      </p:sp>
    </p:spTree>
    <p:extLst>
      <p:ext uri="{BB962C8B-B14F-4D97-AF65-F5344CB8AC3E}">
        <p14:creationId xmlns:p14="http://schemas.microsoft.com/office/powerpoint/2010/main" val="42011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DFCE-E443-4B55-7CF7-FE6C9C3BE69D}"/>
              </a:ext>
            </a:extLst>
          </p:cNvPr>
          <p:cNvSpPr>
            <a:spLocks noGrp="1"/>
          </p:cNvSpPr>
          <p:nvPr>
            <p:ph type="title"/>
          </p:nvPr>
        </p:nvSpPr>
        <p:spPr/>
        <p:txBody>
          <a:bodyPr/>
          <a:lstStyle/>
          <a:p>
            <a:r>
              <a:rPr lang="en-US" dirty="0"/>
              <a:t>Matthew 11:27-30</a:t>
            </a:r>
          </a:p>
        </p:txBody>
      </p:sp>
      <p:sp>
        <p:nvSpPr>
          <p:cNvPr id="3" name="Content Placeholder 2">
            <a:extLst>
              <a:ext uri="{FF2B5EF4-FFF2-40B4-BE49-F238E27FC236}">
                <a16:creationId xmlns:a16="http://schemas.microsoft.com/office/drawing/2014/main" id="{53122FED-0132-D664-4D26-BA1717895039}"/>
              </a:ext>
            </a:extLst>
          </p:cNvPr>
          <p:cNvSpPr>
            <a:spLocks noGrp="1"/>
          </p:cNvSpPr>
          <p:nvPr>
            <p:ph idx="1"/>
          </p:nvPr>
        </p:nvSpPr>
        <p:spPr/>
        <p:txBody>
          <a:bodyPr/>
          <a:lstStyle/>
          <a:p>
            <a:r>
              <a:rPr lang="en-US" dirty="0"/>
              <a:t>“All things have been handed over to the Son”. </a:t>
            </a:r>
            <a:r>
              <a:rPr lang="en-US" b="1" dirty="0"/>
              <a:t>Authority </a:t>
            </a:r>
            <a:r>
              <a:rPr lang="en-US" dirty="0"/>
              <a:t>given to Jesus by God the Father</a:t>
            </a:r>
          </a:p>
          <a:p>
            <a:r>
              <a:rPr lang="en-US" dirty="0"/>
              <a:t>Only who Jesus wills to reveal His Father, can know the Father. </a:t>
            </a:r>
            <a:r>
              <a:rPr lang="en-US" b="1" dirty="0"/>
              <a:t>Authority</a:t>
            </a:r>
            <a:r>
              <a:rPr lang="en-US" dirty="0"/>
              <a:t> to reveal deity.</a:t>
            </a:r>
          </a:p>
          <a:p>
            <a:r>
              <a:rPr lang="en-US" dirty="0"/>
              <a:t>Jesus called the weary and heavy-laden to come to Him for rest.</a:t>
            </a:r>
          </a:p>
          <a:p>
            <a:r>
              <a:rPr lang="en-US" dirty="0"/>
              <a:t>To “take a yoke” meant to become a disciple. This yoke, however, was well-fitted for each individual. “He has just the yoke that is tailor made for our lives and needs.”   Wiersbe</a:t>
            </a:r>
          </a:p>
          <a:p>
            <a:r>
              <a:rPr lang="en-US" dirty="0"/>
              <a:t>“The Pharisees tried to make the people follow Moses AND the traditions.”  Wiersbe</a:t>
            </a:r>
          </a:p>
          <a:p>
            <a:r>
              <a:rPr lang="en-US" dirty="0"/>
              <a:t>“Burdened” is exactly how the people felt under the yoke of pharisaical legalism.   Wiersbe </a:t>
            </a:r>
          </a:p>
          <a:p>
            <a:r>
              <a:rPr lang="en-US" b="1" dirty="0"/>
              <a:t>Theme: John imprisoned; Cities denounced, Jesus speaks of John, Rest, for My burden is light</a:t>
            </a:r>
            <a:r>
              <a:rPr lang="en-US" dirty="0"/>
              <a:t> </a:t>
            </a:r>
          </a:p>
        </p:txBody>
      </p:sp>
    </p:spTree>
    <p:extLst>
      <p:ext uri="{BB962C8B-B14F-4D97-AF65-F5344CB8AC3E}">
        <p14:creationId xmlns:p14="http://schemas.microsoft.com/office/powerpoint/2010/main" val="5521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1355-2FED-F2E9-0B92-0F4E57B9A0E9}"/>
              </a:ext>
            </a:extLst>
          </p:cNvPr>
          <p:cNvSpPr>
            <a:spLocks noGrp="1"/>
          </p:cNvSpPr>
          <p:nvPr>
            <p:ph type="title"/>
          </p:nvPr>
        </p:nvSpPr>
        <p:spPr/>
        <p:txBody>
          <a:bodyPr/>
          <a:lstStyle/>
          <a:p>
            <a:r>
              <a:rPr lang="en-US" dirty="0"/>
              <a:t>Matthew 12:1-8</a:t>
            </a:r>
          </a:p>
        </p:txBody>
      </p:sp>
      <p:sp>
        <p:nvSpPr>
          <p:cNvPr id="3" name="Content Placeholder 2">
            <a:extLst>
              <a:ext uri="{FF2B5EF4-FFF2-40B4-BE49-F238E27FC236}">
                <a16:creationId xmlns:a16="http://schemas.microsoft.com/office/drawing/2014/main" id="{7AEC7553-899E-918C-44CF-7F6D8F697743}"/>
              </a:ext>
            </a:extLst>
          </p:cNvPr>
          <p:cNvSpPr>
            <a:spLocks noGrp="1"/>
          </p:cNvSpPr>
          <p:nvPr>
            <p:ph idx="1"/>
          </p:nvPr>
        </p:nvSpPr>
        <p:spPr/>
        <p:txBody>
          <a:bodyPr/>
          <a:lstStyle/>
          <a:p>
            <a:r>
              <a:rPr lang="en-US" dirty="0"/>
              <a:t>“At that time”: After Jesus denounced their cities and gives instructions to His disciples and speaks of His rest.</a:t>
            </a:r>
          </a:p>
          <a:p>
            <a:r>
              <a:rPr lang="en-US" dirty="0"/>
              <a:t>“</a:t>
            </a:r>
            <a:r>
              <a:rPr lang="en-US" dirty="0" err="1"/>
              <a:t>Sabat</a:t>
            </a:r>
            <a:r>
              <a:rPr lang="en-US" dirty="0"/>
              <a:t>”, Sabbath meant repose or rest. (</a:t>
            </a:r>
            <a:r>
              <a:rPr lang="en-US" b="1" dirty="0"/>
              <a:t>11:28-30</a:t>
            </a:r>
            <a:r>
              <a:rPr lang="en-US" dirty="0"/>
              <a:t>)</a:t>
            </a:r>
          </a:p>
          <a:p>
            <a:r>
              <a:rPr lang="en-US" dirty="0"/>
              <a:t>Disciples are supposedly breaking Jewish law by eating grain</a:t>
            </a:r>
          </a:p>
          <a:p>
            <a:r>
              <a:rPr lang="en-US" dirty="0"/>
              <a:t>“Have you not read”: they were experts in the Torah, the Scriptures</a:t>
            </a:r>
          </a:p>
          <a:p>
            <a:r>
              <a:rPr lang="en-US" dirty="0"/>
              <a:t>Jesus gave examples of David and the priests who did NOT break the law by “working” on the Sabbath. </a:t>
            </a:r>
            <a:r>
              <a:rPr lang="en-US" b="1" dirty="0"/>
              <a:t>I Sam. 21:1; Num. 28:9-10</a:t>
            </a:r>
          </a:p>
          <a:p>
            <a:r>
              <a:rPr lang="en-US" dirty="0"/>
              <a:t>“Something greater than the temple is </a:t>
            </a:r>
            <a:r>
              <a:rPr lang="en-US" b="1" dirty="0"/>
              <a:t>here</a:t>
            </a:r>
            <a:r>
              <a:rPr lang="en-US" dirty="0"/>
              <a:t>”. Jesus is greater than priests/temple.  </a:t>
            </a:r>
            <a:r>
              <a:rPr lang="en-US" b="1" dirty="0"/>
              <a:t>Jesus - Priest</a:t>
            </a:r>
          </a:p>
          <a:p>
            <a:r>
              <a:rPr lang="en-US" dirty="0"/>
              <a:t>“If you had known </a:t>
            </a:r>
            <a:r>
              <a:rPr lang="en-US" b="1" dirty="0"/>
              <a:t>Hosea 6:6</a:t>
            </a:r>
            <a:r>
              <a:rPr lang="en-US" dirty="0"/>
              <a:t>, you would not have condemned the innocent.”  The disciples, David and his companions and priests.</a:t>
            </a:r>
          </a:p>
          <a:p>
            <a:r>
              <a:rPr lang="en-US" dirty="0"/>
              <a:t>He is Lord, has authority over, the Sabbath.</a:t>
            </a:r>
          </a:p>
          <a:p>
            <a:endParaRPr lang="en-US" dirty="0"/>
          </a:p>
          <a:p>
            <a:endParaRPr lang="en-US" dirty="0"/>
          </a:p>
        </p:txBody>
      </p:sp>
    </p:spTree>
    <p:extLst>
      <p:ext uri="{BB962C8B-B14F-4D97-AF65-F5344CB8AC3E}">
        <p14:creationId xmlns:p14="http://schemas.microsoft.com/office/powerpoint/2010/main" val="3494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168</TotalTime>
  <Words>2136</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fall power point</vt:lpstr>
      <vt:lpstr>Matthew Part 1</vt:lpstr>
      <vt:lpstr>Review</vt:lpstr>
      <vt:lpstr>Matthew 11:1-2</vt:lpstr>
      <vt:lpstr>Matthew 11:3-6</vt:lpstr>
      <vt:lpstr>Matthew 11:7-14    Jesus speaks of John</vt:lpstr>
      <vt:lpstr>Matthew 11:15-19</vt:lpstr>
      <vt:lpstr>Matthew 11:20 - 26</vt:lpstr>
      <vt:lpstr>Matthew 11:27-30</vt:lpstr>
      <vt:lpstr>Matthew 12:1-8</vt:lpstr>
      <vt:lpstr>Matthew 12:9-16</vt:lpstr>
      <vt:lpstr>Matthew 12:17-24</vt:lpstr>
      <vt:lpstr>Matthew 12:25-30</vt:lpstr>
      <vt:lpstr>Matthew 12:31- 37</vt:lpstr>
      <vt:lpstr>Matthew 12:38-42</vt:lpstr>
      <vt:lpstr>Matthew 12:43-45</vt:lpstr>
      <vt:lpstr>Matthew 12:46-50</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Part 1</dc:title>
  <dc:creator>Ron Goins</dc:creator>
  <cp:lastModifiedBy>Ron Goins</cp:lastModifiedBy>
  <cp:revision>44</cp:revision>
  <dcterms:created xsi:type="dcterms:W3CDTF">2023-11-01T12:20:50Z</dcterms:created>
  <dcterms:modified xsi:type="dcterms:W3CDTF">2023-11-01T15:54:34Z</dcterms:modified>
</cp:coreProperties>
</file>