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502400" y="2590800"/>
            <a:ext cx="5689600" cy="1295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502400" y="3810000"/>
            <a:ext cx="5689600" cy="53340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9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0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56000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6000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2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91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274639"/>
            <a:ext cx="23114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6800" y="274639"/>
            <a:ext cx="6731000" cy="5851525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14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7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0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73392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23373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93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0" y="1219201"/>
            <a:ext cx="4419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2800" y="1219201"/>
            <a:ext cx="4419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7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274638"/>
            <a:ext cx="9245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4683" y="1535113"/>
            <a:ext cx="47773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4683" y="2174875"/>
            <a:ext cx="47773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12000" y="1535113"/>
            <a:ext cx="4470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2000" y="2174875"/>
            <a:ext cx="4470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8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7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1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6800" y="273050"/>
            <a:ext cx="34544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6800" y="1435101"/>
            <a:ext cx="34544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44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6800" y="274638"/>
            <a:ext cx="9245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6800" y="1143001"/>
            <a:ext cx="9245600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790DC42-EF94-4D83-AD02-435E44812B89}" type="datetimeFigureOut">
              <a:rPr lang="en-US" smtClean="0"/>
              <a:t>10/25/2023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AF562F-B12D-47A9-B41B-FBF340B6C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8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accent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accent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accent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99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1A830-C84A-8D4C-B221-85541DB07F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Matthew Part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F6546F-27FE-6ADF-D2D5-BEDD58606C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Lesson 5</a:t>
            </a:r>
          </a:p>
        </p:txBody>
      </p:sp>
    </p:spTree>
    <p:extLst>
      <p:ext uri="{BB962C8B-B14F-4D97-AF65-F5344CB8AC3E}">
        <p14:creationId xmlns:p14="http://schemas.microsoft.com/office/powerpoint/2010/main" val="3484842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F21F-9D7C-529E-7239-30A48EC6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8:28-34  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5BFC6-A210-2B40-186D-A28117CC0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crosses the Sea of Galilee to the country of the Gadarenes</a:t>
            </a:r>
          </a:p>
          <a:p>
            <a:r>
              <a:rPr lang="en-US" dirty="0"/>
              <a:t>Two extremely violent, demon possessed men met Him, they come to Him! “What business do we have with each other, </a:t>
            </a:r>
            <a:r>
              <a:rPr lang="en-US" b="1" dirty="0"/>
              <a:t>Son of God</a:t>
            </a:r>
            <a:r>
              <a:rPr lang="en-US" dirty="0"/>
              <a:t>?”</a:t>
            </a:r>
          </a:p>
          <a:p>
            <a:r>
              <a:rPr lang="en-US" dirty="0"/>
              <a:t>They knew He had </a:t>
            </a:r>
            <a:r>
              <a:rPr lang="en-US" b="1" dirty="0"/>
              <a:t>authority</a:t>
            </a:r>
            <a:r>
              <a:rPr lang="en-US" dirty="0"/>
              <a:t> over them because they asked Him to cast them into the swine. (they knew they were going to be cast out)</a:t>
            </a:r>
          </a:p>
          <a:p>
            <a:r>
              <a:rPr lang="en-US" dirty="0"/>
              <a:t>People’s reaction: Fear. “Please leave”</a:t>
            </a:r>
          </a:p>
          <a:p>
            <a:r>
              <a:rPr lang="en-US" b="1" dirty="0"/>
              <a:t>Jesus had authority over:</a:t>
            </a:r>
          </a:p>
          <a:p>
            <a:r>
              <a:rPr lang="en-US" dirty="0"/>
              <a:t>Demons</a:t>
            </a:r>
          </a:p>
          <a:p>
            <a:r>
              <a:rPr lang="en-US" dirty="0"/>
              <a:t>All diseases</a:t>
            </a:r>
          </a:p>
          <a:p>
            <a:r>
              <a:rPr lang="en-US" dirty="0"/>
              <a:t>Winds and Sea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7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FA1A-E35B-B4B4-EC4A-588B904EA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274638"/>
            <a:ext cx="9245600" cy="792162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Sea </a:t>
            </a:r>
            <a:r>
              <a:rPr lang="en-US"/>
              <a:t>of Galilee                Jesus Boat</a:t>
            </a:r>
            <a:endParaRPr lang="en-US" dirty="0"/>
          </a:p>
        </p:txBody>
      </p:sp>
      <p:pic>
        <p:nvPicPr>
          <p:cNvPr id="5" name="Content Placeholder 4" descr="A view of a beach at night&#10;&#10;Description automatically generated">
            <a:extLst>
              <a:ext uri="{FF2B5EF4-FFF2-40B4-BE49-F238E27FC236}">
                <a16:creationId xmlns:a16="http://schemas.microsoft.com/office/drawing/2014/main" id="{0DB5DFB9-D571-3757-A379-070F1167F7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0" r="16283" b="-2"/>
          <a:stretch/>
        </p:blipFill>
        <p:spPr>
          <a:xfrm rot="10800000">
            <a:off x="2540000" y="1219201"/>
            <a:ext cx="4419600" cy="4906963"/>
          </a:xfrm>
          <a:noFill/>
        </p:spPr>
      </p:pic>
      <p:pic>
        <p:nvPicPr>
          <p:cNvPr id="7" name="Content Placeholder 6" descr="A display of a skeleton of a moose&#10;&#10;Description automatically generated with medium confidence">
            <a:extLst>
              <a:ext uri="{FF2B5EF4-FFF2-40B4-BE49-F238E27FC236}">
                <a16:creationId xmlns:a16="http://schemas.microsoft.com/office/drawing/2014/main" id="{F5BCDA02-CE4C-53ED-8518-2FD8A58151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4692" y="1685298"/>
            <a:ext cx="4933177" cy="3946967"/>
          </a:xfrm>
        </p:spPr>
      </p:pic>
    </p:spTree>
    <p:extLst>
      <p:ext uri="{BB962C8B-B14F-4D97-AF65-F5344CB8AC3E}">
        <p14:creationId xmlns:p14="http://schemas.microsoft.com/office/powerpoint/2010/main" val="2205926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4033-08F8-AAB6-CEAF-458E6F71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9:1-9 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30EB-238E-E7CC-B513-7B0B94036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goes back over the Sea of Galilee to Capernaum, His own city</a:t>
            </a:r>
          </a:p>
          <a:p>
            <a:r>
              <a:rPr lang="en-US" dirty="0"/>
              <a:t>Heals the paralytic of his sins and his illness</a:t>
            </a:r>
          </a:p>
          <a:p>
            <a:r>
              <a:rPr lang="en-US" dirty="0"/>
              <a:t>Why not go present himself to the priests?  No offering to be made. His sins are forgiven!</a:t>
            </a:r>
          </a:p>
          <a:p>
            <a:r>
              <a:rPr lang="en-US" b="1" dirty="0"/>
              <a:t>Authority</a:t>
            </a:r>
            <a:r>
              <a:rPr lang="en-US" dirty="0"/>
              <a:t> to forgive sins!</a:t>
            </a:r>
          </a:p>
          <a:p>
            <a:r>
              <a:rPr lang="en-US" dirty="0"/>
              <a:t>Jesus is omniscient because He knows the scribes’ thoughts</a:t>
            </a:r>
          </a:p>
          <a:p>
            <a:r>
              <a:rPr lang="en-US" dirty="0"/>
              <a:t>The people were awestruck and gave glory to GOD!  (</a:t>
            </a:r>
            <a:r>
              <a:rPr lang="en-US" b="1" dirty="0"/>
              <a:t>5:16</a:t>
            </a:r>
            <a:r>
              <a:rPr lang="en-US" dirty="0"/>
              <a:t>)</a:t>
            </a:r>
          </a:p>
          <a:p>
            <a:r>
              <a:rPr lang="en-US" dirty="0"/>
              <a:t>They knew </a:t>
            </a:r>
            <a:r>
              <a:rPr lang="en-US" b="1" dirty="0"/>
              <a:t>authority</a:t>
            </a:r>
            <a:r>
              <a:rPr lang="en-US" dirty="0"/>
              <a:t> like this could only </a:t>
            </a:r>
            <a:r>
              <a:rPr lang="en-US" b="1" dirty="0"/>
              <a:t>come from </a:t>
            </a:r>
            <a:r>
              <a:rPr lang="en-US" dirty="0"/>
              <a:t>God.</a:t>
            </a:r>
          </a:p>
          <a:p>
            <a:r>
              <a:rPr lang="en-US" dirty="0"/>
              <a:t>Jesus calls Matthew to Follow Him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79CA-A561-EC0B-115B-038E6C51B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9:10-13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1CD34-7B08-20FC-5B13-3C3AFD510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ate with tax collectors and sinners, probably in Matthew’s house</a:t>
            </a:r>
          </a:p>
          <a:p>
            <a:r>
              <a:rPr lang="en-US" b="1" dirty="0"/>
              <a:t>John 12:32 </a:t>
            </a:r>
            <a:r>
              <a:rPr lang="en-US" dirty="0"/>
              <a:t>Jesus draws all men unto Himself</a:t>
            </a:r>
          </a:p>
          <a:p>
            <a:r>
              <a:rPr lang="en-US" dirty="0"/>
              <a:t>Pharisees ask Jesus’ disciples why He does this, but Jesus answers</a:t>
            </a:r>
          </a:p>
          <a:p>
            <a:r>
              <a:rPr lang="en-US" dirty="0"/>
              <a:t>The sick need the physician, not the healthy.</a:t>
            </a:r>
          </a:p>
          <a:p>
            <a:r>
              <a:rPr lang="en-US" dirty="0"/>
              <a:t>“Go and learn what this means: I desire compassion, and not sacrifice, for I did not come to call the righteous but the sinners.”</a:t>
            </a:r>
          </a:p>
          <a:p>
            <a:r>
              <a:rPr lang="en-US" b="1" dirty="0"/>
              <a:t>Hosea 6:6 </a:t>
            </a:r>
            <a:r>
              <a:rPr lang="en-US" dirty="0"/>
              <a:t>For I delight in loyalty rather than sacrifice, and in the knowledge of God rather than burnt offerings.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5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925E1-12FE-05B6-E015-3B48A049D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9:14- 17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31C7C-E4C6-A79C-C47A-D7BEC85E9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John’s disciples, not the scribes and Pharisees, ask Jesus about fasting</a:t>
            </a:r>
          </a:p>
          <a:p>
            <a:r>
              <a:rPr lang="en-US" dirty="0"/>
              <a:t>Jesus is compared to the bridegroom: He foretells His departure</a:t>
            </a:r>
          </a:p>
          <a:p>
            <a:r>
              <a:rPr lang="en-US" dirty="0"/>
              <a:t>Jesus gives two examples of the Old and the New; the relationship between John’s ministry and His.</a:t>
            </a:r>
          </a:p>
          <a:p>
            <a:r>
              <a:rPr lang="en-US" dirty="0"/>
              <a:t>John marked the end of the Old, living under the Law; Jesus brought in the New.</a:t>
            </a:r>
          </a:p>
          <a:p>
            <a:r>
              <a:rPr lang="en-US" dirty="0"/>
              <a:t>Don’t try to make the New conform to the Old. Don’t expect Jesus to do as John did.</a:t>
            </a:r>
          </a:p>
          <a:p>
            <a:r>
              <a:rPr lang="en-US" dirty="0"/>
              <a:t>Jesus came to </a:t>
            </a:r>
            <a:r>
              <a:rPr lang="en-US" b="1" dirty="0"/>
              <a:t>fulfill</a:t>
            </a:r>
            <a:r>
              <a:rPr lang="en-US" dirty="0"/>
              <a:t> the Law   </a:t>
            </a:r>
            <a:r>
              <a:rPr lang="en-US" b="1" dirty="0"/>
              <a:t>5:17</a:t>
            </a:r>
          </a:p>
          <a:p>
            <a:r>
              <a:rPr lang="en-US" b="1" dirty="0"/>
              <a:t>Matt. 9:17 </a:t>
            </a:r>
            <a:r>
              <a:rPr lang="en-US" dirty="0"/>
              <a:t>“Both are preserved” The Law is fulfilled, and the New Covenant is ushered in BECAUSE the Law is </a:t>
            </a:r>
            <a:r>
              <a:rPr lang="en-US" b="1" dirty="0"/>
              <a:t>fulfilled</a:t>
            </a:r>
            <a:r>
              <a:rPr lang="en-US" dirty="0"/>
              <a:t>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5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8B908-A151-1A35-7C63-C57067022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9:18-26 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46EFE-151E-9FD9-1F89-34BDE4832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synagogue official, a Jew, came and bowed down to “the One who has </a:t>
            </a:r>
            <a:r>
              <a:rPr lang="en-US" b="1" dirty="0"/>
              <a:t>authority</a:t>
            </a:r>
            <a:r>
              <a:rPr lang="en-US" dirty="0"/>
              <a:t>” and asks Him to raise his daughter from the dead.</a:t>
            </a:r>
          </a:p>
          <a:p>
            <a:r>
              <a:rPr lang="en-US" dirty="0"/>
              <a:t>So, Jesus begins to follow the official to his house</a:t>
            </a:r>
          </a:p>
          <a:p>
            <a:r>
              <a:rPr lang="en-US" dirty="0"/>
              <a:t>AS HE IS GOING, the woman with the hemorrhage for 12 years, touches His garment, believing this alone would heal her. And it did!</a:t>
            </a:r>
          </a:p>
          <a:p>
            <a:r>
              <a:rPr lang="en-US" dirty="0"/>
              <a:t>Jesus calls her “daughter”!! Not UNCLEAN!!! CONDEMNED!!!</a:t>
            </a:r>
          </a:p>
          <a:p>
            <a:r>
              <a:rPr lang="en-US" dirty="0"/>
              <a:t>Her faith made her well. Faith in His </a:t>
            </a:r>
            <a:r>
              <a:rPr lang="en-US" b="1" dirty="0"/>
              <a:t>authority</a:t>
            </a:r>
            <a:r>
              <a:rPr lang="en-US" dirty="0"/>
              <a:t> and who He was.</a:t>
            </a:r>
          </a:p>
          <a:p>
            <a:r>
              <a:rPr lang="en-US" dirty="0"/>
              <a:t>Jesus took the dead girl’s hand and raised her from the dead!</a:t>
            </a:r>
          </a:p>
          <a:p>
            <a:r>
              <a:rPr lang="en-US" dirty="0"/>
              <a:t>Crowd isn’t laughing now</a:t>
            </a:r>
          </a:p>
          <a:p>
            <a:r>
              <a:rPr lang="en-US" dirty="0"/>
              <a:t>News spread throughout Capernaum</a:t>
            </a:r>
          </a:p>
          <a:p>
            <a:r>
              <a:rPr lang="en-US" dirty="0"/>
              <a:t>Jesus has </a:t>
            </a:r>
            <a:r>
              <a:rPr lang="en-US" b="1" dirty="0"/>
              <a:t>authority</a:t>
            </a:r>
            <a:r>
              <a:rPr lang="en-US" dirty="0"/>
              <a:t> over forgiveness of sins and death.</a:t>
            </a:r>
          </a:p>
        </p:txBody>
      </p:sp>
    </p:spTree>
    <p:extLst>
      <p:ext uri="{BB962C8B-B14F-4D97-AF65-F5344CB8AC3E}">
        <p14:creationId xmlns:p14="http://schemas.microsoft.com/office/powerpoint/2010/main" val="164563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0F081-F8F2-F394-D487-91E37F8E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9:27-38 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79140-15ED-6578-5A96-9CCD9C2E0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blind men followed Him asking Him, the Son of David, to have mercy on them. MERCY!!! (to spare, pity, console)</a:t>
            </a:r>
          </a:p>
          <a:p>
            <a:r>
              <a:rPr lang="en-US" dirty="0"/>
              <a:t>They follow Him into the house! And He heals them</a:t>
            </a:r>
          </a:p>
          <a:p>
            <a:r>
              <a:rPr lang="en-US" b="1" dirty="0"/>
              <a:t>Authority</a:t>
            </a:r>
            <a:r>
              <a:rPr lang="en-US" dirty="0"/>
              <a:t> over the unseen cause of this blindness</a:t>
            </a:r>
          </a:p>
          <a:p>
            <a:r>
              <a:rPr lang="en-US" dirty="0"/>
              <a:t>They went out and spread the news, though He told them not to</a:t>
            </a:r>
          </a:p>
          <a:p>
            <a:r>
              <a:rPr lang="en-US" dirty="0"/>
              <a:t>People are going to notice two blind guys, who AREN’T blind now!</a:t>
            </a:r>
          </a:p>
          <a:p>
            <a:r>
              <a:rPr lang="en-US" dirty="0"/>
              <a:t>Mute, demon-possessed man was BROUGHT to Jesus and He cast the demon out (that had made this man mute)</a:t>
            </a:r>
          </a:p>
          <a:p>
            <a:r>
              <a:rPr lang="en-US" dirty="0"/>
              <a:t>This man spoke! And the people were once again amazed</a:t>
            </a:r>
          </a:p>
          <a:p>
            <a:r>
              <a:rPr lang="en-US" dirty="0"/>
              <a:t>But: the Pharisees said He cast out demons by the power of Satan</a:t>
            </a:r>
          </a:p>
          <a:p>
            <a:r>
              <a:rPr lang="en-US" dirty="0"/>
              <a:t>He has compassion: healing and teaching the gospel of the kingdom</a:t>
            </a:r>
          </a:p>
          <a:p>
            <a:r>
              <a:rPr lang="en-US" dirty="0"/>
              <a:t>The harvest is plentiful, but the workers are few.</a:t>
            </a:r>
          </a:p>
        </p:txBody>
      </p:sp>
    </p:spTree>
    <p:extLst>
      <p:ext uri="{BB962C8B-B14F-4D97-AF65-F5344CB8AC3E}">
        <p14:creationId xmlns:p14="http://schemas.microsoft.com/office/powerpoint/2010/main" val="23772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C640-AD12-ADB4-D2AB-A1356556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10:1-15   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38970-114B-7BC9-B16E-E9B9154C0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sends the 12 disciples/apostles, the workers, out into the field</a:t>
            </a:r>
          </a:p>
          <a:p>
            <a:r>
              <a:rPr lang="en-US" dirty="0"/>
              <a:t>Jesus gives THEM </a:t>
            </a:r>
            <a:r>
              <a:rPr lang="en-US" b="1" dirty="0"/>
              <a:t>authority</a:t>
            </a:r>
            <a:r>
              <a:rPr lang="en-US" dirty="0"/>
              <a:t> to cast out unclean spirits and to heal EVERY kind of sickness and disease: but not forgiveness of sins</a:t>
            </a:r>
          </a:p>
          <a:p>
            <a:r>
              <a:rPr lang="en-US" dirty="0"/>
              <a:t>The apostles are named, and Matthew still calls himself a tax collector</a:t>
            </a:r>
          </a:p>
          <a:p>
            <a:r>
              <a:rPr lang="en-US" dirty="0"/>
              <a:t>They are only to go to the lost sheep of Israel; NOT the Gentiles</a:t>
            </a:r>
          </a:p>
          <a:p>
            <a:r>
              <a:rPr lang="en-US" dirty="0"/>
              <a:t>Don’t take any provisions for yourself. There will be worthy people that will house you…..and those that will not. </a:t>
            </a:r>
          </a:p>
          <a:p>
            <a:r>
              <a:rPr lang="en-US" dirty="0"/>
              <a:t>Shake the dust off your feet of those cities and people that will not receive you. Sodom and Gomorrah will be more tolerable in the Day of Judgment than these.</a:t>
            </a:r>
          </a:p>
          <a:p>
            <a:r>
              <a:rPr lang="en-US" dirty="0"/>
              <a:t>Why?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6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B7112-10B2-B1D0-8676-629132FD5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10:16-31  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941FA-3BF3-C55A-4331-2BB90F0FF4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“they” hand you over to the courts, whenever “they” persecute you, “they” malign, do not fear “them”.</a:t>
            </a:r>
          </a:p>
          <a:p>
            <a:r>
              <a:rPr lang="en-US" dirty="0"/>
              <a:t>Who is “they”?   Vs. </a:t>
            </a:r>
            <a:r>
              <a:rPr lang="en-US" b="1" dirty="0"/>
              <a:t>16-17</a:t>
            </a:r>
            <a:r>
              <a:rPr lang="en-US" dirty="0"/>
              <a:t> Men, wolves, false prophets, Jews</a:t>
            </a:r>
          </a:p>
          <a:p>
            <a:r>
              <a:rPr lang="en-US" b="1" dirty="0"/>
              <a:t>10:25</a:t>
            </a:r>
            <a:r>
              <a:rPr lang="en-US" dirty="0"/>
              <a:t> They have called the head of the household, Beelzebub. In </a:t>
            </a:r>
            <a:r>
              <a:rPr lang="en-US" b="1" dirty="0"/>
              <a:t>9:34 </a:t>
            </a:r>
            <a:r>
              <a:rPr lang="en-US" dirty="0"/>
              <a:t>the Pharisees said He cast out demons by the ruler of the demons.</a:t>
            </a:r>
          </a:p>
          <a:p>
            <a:r>
              <a:rPr lang="en-US" dirty="0"/>
              <a:t>You will be hated by all; family included. It costs to follow Christ</a:t>
            </a:r>
          </a:p>
          <a:p>
            <a:r>
              <a:rPr lang="en-US" dirty="0"/>
              <a:t>The one who endures to the end, will be saved.  </a:t>
            </a:r>
            <a:r>
              <a:rPr lang="en-US" b="1" dirty="0"/>
              <a:t>Vs. 22</a:t>
            </a:r>
          </a:p>
          <a:p>
            <a:r>
              <a:rPr lang="en-US" b="1" dirty="0"/>
              <a:t>Do not fear:</a:t>
            </a:r>
            <a:r>
              <a:rPr lang="en-US" dirty="0"/>
              <a:t> those who malign, those who kill the body</a:t>
            </a:r>
          </a:p>
          <a:p>
            <a:r>
              <a:rPr lang="en-US" b="1" dirty="0"/>
              <a:t>DO:</a:t>
            </a:r>
            <a:r>
              <a:rPr lang="en-US" dirty="0"/>
              <a:t> be shrewd and innocent. Beware! Fear Him who is able to destroy both body and soul in hell (Satan doesn’t even have control over hell)</a:t>
            </a:r>
          </a:p>
          <a:p>
            <a:r>
              <a:rPr lang="en-US" dirty="0"/>
              <a:t>You are MORE valuable than sparrows     </a:t>
            </a:r>
            <a:r>
              <a:rPr lang="en-US" b="1" dirty="0"/>
              <a:t>6:21-34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3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B259-846B-1035-8FAB-157C6F0B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10:32-42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69340-7236-8670-B71F-01C290D9FA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Confess Him before men: Holy Spirit will give you the words  (</a:t>
            </a:r>
            <a:r>
              <a:rPr lang="en-US" b="1" dirty="0"/>
              <a:t>vs. 20</a:t>
            </a:r>
            <a:r>
              <a:rPr lang="en-US" dirty="0"/>
              <a:t>)</a:t>
            </a:r>
          </a:p>
          <a:p>
            <a:r>
              <a:rPr lang="en-US" dirty="0"/>
              <a:t>Deny Him before men, He will deny you before the Father in heaven</a:t>
            </a:r>
          </a:p>
          <a:p>
            <a:r>
              <a:rPr lang="en-US" dirty="0"/>
              <a:t>These are the “worthy” of Jesus. Those who receive Jesus  (</a:t>
            </a:r>
            <a:r>
              <a:rPr lang="en-US" b="1" dirty="0"/>
              <a:t>vs. 40)</a:t>
            </a:r>
          </a:p>
          <a:p>
            <a:r>
              <a:rPr lang="en-US" dirty="0"/>
              <a:t>Those not worthy: Those who deny Him and don’t love Him MORE than Father, Mother, son, daughter, brother or sister. Those who do not take up their cross (daily </a:t>
            </a:r>
            <a:r>
              <a:rPr lang="en-US" b="1" dirty="0"/>
              <a:t>Luke 9:23</a:t>
            </a:r>
            <a:r>
              <a:rPr lang="en-US" dirty="0"/>
              <a:t>) and follow Him.</a:t>
            </a:r>
          </a:p>
          <a:p>
            <a:r>
              <a:rPr lang="en-US" dirty="0"/>
              <a:t>Jesus did not come to bring peace, but a sword</a:t>
            </a:r>
          </a:p>
          <a:p>
            <a:r>
              <a:rPr lang="en-US" b="1" dirty="0"/>
              <a:t>Luke 2:14 </a:t>
            </a:r>
            <a:r>
              <a:rPr lang="en-US" dirty="0"/>
              <a:t>“Glory to God in the highest, and on earth peace among men </a:t>
            </a:r>
            <a:r>
              <a:rPr lang="en-US" b="1" dirty="0"/>
              <a:t>with whom He is pleased</a:t>
            </a:r>
            <a:r>
              <a:rPr lang="en-US" dirty="0"/>
              <a:t>.”</a:t>
            </a:r>
          </a:p>
          <a:p>
            <a:r>
              <a:rPr lang="en-US" dirty="0"/>
              <a:t>The reward of a prophet, righteous man and disciple was the kingdom of heaven  (</a:t>
            </a:r>
            <a:r>
              <a:rPr lang="en-US" b="1" dirty="0"/>
              <a:t>5:6, 10</a:t>
            </a:r>
            <a:r>
              <a:rPr lang="en-US" dirty="0"/>
              <a:t>) and our Father SEES in secret and also rewards in secret. </a:t>
            </a:r>
            <a:r>
              <a:rPr lang="en-US" b="1" dirty="0"/>
              <a:t>(6:1-18)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1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2939-5757-37A5-3BB8-1F754539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Another way of dividing Matthew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354E5-A4AA-4210-DA45-0B59541A3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Matthew 1-4  </a:t>
            </a:r>
            <a:r>
              <a:rPr lang="en-US" dirty="0"/>
              <a:t>Jesus is Messiah, Son of David, King</a:t>
            </a:r>
          </a:p>
          <a:p>
            <a:pPr marL="0" indent="0">
              <a:buNone/>
            </a:pPr>
            <a:r>
              <a:rPr lang="en-US" dirty="0"/>
              <a:t>		   John and Jesus preach “Repent, the kingdom is at hand”</a:t>
            </a:r>
          </a:p>
          <a:p>
            <a:pPr marL="0" indent="0">
              <a:buNone/>
            </a:pPr>
            <a:r>
              <a:rPr lang="en-US" dirty="0"/>
              <a:t>		   Bear fruit in keeping with repentance</a:t>
            </a:r>
          </a:p>
          <a:p>
            <a:pPr marL="0" indent="0">
              <a:buNone/>
            </a:pPr>
            <a:r>
              <a:rPr lang="en-US" dirty="0"/>
              <a:t>		   Jesus proclaimed the gospel of the kingdom: Healed</a:t>
            </a:r>
          </a:p>
          <a:p>
            <a:r>
              <a:rPr lang="en-US" b="1" dirty="0"/>
              <a:t>Matthew 5-7  </a:t>
            </a:r>
            <a:r>
              <a:rPr lang="en-US" dirty="0"/>
              <a:t>Sermon on the Mount</a:t>
            </a:r>
          </a:p>
          <a:p>
            <a:pPr marL="0" indent="0">
              <a:buNone/>
            </a:pPr>
            <a:r>
              <a:rPr lang="en-US" dirty="0"/>
              <a:t>		   Righteousness required to enter the kingdom</a:t>
            </a:r>
          </a:p>
          <a:p>
            <a:r>
              <a:rPr lang="en-US" b="1" dirty="0"/>
              <a:t>Difference </a:t>
            </a:r>
            <a:r>
              <a:rPr lang="en-US" dirty="0"/>
              <a:t>in Matthew 1-4 and 5-7:</a:t>
            </a:r>
          </a:p>
          <a:p>
            <a:r>
              <a:rPr lang="en-US" b="1" dirty="0"/>
              <a:t>1-4</a:t>
            </a:r>
            <a:r>
              <a:rPr lang="en-US" dirty="0"/>
              <a:t> Are events</a:t>
            </a:r>
          </a:p>
          <a:p>
            <a:r>
              <a:rPr lang="en-US" b="1" dirty="0"/>
              <a:t>5-7</a:t>
            </a:r>
            <a:r>
              <a:rPr lang="en-US" dirty="0"/>
              <a:t> Are teaching</a:t>
            </a:r>
          </a:p>
          <a:p>
            <a:r>
              <a:rPr lang="en-US" b="1" dirty="0"/>
              <a:t>Segments:</a:t>
            </a:r>
            <a:r>
              <a:rPr lang="en-US" dirty="0"/>
              <a:t> </a:t>
            </a:r>
            <a:r>
              <a:rPr lang="en-US" b="1" dirty="0"/>
              <a:t>7:28</a:t>
            </a:r>
            <a:r>
              <a:rPr lang="en-US" dirty="0"/>
              <a:t> ends the first segment   </a:t>
            </a:r>
            <a:r>
              <a:rPr lang="en-US" b="1" dirty="0"/>
              <a:t>8:1 -11:1 </a:t>
            </a:r>
            <a:r>
              <a:rPr lang="en-US" dirty="0"/>
              <a:t>Begins another</a:t>
            </a:r>
          </a:p>
          <a:p>
            <a:r>
              <a:rPr lang="en-US" b="1" dirty="0"/>
              <a:t>Chapters 8-9</a:t>
            </a:r>
            <a:r>
              <a:rPr lang="en-US" dirty="0"/>
              <a:t> are events      </a:t>
            </a:r>
            <a:r>
              <a:rPr lang="en-US" b="1" dirty="0"/>
              <a:t>Chapter 10 </a:t>
            </a:r>
            <a:r>
              <a:rPr lang="en-US" dirty="0"/>
              <a:t>is teaching</a:t>
            </a:r>
          </a:p>
        </p:txBody>
      </p:sp>
    </p:spTree>
    <p:extLst>
      <p:ext uri="{BB962C8B-B14F-4D97-AF65-F5344CB8AC3E}">
        <p14:creationId xmlns:p14="http://schemas.microsoft.com/office/powerpoint/2010/main" val="2349846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94D1C-7F0C-6EC6-B511-C42C208AD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403AC-A181-4DC6-300A-0AFF7B615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 we see people that are lost as lost sheep and have compassion on them, not judgment and condemnation.</a:t>
            </a:r>
          </a:p>
          <a:p>
            <a:r>
              <a:rPr lang="en-US" dirty="0"/>
              <a:t>What has following Jesus cost me this week?</a:t>
            </a:r>
          </a:p>
          <a:p>
            <a:r>
              <a:rPr lang="en-US" dirty="0"/>
              <a:t>DO I take up my cross DAILY and follow Him? Denying myself, my agenda, and ask for His will on earth as it is in heaven.</a:t>
            </a:r>
          </a:p>
          <a:p>
            <a:r>
              <a:rPr lang="en-US" dirty="0"/>
              <a:t>May I lose my life for Him so that I find it.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7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5AE69-C91E-A35C-FA70-A816B810A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8:1-4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2022-B7EB-AF1B-AD3B-DD7251607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8:1</a:t>
            </a:r>
            <a:r>
              <a:rPr lang="en-US" dirty="0"/>
              <a:t> Jesus came “down from the mountain” after preaching the Sermon on the Mount</a:t>
            </a:r>
          </a:p>
          <a:p>
            <a:r>
              <a:rPr lang="en-US" dirty="0"/>
              <a:t>We leave chapter 7 with the people being amazed and astonished because He taught with </a:t>
            </a:r>
            <a:r>
              <a:rPr lang="en-US" b="1" dirty="0"/>
              <a:t>authority</a:t>
            </a:r>
            <a:r>
              <a:rPr lang="en-US" dirty="0"/>
              <a:t>. Now we will see what He has </a:t>
            </a:r>
            <a:r>
              <a:rPr lang="en-US" b="1" dirty="0"/>
              <a:t>authority</a:t>
            </a:r>
            <a:r>
              <a:rPr lang="en-US" dirty="0"/>
              <a:t> over.</a:t>
            </a:r>
          </a:p>
          <a:p>
            <a:r>
              <a:rPr lang="en-US" dirty="0"/>
              <a:t>Healed a leper: He TOUCHED the unclean; one who had to shout, “unclean” wherever he went.</a:t>
            </a:r>
          </a:p>
          <a:p>
            <a:r>
              <a:rPr lang="en-US" dirty="0"/>
              <a:t>He understood Jesus’ </a:t>
            </a:r>
            <a:r>
              <a:rPr lang="en-US" b="1" dirty="0"/>
              <a:t>authority</a:t>
            </a:r>
            <a:r>
              <a:rPr lang="en-US" dirty="0"/>
              <a:t>; he bowed down before Him</a:t>
            </a:r>
          </a:p>
          <a:p>
            <a:r>
              <a:rPr lang="en-US" dirty="0"/>
              <a:t>“If you are willing”: Your will be done on earth as it is in heaven</a:t>
            </a:r>
          </a:p>
          <a:p>
            <a:r>
              <a:rPr lang="en-US" dirty="0"/>
              <a:t>He was to tell no one, but present himself to the priest as a witness to the PRIESTS!</a:t>
            </a:r>
          </a:p>
          <a:p>
            <a:r>
              <a:rPr lang="en-US" dirty="0"/>
              <a:t>Jesus came to FULFILL the Law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11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1DE36-346A-D7CD-8F31-ED85BB5DB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8:5-13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A18F1-89DD-AAD7-B952-8875E5DC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goes to His hometown of Capernaum (</a:t>
            </a:r>
            <a:r>
              <a:rPr lang="en-US" b="1" dirty="0"/>
              <a:t>4:13</a:t>
            </a:r>
            <a:r>
              <a:rPr lang="en-US" dirty="0"/>
              <a:t>)</a:t>
            </a:r>
          </a:p>
          <a:p>
            <a:r>
              <a:rPr lang="en-US" dirty="0"/>
              <a:t>He agrees to heal a Gentile Centurion’s servant before he even asked: a Roman!</a:t>
            </a:r>
          </a:p>
          <a:p>
            <a:r>
              <a:rPr lang="en-US" dirty="0"/>
              <a:t>This Roman knew about </a:t>
            </a:r>
            <a:r>
              <a:rPr lang="en-US" b="1" dirty="0"/>
              <a:t>authority</a:t>
            </a:r>
            <a:r>
              <a:rPr lang="en-US" dirty="0"/>
              <a:t> and understood that Jesus had </a:t>
            </a:r>
            <a:r>
              <a:rPr lang="en-US" b="1" dirty="0"/>
              <a:t>authority</a:t>
            </a:r>
            <a:r>
              <a:rPr lang="en-US" dirty="0"/>
              <a:t> over things he could never have.</a:t>
            </a:r>
          </a:p>
          <a:p>
            <a:r>
              <a:rPr lang="en-US" dirty="0"/>
              <a:t>His faith was, “greater than anyone in Israel”. A Gentile’s faith was greater than any Jews’!</a:t>
            </a:r>
          </a:p>
          <a:p>
            <a:r>
              <a:rPr lang="en-US" dirty="0"/>
              <a:t>The many who “come from the east and west” are Gentiles</a:t>
            </a:r>
          </a:p>
          <a:p>
            <a:r>
              <a:rPr lang="en-US" b="1" dirty="0"/>
              <a:t>Matt. 7:21-23 </a:t>
            </a:r>
            <a:r>
              <a:rPr lang="en-US" dirty="0"/>
              <a:t>says, “Not everyone who says to Me, Lord, Lord..”</a:t>
            </a:r>
          </a:p>
          <a:p>
            <a:r>
              <a:rPr lang="en-US" dirty="0"/>
              <a:t>“Sons of the kingdom” are unbelieving Jews</a:t>
            </a:r>
          </a:p>
          <a:p>
            <a:r>
              <a:rPr lang="en-US" dirty="0"/>
              <a:t>“Weeping and gnashing of teeth”: is a furnace of fire (13:42)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3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3A774-B73C-7E6A-5E93-CC3EFCFC0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8:12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41A1D-19BC-5FAB-32AF-5A06E963B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“Sons of the kingdom”:</a:t>
            </a:r>
            <a:r>
              <a:rPr lang="en-US" dirty="0"/>
              <a:t> earthly kingdom opposed to the kingdom of heaven</a:t>
            </a:r>
          </a:p>
          <a:p>
            <a:r>
              <a:rPr lang="en-US" dirty="0"/>
              <a:t>Descendants of Abraham, Isaac and Jacob</a:t>
            </a:r>
          </a:p>
          <a:p>
            <a:r>
              <a:rPr lang="en-US" dirty="0"/>
              <a:t>The unrepentant of Israel</a:t>
            </a:r>
          </a:p>
          <a:p>
            <a:r>
              <a:rPr lang="en-US" dirty="0"/>
              <a:t>Cast into utter darkness</a:t>
            </a:r>
          </a:p>
          <a:p>
            <a:r>
              <a:rPr lang="en-US" dirty="0"/>
              <a:t>Weeping and gnashing of teeth (</a:t>
            </a:r>
            <a:r>
              <a:rPr lang="en-US" b="1" dirty="0"/>
              <a:t>22:15; 24:51; 25:30; Luke 13:28</a:t>
            </a:r>
            <a:r>
              <a:rPr lang="en-US" dirty="0"/>
              <a:t>)</a:t>
            </a:r>
          </a:p>
          <a:p>
            <a:r>
              <a:rPr lang="en-US" b="1" dirty="0"/>
              <a:t>Matt. 3:7-10  </a:t>
            </a:r>
            <a:r>
              <a:rPr lang="en-US" dirty="0"/>
              <a:t>JOHN told the Pharisees and Sadducees not to depend on being physical descendants of Abraham.</a:t>
            </a:r>
          </a:p>
          <a:p>
            <a:r>
              <a:rPr lang="en-US" dirty="0"/>
              <a:t>God is able to raise up children of Abraham from stones</a:t>
            </a:r>
          </a:p>
          <a:p>
            <a:r>
              <a:rPr lang="en-US" dirty="0"/>
              <a:t>Salvation is a PERSONAL decision, not a heritage passed down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6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A80CE-B88A-91AA-690B-8158CE50E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 of Sermon on the Mount</a:t>
            </a:r>
          </a:p>
        </p:txBody>
      </p:sp>
      <p:pic>
        <p:nvPicPr>
          <p:cNvPr id="5" name="Content Placeholder 4" descr="A view of a field and a body of water">
            <a:extLst>
              <a:ext uri="{FF2B5EF4-FFF2-40B4-BE49-F238E27FC236}">
                <a16:creationId xmlns:a16="http://schemas.microsoft.com/office/drawing/2014/main" id="{871F0799-475F-6960-5BEA-02599ABCC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487" y="1143000"/>
            <a:ext cx="7917084" cy="5350771"/>
          </a:xfrm>
        </p:spPr>
      </p:pic>
    </p:spTree>
    <p:extLst>
      <p:ext uri="{BB962C8B-B14F-4D97-AF65-F5344CB8AC3E}">
        <p14:creationId xmlns:p14="http://schemas.microsoft.com/office/powerpoint/2010/main" val="3891320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115D6-A783-0B38-BD96-2A5E86389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6800" y="274638"/>
            <a:ext cx="9245600" cy="792162"/>
          </a:xfrm>
        </p:spPr>
        <p:txBody>
          <a:bodyPr/>
          <a:lstStyle/>
          <a:p>
            <a:r>
              <a:rPr lang="en-US" dirty="0"/>
              <a:t>Peter’s house in Capernaum</a:t>
            </a:r>
          </a:p>
        </p:txBody>
      </p:sp>
      <p:pic>
        <p:nvPicPr>
          <p:cNvPr id="5" name="Content Placeholder 4" descr="A stone wall and a stone wall&#10;&#10;Description automatically generated">
            <a:extLst>
              <a:ext uri="{FF2B5EF4-FFF2-40B4-BE49-F238E27FC236}">
                <a16:creationId xmlns:a16="http://schemas.microsoft.com/office/drawing/2014/main" id="{5747EB2E-674B-88F7-5CB4-977344DEA4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4900" y="1912603"/>
            <a:ext cx="4983163" cy="3721992"/>
          </a:xfrm>
        </p:spPr>
      </p:pic>
      <p:pic>
        <p:nvPicPr>
          <p:cNvPr id="9" name="Picture 8" descr="A stone wall with a hole in the wall&#10;&#10;Description automatically generated">
            <a:extLst>
              <a:ext uri="{FF2B5EF4-FFF2-40B4-BE49-F238E27FC236}">
                <a16:creationId xmlns:a16="http://schemas.microsoft.com/office/drawing/2014/main" id="{17B971A8-CBB4-CD78-9166-41A620D0F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71562" y="1282015"/>
            <a:ext cx="4925422" cy="48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3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5CE05-182D-3AB8-B9BA-51E077228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8:14-17   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76BD3C-F553-C1F2-E9EE-AD298CDEC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healed Peter’s mother-in-law because He SAW her sick in bed</a:t>
            </a:r>
          </a:p>
          <a:p>
            <a:r>
              <a:rPr lang="en-US" dirty="0"/>
              <a:t>He TOUCHED her, making Him unclean again, yet the fever left her.</a:t>
            </a:r>
          </a:p>
          <a:p>
            <a:r>
              <a:rPr lang="en-US" b="1" dirty="0"/>
              <a:t>Authority</a:t>
            </a:r>
            <a:r>
              <a:rPr lang="en-US" dirty="0"/>
              <a:t> over the “unseen” germ making her sick</a:t>
            </a:r>
          </a:p>
          <a:p>
            <a:r>
              <a:rPr lang="en-US" dirty="0"/>
              <a:t>EVERYTHING that came into this world because of sin, Jesus has power and </a:t>
            </a:r>
            <a:r>
              <a:rPr lang="en-US" b="1" dirty="0"/>
              <a:t>authority</a:t>
            </a:r>
            <a:r>
              <a:rPr lang="en-US" dirty="0"/>
              <a:t> to make right again.</a:t>
            </a:r>
          </a:p>
          <a:p>
            <a:r>
              <a:rPr lang="en-US" dirty="0"/>
              <a:t>He healed many demon-possessed, cast out spirits with a WORD, and healed ALL who were ill.</a:t>
            </a:r>
          </a:p>
          <a:p>
            <a:r>
              <a:rPr lang="en-US" dirty="0"/>
              <a:t>Jesus fulfilled prophecy.  </a:t>
            </a:r>
            <a:r>
              <a:rPr lang="en-US" b="1" dirty="0"/>
              <a:t>Is. 53:4</a:t>
            </a:r>
          </a:p>
        </p:txBody>
      </p:sp>
    </p:spTree>
    <p:extLst>
      <p:ext uri="{BB962C8B-B14F-4D97-AF65-F5344CB8AC3E}">
        <p14:creationId xmlns:p14="http://schemas.microsoft.com/office/powerpoint/2010/main" val="18337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66A4C-EF82-3D6F-44F6-C817D5F0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Matthew 8:18-27   Teaching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7E3F0-F771-0511-4721-08710D411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cost to follow Jesus</a:t>
            </a:r>
          </a:p>
          <a:p>
            <a:r>
              <a:rPr lang="en-US" dirty="0"/>
              <a:t>This is the first time He refers to Himself as “The Son of Man”</a:t>
            </a:r>
          </a:p>
          <a:p>
            <a:r>
              <a:rPr lang="en-US" dirty="0"/>
              <a:t>He had </a:t>
            </a:r>
            <a:r>
              <a:rPr lang="en-US" b="1" dirty="0"/>
              <a:t>authority</a:t>
            </a:r>
            <a:r>
              <a:rPr lang="en-US" dirty="0"/>
              <a:t> to heal, but no place to lay His head</a:t>
            </a:r>
          </a:p>
          <a:p>
            <a:r>
              <a:rPr lang="en-US" dirty="0"/>
              <a:t>“Allow the dead to bury their own dead”: there is an urgency in following Jesus</a:t>
            </a:r>
          </a:p>
          <a:p>
            <a:r>
              <a:rPr lang="en-US" dirty="0"/>
              <a:t>He and His disciples get into the boat and a great storm arises.</a:t>
            </a:r>
          </a:p>
          <a:p>
            <a:r>
              <a:rPr lang="en-US" dirty="0"/>
              <a:t>Jesus rebukes the wind and the waves: which obey Him and immediately become calm. Can’t SEE the wind!</a:t>
            </a:r>
          </a:p>
          <a:p>
            <a:r>
              <a:rPr lang="en-US" b="1" dirty="0"/>
              <a:t>Authority</a:t>
            </a:r>
            <a:r>
              <a:rPr lang="en-US" dirty="0"/>
              <a:t> over nature because He created it!</a:t>
            </a:r>
          </a:p>
          <a:p>
            <a:r>
              <a:rPr lang="en-US" dirty="0"/>
              <a:t>Now the disciples are amazed, but fearful.</a:t>
            </a:r>
          </a:p>
          <a:p>
            <a:r>
              <a:rPr lang="en-US" dirty="0"/>
              <a:t>“The fearful have little faith”. </a:t>
            </a:r>
          </a:p>
        </p:txBody>
      </p:sp>
    </p:spTree>
    <p:extLst>
      <p:ext uri="{BB962C8B-B14F-4D97-AF65-F5344CB8AC3E}">
        <p14:creationId xmlns:p14="http://schemas.microsoft.com/office/powerpoint/2010/main" val="6271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ll power point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 power point</Template>
  <TotalTime>195</TotalTime>
  <Words>1848</Words>
  <Application>Microsoft Office PowerPoint</Application>
  <PresentationFormat>Widescreen</PresentationFormat>
  <Paragraphs>145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fall power point</vt:lpstr>
      <vt:lpstr>Matthew Part 1</vt:lpstr>
      <vt:lpstr>Review: Another way of dividing Matthew</vt:lpstr>
      <vt:lpstr>Matthew 8:1-4</vt:lpstr>
      <vt:lpstr>Matthew 8:5-13</vt:lpstr>
      <vt:lpstr>Matthew 8:12</vt:lpstr>
      <vt:lpstr>Place of Sermon on the Mount</vt:lpstr>
      <vt:lpstr>Peter’s house in Capernaum</vt:lpstr>
      <vt:lpstr>Matthew 8:14-17    Events</vt:lpstr>
      <vt:lpstr>Matthew 8:18-27   Teaching</vt:lpstr>
      <vt:lpstr>Matthew 8:28-34   Events</vt:lpstr>
      <vt:lpstr>Sea of Galilee                Jesus Boat</vt:lpstr>
      <vt:lpstr>Matthew 9:1-9  Events</vt:lpstr>
      <vt:lpstr>Matthew 9:10-13</vt:lpstr>
      <vt:lpstr>Matthew 9:14- 17</vt:lpstr>
      <vt:lpstr>Matthew 9:18-26  Events</vt:lpstr>
      <vt:lpstr>Matthew 9:27-38  Events</vt:lpstr>
      <vt:lpstr>Matthew 10:1-15    Events</vt:lpstr>
      <vt:lpstr>Matthew 10:16-31   Teaching</vt:lpstr>
      <vt:lpstr>Matthew 10:32-42</vt:lpstr>
      <vt:lpstr>Application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Part 1</dc:title>
  <dc:creator>Ron Goins</dc:creator>
  <cp:lastModifiedBy>Ron Goins</cp:lastModifiedBy>
  <cp:revision>44</cp:revision>
  <dcterms:created xsi:type="dcterms:W3CDTF">2023-10-25T08:57:27Z</dcterms:created>
  <dcterms:modified xsi:type="dcterms:W3CDTF">2023-10-26T01:42:05Z</dcterms:modified>
</cp:coreProperties>
</file>