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502400" y="2590800"/>
            <a:ext cx="5689600" cy="1295400"/>
          </a:xfrm>
        </p:spPr>
        <p:txBody>
          <a:bodyPr anchor="b" anchorCtr="0"/>
          <a:lstStyle>
            <a:lvl1pPr>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6502400" y="3810000"/>
            <a:ext cx="5689600" cy="533400"/>
          </a:xfrm>
        </p:spPr>
        <p:txBody>
          <a:bodyPr/>
          <a:lstStyle>
            <a:lvl1pPr marL="0" indent="0">
              <a:buFontTx/>
              <a:buNone/>
              <a:defRPr sz="1800" b="1">
                <a:solidFill>
                  <a:schemeClr val="accent2">
                    <a:lumMod val="50000"/>
                  </a:schemeClr>
                </a:solidFill>
              </a:defRPr>
            </a:lvl1pPr>
          </a:lstStyle>
          <a:p>
            <a:r>
              <a:rPr lang="en-US"/>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E99780B7-933E-4C34-87EB-021E6E88C1C7}" type="datetimeFigureOut">
              <a:rPr lang="en-US" smtClean="0"/>
              <a:t>10/17/2023</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5D21C9EE-CAC9-49E7-B4D9-61F4893B4032}" type="slidenum">
              <a:rPr lang="en-US" smtClean="0"/>
              <a:t>‹#›</a:t>
            </a:fld>
            <a:endParaRPr lang="en-US"/>
          </a:p>
        </p:txBody>
      </p:sp>
    </p:spTree>
    <p:extLst>
      <p:ext uri="{BB962C8B-B14F-4D97-AF65-F5344CB8AC3E}">
        <p14:creationId xmlns:p14="http://schemas.microsoft.com/office/powerpoint/2010/main" val="198859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56000"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556000"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55600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99780B7-933E-4C34-87EB-021E6E88C1C7}" type="datetimeFigureOut">
              <a:rPr lang="en-US" smtClean="0"/>
              <a:t>10/17/2023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21C9EE-CAC9-49E7-B4D9-61F4893B4032}" type="slidenum">
              <a:rPr lang="en-US" smtClean="0"/>
              <a:t>‹#›</a:t>
            </a:fld>
            <a:endParaRPr lang="en-US"/>
          </a:p>
        </p:txBody>
      </p:sp>
    </p:spTree>
    <p:extLst>
      <p:ext uri="{BB962C8B-B14F-4D97-AF65-F5344CB8AC3E}">
        <p14:creationId xmlns:p14="http://schemas.microsoft.com/office/powerpoint/2010/main" val="142501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99780B7-933E-4C34-87EB-021E6E88C1C7}" type="datetimeFigureOut">
              <a:rPr lang="en-US" smtClean="0"/>
              <a:t>10/17/2023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21C9EE-CAC9-49E7-B4D9-61F4893B4032}" type="slidenum">
              <a:rPr lang="en-US" smtClean="0"/>
              <a:t>‹#›</a:t>
            </a:fld>
            <a:endParaRPr lang="en-US"/>
          </a:p>
        </p:txBody>
      </p:sp>
    </p:spTree>
    <p:extLst>
      <p:ext uri="{BB962C8B-B14F-4D97-AF65-F5344CB8AC3E}">
        <p14:creationId xmlns:p14="http://schemas.microsoft.com/office/powerpoint/2010/main" val="2192306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274639"/>
            <a:ext cx="2311400" cy="5851525"/>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36800" y="274639"/>
            <a:ext cx="673100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E99780B7-933E-4C34-87EB-021E6E88C1C7}" type="datetimeFigureOut">
              <a:rPr lang="en-US" smtClean="0"/>
              <a:t>10/17/2023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21C9EE-CAC9-49E7-B4D9-61F4893B4032}" type="slidenum">
              <a:rPr lang="en-US" smtClean="0"/>
              <a:t>‹#›</a:t>
            </a:fld>
            <a:endParaRPr lang="en-US"/>
          </a:p>
        </p:txBody>
      </p:sp>
    </p:spTree>
    <p:extLst>
      <p:ext uri="{BB962C8B-B14F-4D97-AF65-F5344CB8AC3E}">
        <p14:creationId xmlns:p14="http://schemas.microsoft.com/office/powerpoint/2010/main" val="362492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99780B7-933E-4C34-87EB-021E6E88C1C7}" type="datetimeFigureOut">
              <a:rPr lang="en-US" smtClean="0"/>
              <a:t>10/17/2023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21C9EE-CAC9-49E7-B4D9-61F4893B4032}" type="slidenum">
              <a:rPr lang="en-US" smtClean="0"/>
              <a:t>‹#›</a:t>
            </a:fld>
            <a:endParaRPr lang="en-US"/>
          </a:p>
        </p:txBody>
      </p:sp>
    </p:spTree>
    <p:extLst>
      <p:ext uri="{BB962C8B-B14F-4D97-AF65-F5344CB8AC3E}">
        <p14:creationId xmlns:p14="http://schemas.microsoft.com/office/powerpoint/2010/main" val="206006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E99780B7-933E-4C34-87EB-021E6E88C1C7}" type="datetimeFigureOut">
              <a:rPr lang="en-US" smtClean="0"/>
              <a:t>10/17/2023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21C9EE-CAC9-49E7-B4D9-61F4893B4032}" type="slidenum">
              <a:rPr lang="en-US" smtClean="0"/>
              <a:t>‹#›</a:t>
            </a:fld>
            <a:endParaRPr lang="en-US"/>
          </a:p>
        </p:txBody>
      </p:sp>
    </p:spTree>
    <p:extLst>
      <p:ext uri="{BB962C8B-B14F-4D97-AF65-F5344CB8AC3E}">
        <p14:creationId xmlns:p14="http://schemas.microsoft.com/office/powerpoint/2010/main" val="405297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73392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3233739"/>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99780B7-933E-4C34-87EB-021E6E88C1C7}" type="datetimeFigureOut">
              <a:rPr lang="en-US" smtClean="0"/>
              <a:t>10/17/2023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21C9EE-CAC9-49E7-B4D9-61F4893B4032}" type="slidenum">
              <a:rPr lang="en-US" smtClean="0"/>
              <a:t>‹#›</a:t>
            </a:fld>
            <a:endParaRPr lang="en-US"/>
          </a:p>
        </p:txBody>
      </p:sp>
    </p:spTree>
    <p:extLst>
      <p:ext uri="{BB962C8B-B14F-4D97-AF65-F5344CB8AC3E}">
        <p14:creationId xmlns:p14="http://schemas.microsoft.com/office/powerpoint/2010/main" val="266007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219201"/>
            <a:ext cx="4419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62800" y="1219201"/>
            <a:ext cx="4419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E99780B7-933E-4C34-87EB-021E6E88C1C7}" type="datetimeFigureOut">
              <a:rPr lang="en-US" smtClean="0"/>
              <a:t>10/17/2023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21C9EE-CAC9-49E7-B4D9-61F4893B4032}" type="slidenum">
              <a:rPr lang="en-US" smtClean="0"/>
              <a:t>‹#›</a:t>
            </a:fld>
            <a:endParaRPr lang="en-US"/>
          </a:p>
        </p:txBody>
      </p:sp>
    </p:spTree>
    <p:extLst>
      <p:ext uri="{BB962C8B-B14F-4D97-AF65-F5344CB8AC3E}">
        <p14:creationId xmlns:p14="http://schemas.microsoft.com/office/powerpoint/2010/main" val="212526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36800" y="274638"/>
            <a:ext cx="9245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334683" y="1535113"/>
            <a:ext cx="47773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334683" y="2174875"/>
            <a:ext cx="47773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12000" y="1535113"/>
            <a:ext cx="4470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2000" y="2174875"/>
            <a:ext cx="4470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99780B7-933E-4C34-87EB-021E6E88C1C7}" type="datetimeFigureOut">
              <a:rPr lang="en-US" smtClean="0"/>
              <a:t>10/17/2023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21C9EE-CAC9-49E7-B4D9-61F4893B4032}" type="slidenum">
              <a:rPr lang="en-US" smtClean="0"/>
              <a:t>‹#›</a:t>
            </a:fld>
            <a:endParaRPr lang="en-US"/>
          </a:p>
        </p:txBody>
      </p:sp>
    </p:spTree>
    <p:extLst>
      <p:ext uri="{BB962C8B-B14F-4D97-AF65-F5344CB8AC3E}">
        <p14:creationId xmlns:p14="http://schemas.microsoft.com/office/powerpoint/2010/main" val="229616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E99780B7-933E-4C34-87EB-021E6E88C1C7}" type="datetimeFigureOut">
              <a:rPr lang="en-US" smtClean="0"/>
              <a:t>10/17/2023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D21C9EE-CAC9-49E7-B4D9-61F4893B4032}" type="slidenum">
              <a:rPr lang="en-US" smtClean="0"/>
              <a:t>‹#›</a:t>
            </a:fld>
            <a:endParaRPr lang="en-US"/>
          </a:p>
        </p:txBody>
      </p:sp>
    </p:spTree>
    <p:extLst>
      <p:ext uri="{BB962C8B-B14F-4D97-AF65-F5344CB8AC3E}">
        <p14:creationId xmlns:p14="http://schemas.microsoft.com/office/powerpoint/2010/main" val="45091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99780B7-933E-4C34-87EB-021E6E88C1C7}" type="datetimeFigureOut">
              <a:rPr lang="en-US" smtClean="0"/>
              <a:t>10/17/2023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D21C9EE-CAC9-49E7-B4D9-61F4893B4032}" type="slidenum">
              <a:rPr lang="en-US" smtClean="0"/>
              <a:t>‹#›</a:t>
            </a:fld>
            <a:endParaRPr lang="en-US"/>
          </a:p>
        </p:txBody>
      </p:sp>
    </p:spTree>
    <p:extLst>
      <p:ext uri="{BB962C8B-B14F-4D97-AF65-F5344CB8AC3E}">
        <p14:creationId xmlns:p14="http://schemas.microsoft.com/office/powerpoint/2010/main" val="98603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6800" y="273050"/>
            <a:ext cx="34544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791200" y="273051"/>
            <a:ext cx="5791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336800" y="1435101"/>
            <a:ext cx="3454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99780B7-933E-4C34-87EB-021E6E88C1C7}" type="datetimeFigureOut">
              <a:rPr lang="en-US" smtClean="0"/>
              <a:t>10/17/2023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21C9EE-CAC9-49E7-B4D9-61F4893B4032}" type="slidenum">
              <a:rPr lang="en-US" smtClean="0"/>
              <a:t>‹#›</a:t>
            </a:fld>
            <a:endParaRPr lang="en-US"/>
          </a:p>
        </p:txBody>
      </p:sp>
    </p:spTree>
    <p:extLst>
      <p:ext uri="{BB962C8B-B14F-4D97-AF65-F5344CB8AC3E}">
        <p14:creationId xmlns:p14="http://schemas.microsoft.com/office/powerpoint/2010/main" val="306742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36800" y="274638"/>
            <a:ext cx="9245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336800" y="1143001"/>
            <a:ext cx="92456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99780B7-933E-4C34-87EB-021E6E88C1C7}" type="datetimeFigureOut">
              <a:rPr lang="en-US" smtClean="0"/>
              <a:t>10/17/2023</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D21C9EE-CAC9-49E7-B4D9-61F4893B4032}" type="slidenum">
              <a:rPr lang="en-US" smtClean="0"/>
              <a:t>‹#›</a:t>
            </a:fld>
            <a:endParaRPr lang="en-US"/>
          </a:p>
        </p:txBody>
      </p:sp>
    </p:spTree>
    <p:extLst>
      <p:ext uri="{BB962C8B-B14F-4D97-AF65-F5344CB8AC3E}">
        <p14:creationId xmlns:p14="http://schemas.microsoft.com/office/powerpoint/2010/main" val="3509892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1CB7-3FC4-8F77-AFB0-7E19D9FB8A48}"/>
              </a:ext>
            </a:extLst>
          </p:cNvPr>
          <p:cNvSpPr>
            <a:spLocks noGrp="1"/>
          </p:cNvSpPr>
          <p:nvPr>
            <p:ph type="ctrTitle"/>
          </p:nvPr>
        </p:nvSpPr>
        <p:spPr/>
        <p:txBody>
          <a:bodyPr/>
          <a:lstStyle/>
          <a:p>
            <a:r>
              <a:rPr lang="en-US" dirty="0"/>
              <a:t>Matthew Part 1</a:t>
            </a:r>
          </a:p>
        </p:txBody>
      </p:sp>
      <p:sp>
        <p:nvSpPr>
          <p:cNvPr id="3" name="Subtitle 2">
            <a:extLst>
              <a:ext uri="{FF2B5EF4-FFF2-40B4-BE49-F238E27FC236}">
                <a16:creationId xmlns:a16="http://schemas.microsoft.com/office/drawing/2014/main" id="{25F1AA28-CAFB-D147-ACF5-876C355E8EEC}"/>
              </a:ext>
            </a:extLst>
          </p:cNvPr>
          <p:cNvSpPr>
            <a:spLocks noGrp="1"/>
          </p:cNvSpPr>
          <p:nvPr>
            <p:ph type="subTitle" idx="1"/>
          </p:nvPr>
        </p:nvSpPr>
        <p:spPr/>
        <p:txBody>
          <a:bodyPr/>
          <a:lstStyle/>
          <a:p>
            <a:r>
              <a:rPr lang="en-US" dirty="0"/>
              <a:t>Lesson 4</a:t>
            </a:r>
          </a:p>
        </p:txBody>
      </p:sp>
    </p:spTree>
    <p:extLst>
      <p:ext uri="{BB962C8B-B14F-4D97-AF65-F5344CB8AC3E}">
        <p14:creationId xmlns:p14="http://schemas.microsoft.com/office/powerpoint/2010/main" val="3639515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18104-D995-5481-2011-D02E2ABC783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BB628DC-5F36-FBDB-5894-C7FCC541BFFC}"/>
              </a:ext>
            </a:extLst>
          </p:cNvPr>
          <p:cNvSpPr>
            <a:spLocks noGrp="1"/>
          </p:cNvSpPr>
          <p:nvPr>
            <p:ph idx="1"/>
          </p:nvPr>
        </p:nvSpPr>
        <p:spPr/>
        <p:txBody>
          <a:bodyPr/>
          <a:lstStyle/>
          <a:p>
            <a:r>
              <a:rPr lang="en-US" dirty="0"/>
              <a:t>Has my life changed since my salvation?</a:t>
            </a:r>
          </a:p>
          <a:p>
            <a:r>
              <a:rPr lang="en-US" dirty="0"/>
              <a:t>Are there good fruits from my life?</a:t>
            </a:r>
          </a:p>
          <a:p>
            <a:r>
              <a:rPr lang="en-US" dirty="0"/>
              <a:t>Do I desire “God’s will on earth as it is in heaven?”</a:t>
            </a:r>
          </a:p>
          <a:p>
            <a:r>
              <a:rPr lang="en-US" dirty="0"/>
              <a:t>Heavenward focus, living as one who belongs to the kingdom of heaven. </a:t>
            </a:r>
          </a:p>
          <a:p>
            <a:r>
              <a:rPr lang="en-US" dirty="0"/>
              <a:t>Storing up for myself treasures IN that kingdom, produces righteous living which will “exceed that of the scribes and Pharisees”.</a:t>
            </a:r>
          </a:p>
        </p:txBody>
      </p:sp>
    </p:spTree>
    <p:extLst>
      <p:ext uri="{BB962C8B-B14F-4D97-AF65-F5344CB8AC3E}">
        <p14:creationId xmlns:p14="http://schemas.microsoft.com/office/powerpoint/2010/main" val="420153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A7CBC-D38E-D697-AAA9-2BA458B7AD3C}"/>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FD23C4EB-B0F9-08A5-1BD6-4AA1E313DDEA}"/>
              </a:ext>
            </a:extLst>
          </p:cNvPr>
          <p:cNvSpPr>
            <a:spLocks noGrp="1"/>
          </p:cNvSpPr>
          <p:nvPr>
            <p:ph idx="1"/>
          </p:nvPr>
        </p:nvSpPr>
        <p:spPr/>
        <p:txBody>
          <a:bodyPr/>
          <a:lstStyle/>
          <a:p>
            <a:r>
              <a:rPr lang="en-US" b="1" dirty="0"/>
              <a:t>Matthew 1 </a:t>
            </a:r>
            <a:r>
              <a:rPr lang="en-US" dirty="0"/>
              <a:t>– Jesus is Messiah, son of David, son of Abraham; birth</a:t>
            </a:r>
          </a:p>
          <a:p>
            <a:r>
              <a:rPr lang="en-US" b="1" dirty="0"/>
              <a:t>Matthew 2</a:t>
            </a:r>
            <a:r>
              <a:rPr lang="en-US" dirty="0"/>
              <a:t> – Herod and Magi; Jesus is King; to Egypt and Nazareth</a:t>
            </a:r>
          </a:p>
          <a:p>
            <a:r>
              <a:rPr lang="en-US" b="1" dirty="0"/>
              <a:t>Matthew 3 </a:t>
            </a:r>
            <a:r>
              <a:rPr lang="en-US" dirty="0"/>
              <a:t>– John the Baptist; repentance, kingdom is at hand; Jesus baptized</a:t>
            </a:r>
          </a:p>
          <a:p>
            <a:r>
              <a:rPr lang="en-US" b="1" dirty="0"/>
              <a:t>Matthew 4</a:t>
            </a:r>
            <a:r>
              <a:rPr lang="en-US" dirty="0"/>
              <a:t> – Jesus tempted, preached repentance, called 4 disciples</a:t>
            </a:r>
          </a:p>
          <a:p>
            <a:r>
              <a:rPr lang="en-US" b="1" dirty="0"/>
              <a:t>Matthew 5 </a:t>
            </a:r>
            <a:r>
              <a:rPr lang="en-US" dirty="0"/>
              <a:t>– Blessed, “you have heard”, “but I say”, Sermon on the Mount begins (and includes chapters 5-7)</a:t>
            </a:r>
          </a:p>
          <a:p>
            <a:r>
              <a:rPr lang="en-US" b="1" dirty="0"/>
              <a:t>Matthew 6</a:t>
            </a:r>
            <a:r>
              <a:rPr lang="en-US" dirty="0"/>
              <a:t> – Jesus taught: giving, praying, fasting, treasure, worry</a:t>
            </a:r>
          </a:p>
          <a:p>
            <a:r>
              <a:rPr lang="en-US" b="1" dirty="0"/>
              <a:t>Matthew 7</a:t>
            </a:r>
            <a:r>
              <a:rPr lang="en-US" dirty="0"/>
              <a:t> – Jesus taught about judging; hypocrisy and false prophets</a:t>
            </a:r>
          </a:p>
        </p:txBody>
      </p:sp>
    </p:spTree>
    <p:extLst>
      <p:ext uri="{BB962C8B-B14F-4D97-AF65-F5344CB8AC3E}">
        <p14:creationId xmlns:p14="http://schemas.microsoft.com/office/powerpoint/2010/main" val="234118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C2313-13F3-3443-9503-ACC0D8AEAD54}"/>
              </a:ext>
            </a:extLst>
          </p:cNvPr>
          <p:cNvSpPr>
            <a:spLocks noGrp="1"/>
          </p:cNvSpPr>
          <p:nvPr>
            <p:ph type="title"/>
          </p:nvPr>
        </p:nvSpPr>
        <p:spPr/>
        <p:txBody>
          <a:bodyPr/>
          <a:lstStyle/>
          <a:p>
            <a:r>
              <a:rPr lang="en-US" dirty="0"/>
              <a:t>Matthew 6:1-8</a:t>
            </a:r>
          </a:p>
        </p:txBody>
      </p:sp>
      <p:sp>
        <p:nvSpPr>
          <p:cNvPr id="3" name="Content Placeholder 2">
            <a:extLst>
              <a:ext uri="{FF2B5EF4-FFF2-40B4-BE49-F238E27FC236}">
                <a16:creationId xmlns:a16="http://schemas.microsoft.com/office/drawing/2014/main" id="{922A3B5B-63C0-8DD0-0E8E-3FBD8A779D06}"/>
              </a:ext>
            </a:extLst>
          </p:cNvPr>
          <p:cNvSpPr>
            <a:spLocks noGrp="1"/>
          </p:cNvSpPr>
          <p:nvPr>
            <p:ph idx="1"/>
          </p:nvPr>
        </p:nvSpPr>
        <p:spPr/>
        <p:txBody>
          <a:bodyPr/>
          <a:lstStyle/>
          <a:p>
            <a:r>
              <a:rPr lang="en-US" b="1" dirty="0"/>
              <a:t>“Beware” </a:t>
            </a:r>
            <a:r>
              <a:rPr lang="en-US" dirty="0"/>
              <a:t>of practicing your righteousness to be noticed before men, instead of the Father. (good example is Ananias and Sapphira in Acts 5:1-11)</a:t>
            </a:r>
          </a:p>
          <a:p>
            <a:r>
              <a:rPr lang="en-US" dirty="0"/>
              <a:t>There will be no reward in heaven, only here on earth from men</a:t>
            </a:r>
          </a:p>
          <a:p>
            <a:r>
              <a:rPr lang="en-US" dirty="0"/>
              <a:t>Jesus gives us examples of how our righteousness can exceed that of the scribes and Pharisees.</a:t>
            </a:r>
          </a:p>
          <a:p>
            <a:r>
              <a:rPr lang="en-US" b="1" dirty="0"/>
              <a:t>Giving:</a:t>
            </a:r>
            <a:r>
              <a:rPr lang="en-US" dirty="0"/>
              <a:t> to the poor, but not as the hypocrites do</a:t>
            </a:r>
          </a:p>
          <a:p>
            <a:r>
              <a:rPr lang="en-US" b="1" dirty="0"/>
              <a:t>“But I say”: </a:t>
            </a:r>
            <a:r>
              <a:rPr lang="en-US" dirty="0"/>
              <a:t>give in secret before the Father who rewards</a:t>
            </a:r>
          </a:p>
          <a:p>
            <a:r>
              <a:rPr lang="en-US" b="1" dirty="0"/>
              <a:t>Praying:</a:t>
            </a:r>
            <a:r>
              <a:rPr lang="en-US" dirty="0"/>
              <a:t> to the Father, but not as the hypocrites do with meaningless repetition</a:t>
            </a:r>
          </a:p>
          <a:p>
            <a:r>
              <a:rPr lang="en-US" b="1" dirty="0"/>
              <a:t>“But I say”: </a:t>
            </a:r>
            <a:r>
              <a:rPr lang="en-US" dirty="0"/>
              <a:t>go to your inner room, before the Father who rewards</a:t>
            </a:r>
          </a:p>
          <a:p>
            <a:r>
              <a:rPr lang="en-US" dirty="0"/>
              <a:t>“A request can become meaningless repetition IF it is only a babbling of words without a sincere heart desire to do God’s will.” Wiersbe</a:t>
            </a:r>
          </a:p>
          <a:p>
            <a:endParaRPr lang="en-US" dirty="0"/>
          </a:p>
          <a:p>
            <a:endParaRPr lang="en-US" dirty="0"/>
          </a:p>
        </p:txBody>
      </p:sp>
    </p:spTree>
    <p:extLst>
      <p:ext uri="{BB962C8B-B14F-4D97-AF65-F5344CB8AC3E}">
        <p14:creationId xmlns:p14="http://schemas.microsoft.com/office/powerpoint/2010/main" val="197975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465A2-CC86-F552-C7FB-B43E6AC1D48E}"/>
              </a:ext>
            </a:extLst>
          </p:cNvPr>
          <p:cNvSpPr>
            <a:spLocks noGrp="1"/>
          </p:cNvSpPr>
          <p:nvPr>
            <p:ph type="title"/>
          </p:nvPr>
        </p:nvSpPr>
        <p:spPr/>
        <p:txBody>
          <a:bodyPr/>
          <a:lstStyle/>
          <a:p>
            <a:r>
              <a:rPr lang="en-US" dirty="0"/>
              <a:t>Matthew 6:9-15</a:t>
            </a:r>
          </a:p>
        </p:txBody>
      </p:sp>
      <p:sp>
        <p:nvSpPr>
          <p:cNvPr id="3" name="Content Placeholder 2">
            <a:extLst>
              <a:ext uri="{FF2B5EF4-FFF2-40B4-BE49-F238E27FC236}">
                <a16:creationId xmlns:a16="http://schemas.microsoft.com/office/drawing/2014/main" id="{9B9BCCA7-630F-33C7-D645-5A4AB2BFF3AB}"/>
              </a:ext>
            </a:extLst>
          </p:cNvPr>
          <p:cNvSpPr>
            <a:spLocks noGrp="1"/>
          </p:cNvSpPr>
          <p:nvPr>
            <p:ph idx="1"/>
          </p:nvPr>
        </p:nvSpPr>
        <p:spPr/>
        <p:txBody>
          <a:bodyPr/>
          <a:lstStyle/>
          <a:p>
            <a:r>
              <a:rPr lang="en-US" dirty="0"/>
              <a:t>Jesus’ Model Prayer: “Pray in this way”</a:t>
            </a:r>
          </a:p>
          <a:p>
            <a:r>
              <a:rPr lang="en-US" dirty="0"/>
              <a:t>This prayer describes the righteousness of those </a:t>
            </a:r>
            <a:r>
              <a:rPr lang="en-US"/>
              <a:t>who will </a:t>
            </a:r>
            <a:r>
              <a:rPr lang="en-US" dirty="0"/>
              <a:t>enter the kingdom of heaven  (5:20)</a:t>
            </a:r>
          </a:p>
          <a:p>
            <a:r>
              <a:rPr lang="en-US" dirty="0"/>
              <a:t>Worship and praise of the Father  </a:t>
            </a:r>
            <a:r>
              <a:rPr lang="en-US" b="1" dirty="0"/>
              <a:t>vs. 9</a:t>
            </a:r>
          </a:p>
          <a:p>
            <a:r>
              <a:rPr lang="en-US" dirty="0"/>
              <a:t>Submission to His will and His kingdom    </a:t>
            </a:r>
            <a:r>
              <a:rPr lang="en-US" b="1" dirty="0"/>
              <a:t>vs. 10</a:t>
            </a:r>
          </a:p>
          <a:p>
            <a:r>
              <a:rPr lang="en-US" dirty="0"/>
              <a:t>Daily Provision  </a:t>
            </a:r>
            <a:r>
              <a:rPr lang="en-US" b="1" dirty="0"/>
              <a:t>vs. 11</a:t>
            </a:r>
          </a:p>
          <a:p>
            <a:r>
              <a:rPr lang="en-US" dirty="0"/>
              <a:t>Confession and forgiveness  </a:t>
            </a:r>
            <a:r>
              <a:rPr lang="en-US" b="1" dirty="0"/>
              <a:t>vs. 12</a:t>
            </a:r>
          </a:p>
          <a:p>
            <a:r>
              <a:rPr lang="en-US" dirty="0"/>
              <a:t>Deliverance  </a:t>
            </a:r>
            <a:r>
              <a:rPr lang="en-US" b="1" dirty="0"/>
              <a:t>vs. 13</a:t>
            </a:r>
          </a:p>
          <a:p>
            <a:r>
              <a:rPr lang="en-US" dirty="0"/>
              <a:t>Closing with worship and praise again</a:t>
            </a:r>
          </a:p>
          <a:p>
            <a:r>
              <a:rPr lang="en-US" b="1" dirty="0"/>
              <a:t>“But I say”: </a:t>
            </a:r>
            <a:r>
              <a:rPr lang="en-US" dirty="0"/>
              <a:t>contrast with the hypocrites who pray on street corners (where you’d have to yell to be heard) and in the synagogues with meaningless repetition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4226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B468B-8A66-2854-7E11-B14A65182451}"/>
              </a:ext>
            </a:extLst>
          </p:cNvPr>
          <p:cNvSpPr>
            <a:spLocks noGrp="1"/>
          </p:cNvSpPr>
          <p:nvPr>
            <p:ph type="title"/>
          </p:nvPr>
        </p:nvSpPr>
        <p:spPr/>
        <p:txBody>
          <a:bodyPr/>
          <a:lstStyle/>
          <a:p>
            <a:r>
              <a:rPr lang="en-US" dirty="0"/>
              <a:t>Matthew 6:16-18</a:t>
            </a:r>
          </a:p>
        </p:txBody>
      </p:sp>
      <p:sp>
        <p:nvSpPr>
          <p:cNvPr id="3" name="Content Placeholder 2">
            <a:extLst>
              <a:ext uri="{FF2B5EF4-FFF2-40B4-BE49-F238E27FC236}">
                <a16:creationId xmlns:a16="http://schemas.microsoft.com/office/drawing/2014/main" id="{3E765C29-DEE0-DB6C-E83B-4F9B8CBC693C}"/>
              </a:ext>
            </a:extLst>
          </p:cNvPr>
          <p:cNvSpPr>
            <a:spLocks noGrp="1"/>
          </p:cNvSpPr>
          <p:nvPr>
            <p:ph idx="1"/>
          </p:nvPr>
        </p:nvSpPr>
        <p:spPr/>
        <p:txBody>
          <a:bodyPr/>
          <a:lstStyle/>
          <a:p>
            <a:r>
              <a:rPr lang="en-US" b="1" dirty="0"/>
              <a:t>Fasting:</a:t>
            </a:r>
            <a:r>
              <a:rPr lang="en-US" dirty="0"/>
              <a:t> </a:t>
            </a:r>
          </a:p>
          <a:p>
            <a:r>
              <a:rPr lang="en-US" b="1" dirty="0"/>
              <a:t>Do not</a:t>
            </a:r>
            <a:r>
              <a:rPr lang="en-US" dirty="0"/>
              <a:t> put on a gloomy face, like the hypocrites do, neglecting their appearance so they will be noticed by men</a:t>
            </a:r>
          </a:p>
          <a:p>
            <a:r>
              <a:rPr lang="en-US" b="1" dirty="0"/>
              <a:t>“But I say”: </a:t>
            </a:r>
            <a:r>
              <a:rPr lang="en-US" dirty="0"/>
              <a:t>anoint your head, wash your face so you will NOT be noticed by men.</a:t>
            </a:r>
          </a:p>
          <a:p>
            <a:r>
              <a:rPr lang="en-US" b="1" dirty="0"/>
              <a:t>Do</a:t>
            </a:r>
            <a:r>
              <a:rPr lang="en-US" dirty="0"/>
              <a:t> it in secret; it’s between you and the Father</a:t>
            </a:r>
          </a:p>
          <a:p>
            <a:r>
              <a:rPr lang="en-US" dirty="0"/>
              <a:t>He sees in secret</a:t>
            </a:r>
          </a:p>
          <a:p>
            <a:r>
              <a:rPr lang="en-US" dirty="0"/>
              <a:t>He is IN your “secret”</a:t>
            </a:r>
          </a:p>
          <a:p>
            <a:r>
              <a:rPr lang="en-US" dirty="0"/>
              <a:t>He rewards in secret</a:t>
            </a:r>
          </a:p>
          <a:p>
            <a:r>
              <a:rPr lang="en-US" dirty="0"/>
              <a:t>Fasting is always connected with prayer</a:t>
            </a:r>
          </a:p>
        </p:txBody>
      </p:sp>
    </p:spTree>
    <p:extLst>
      <p:ext uri="{BB962C8B-B14F-4D97-AF65-F5344CB8AC3E}">
        <p14:creationId xmlns:p14="http://schemas.microsoft.com/office/powerpoint/2010/main" val="147335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CD0D-2566-7A8B-A2B1-FCFB3D8C6793}"/>
              </a:ext>
            </a:extLst>
          </p:cNvPr>
          <p:cNvSpPr>
            <a:spLocks noGrp="1"/>
          </p:cNvSpPr>
          <p:nvPr>
            <p:ph type="title"/>
          </p:nvPr>
        </p:nvSpPr>
        <p:spPr/>
        <p:txBody>
          <a:bodyPr/>
          <a:lstStyle/>
          <a:p>
            <a:r>
              <a:rPr lang="en-US" dirty="0"/>
              <a:t>Matthew 6:19-34</a:t>
            </a:r>
          </a:p>
        </p:txBody>
      </p:sp>
      <p:sp>
        <p:nvSpPr>
          <p:cNvPr id="3" name="Content Placeholder 2">
            <a:extLst>
              <a:ext uri="{FF2B5EF4-FFF2-40B4-BE49-F238E27FC236}">
                <a16:creationId xmlns:a16="http://schemas.microsoft.com/office/drawing/2014/main" id="{22E15771-5564-5F4B-CC02-3B8AC9FFA9C7}"/>
              </a:ext>
            </a:extLst>
          </p:cNvPr>
          <p:cNvSpPr>
            <a:spLocks noGrp="1"/>
          </p:cNvSpPr>
          <p:nvPr>
            <p:ph idx="1"/>
          </p:nvPr>
        </p:nvSpPr>
        <p:spPr/>
        <p:txBody>
          <a:bodyPr/>
          <a:lstStyle/>
          <a:p>
            <a:r>
              <a:rPr lang="en-US" b="1" dirty="0"/>
              <a:t>“Do not”: </a:t>
            </a:r>
            <a:r>
              <a:rPr lang="en-US" dirty="0"/>
              <a:t>be like the hypocrites. Don’t store up treasures on earth, don’t be anxious, don’t worry, don’t try to serve two masters.</a:t>
            </a:r>
          </a:p>
          <a:p>
            <a:r>
              <a:rPr lang="en-US" b="1" dirty="0"/>
              <a:t>“But I say”: </a:t>
            </a:r>
            <a:r>
              <a:rPr lang="en-US" dirty="0"/>
              <a:t>Seek first God’s kingdom and righteousness (vs. 10; 5:16)</a:t>
            </a:r>
          </a:p>
          <a:p>
            <a:r>
              <a:rPr lang="en-US" dirty="0"/>
              <a:t>Store up your treasures in heaven</a:t>
            </a:r>
          </a:p>
          <a:p>
            <a:r>
              <a:rPr lang="en-US" b="1" dirty="0"/>
              <a:t>“Do not”:</a:t>
            </a:r>
            <a:r>
              <a:rPr lang="en-US" dirty="0"/>
              <a:t> worry about food and clothing</a:t>
            </a:r>
          </a:p>
          <a:p>
            <a:r>
              <a:rPr lang="en-US" b="1" dirty="0"/>
              <a:t>“But I say”: </a:t>
            </a:r>
            <a:r>
              <a:rPr lang="en-US" dirty="0"/>
              <a:t>“Give us this day our </a:t>
            </a:r>
            <a:r>
              <a:rPr lang="en-US" i="1" dirty="0"/>
              <a:t>daily</a:t>
            </a:r>
            <a:r>
              <a:rPr lang="en-US" dirty="0"/>
              <a:t> bread” </a:t>
            </a:r>
            <a:r>
              <a:rPr lang="en-US" b="1" dirty="0"/>
              <a:t>vs. 11</a:t>
            </a:r>
          </a:p>
          <a:p>
            <a:r>
              <a:rPr lang="en-US" dirty="0"/>
              <a:t>The Father knows what we need before we even ask (</a:t>
            </a:r>
            <a:r>
              <a:rPr lang="en-US" b="1" dirty="0"/>
              <a:t>vs. 8,32</a:t>
            </a:r>
            <a:r>
              <a:rPr lang="en-US" dirty="0"/>
              <a:t>)</a:t>
            </a:r>
          </a:p>
          <a:p>
            <a:r>
              <a:rPr lang="en-US" b="1" dirty="0"/>
              <a:t>Prov. 3:9-10 </a:t>
            </a:r>
            <a:r>
              <a:rPr lang="en-US" dirty="0"/>
              <a:t>Trust the Lord and His ways; give to Him the first of one’s wealth and He will fill us with what we need.</a:t>
            </a:r>
          </a:p>
          <a:p>
            <a:r>
              <a:rPr lang="en-US" dirty="0"/>
              <a:t>“All of nature depends on God and He never fails.” Wiersbe</a:t>
            </a:r>
          </a:p>
          <a:p>
            <a:r>
              <a:rPr lang="en-US" dirty="0"/>
              <a:t>Tomorrow has enough trouble of its own</a:t>
            </a:r>
          </a:p>
          <a:p>
            <a:endParaRPr lang="en-US" dirty="0"/>
          </a:p>
          <a:p>
            <a:endParaRPr lang="en-US" dirty="0"/>
          </a:p>
          <a:p>
            <a:endParaRPr lang="en-US" dirty="0"/>
          </a:p>
        </p:txBody>
      </p:sp>
    </p:spTree>
    <p:extLst>
      <p:ext uri="{BB962C8B-B14F-4D97-AF65-F5344CB8AC3E}">
        <p14:creationId xmlns:p14="http://schemas.microsoft.com/office/powerpoint/2010/main" val="12793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46EC-31CA-B94E-C074-94C3FAD4E215}"/>
              </a:ext>
            </a:extLst>
          </p:cNvPr>
          <p:cNvSpPr>
            <a:spLocks noGrp="1"/>
          </p:cNvSpPr>
          <p:nvPr>
            <p:ph type="title"/>
          </p:nvPr>
        </p:nvSpPr>
        <p:spPr/>
        <p:txBody>
          <a:bodyPr/>
          <a:lstStyle/>
          <a:p>
            <a:r>
              <a:rPr lang="en-US" dirty="0"/>
              <a:t>Matthew 7:1-5   Cross References</a:t>
            </a:r>
          </a:p>
        </p:txBody>
      </p:sp>
      <p:sp>
        <p:nvSpPr>
          <p:cNvPr id="3" name="Content Placeholder 2">
            <a:extLst>
              <a:ext uri="{FF2B5EF4-FFF2-40B4-BE49-F238E27FC236}">
                <a16:creationId xmlns:a16="http://schemas.microsoft.com/office/drawing/2014/main" id="{1D7232E8-5F6A-356A-A26B-46A5404723DC}"/>
              </a:ext>
            </a:extLst>
          </p:cNvPr>
          <p:cNvSpPr>
            <a:spLocks noGrp="1"/>
          </p:cNvSpPr>
          <p:nvPr>
            <p:ph idx="1"/>
          </p:nvPr>
        </p:nvSpPr>
        <p:spPr/>
        <p:txBody>
          <a:bodyPr/>
          <a:lstStyle/>
          <a:p>
            <a:r>
              <a:rPr lang="en-US" b="1" dirty="0"/>
              <a:t>Do not: </a:t>
            </a:r>
            <a:r>
              <a:rPr lang="en-US" dirty="0"/>
              <a:t>Judge by your own standard of measure, you hypocrite</a:t>
            </a:r>
          </a:p>
          <a:p>
            <a:r>
              <a:rPr lang="en-US" b="1" dirty="0"/>
              <a:t>“But I say”: </a:t>
            </a:r>
            <a:r>
              <a:rPr lang="en-US" dirty="0"/>
              <a:t>FIRST: judge yourself by taking the log out of your own eye. This prepares our heart to serve our brothers.</a:t>
            </a:r>
          </a:p>
          <a:p>
            <a:r>
              <a:rPr lang="en-US" b="1" dirty="0"/>
              <a:t>“The Eye”: 5:29</a:t>
            </a:r>
            <a:r>
              <a:rPr lang="en-US" dirty="0"/>
              <a:t> If it makes you stumble, pluck it out</a:t>
            </a:r>
          </a:p>
          <a:p>
            <a:r>
              <a:rPr lang="en-US" b="1" dirty="0"/>
              <a:t>6:22-23</a:t>
            </a:r>
            <a:r>
              <a:rPr lang="en-US" dirty="0"/>
              <a:t> The eye is the lamp of the body and needs to be clear</a:t>
            </a:r>
          </a:p>
          <a:p>
            <a:r>
              <a:rPr lang="en-US" dirty="0"/>
              <a:t>This word “clear” is the same word used for the blind man’s eyes after Jesus healed him.   </a:t>
            </a:r>
            <a:r>
              <a:rPr lang="en-US" b="1" dirty="0"/>
              <a:t>Mark 8:25</a:t>
            </a:r>
          </a:p>
          <a:p>
            <a:r>
              <a:rPr lang="en-US" b="1" dirty="0"/>
              <a:t>John 7:24</a:t>
            </a:r>
            <a:r>
              <a:rPr lang="en-US" dirty="0"/>
              <a:t> Judgment should be based on God’s righteous standards, not appearance</a:t>
            </a:r>
          </a:p>
          <a:p>
            <a:r>
              <a:rPr lang="en-US" b="1" dirty="0"/>
              <a:t>Rom. 2:1-3 </a:t>
            </a:r>
            <a:r>
              <a:rPr lang="en-US" dirty="0"/>
              <a:t>You are judging others for the very things YOU are doing</a:t>
            </a:r>
          </a:p>
          <a:p>
            <a:r>
              <a:rPr lang="en-US" b="1" dirty="0"/>
              <a:t>James 2:13 </a:t>
            </a:r>
            <a:r>
              <a:rPr lang="en-US" dirty="0"/>
              <a:t>Mercy is part of righteousness. “Blessed are the merciful” </a:t>
            </a:r>
            <a:r>
              <a:rPr lang="en-US" b="1" dirty="0"/>
              <a:t>5:7</a:t>
            </a:r>
          </a:p>
          <a:p>
            <a:endParaRPr lang="en-US" dirty="0"/>
          </a:p>
        </p:txBody>
      </p:sp>
    </p:spTree>
    <p:extLst>
      <p:ext uri="{BB962C8B-B14F-4D97-AF65-F5344CB8AC3E}">
        <p14:creationId xmlns:p14="http://schemas.microsoft.com/office/powerpoint/2010/main" val="418287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B8FE-7D33-754B-9994-958DC7E3150A}"/>
              </a:ext>
            </a:extLst>
          </p:cNvPr>
          <p:cNvSpPr>
            <a:spLocks noGrp="1"/>
          </p:cNvSpPr>
          <p:nvPr>
            <p:ph type="title"/>
          </p:nvPr>
        </p:nvSpPr>
        <p:spPr/>
        <p:txBody>
          <a:bodyPr/>
          <a:lstStyle/>
          <a:p>
            <a:r>
              <a:rPr lang="en-US" dirty="0"/>
              <a:t>Matthew 7:6-12</a:t>
            </a:r>
          </a:p>
        </p:txBody>
      </p:sp>
      <p:sp>
        <p:nvSpPr>
          <p:cNvPr id="3" name="Content Placeholder 2">
            <a:extLst>
              <a:ext uri="{FF2B5EF4-FFF2-40B4-BE49-F238E27FC236}">
                <a16:creationId xmlns:a16="http://schemas.microsoft.com/office/drawing/2014/main" id="{3851F4F2-3FC2-5727-31C4-92593038732A}"/>
              </a:ext>
            </a:extLst>
          </p:cNvPr>
          <p:cNvSpPr>
            <a:spLocks noGrp="1"/>
          </p:cNvSpPr>
          <p:nvPr>
            <p:ph idx="1"/>
          </p:nvPr>
        </p:nvSpPr>
        <p:spPr/>
        <p:txBody>
          <a:bodyPr/>
          <a:lstStyle/>
          <a:p>
            <a:r>
              <a:rPr lang="en-US" b="1" dirty="0"/>
              <a:t>“Do not”: </a:t>
            </a:r>
            <a:r>
              <a:rPr lang="en-US" dirty="0"/>
              <a:t>give what is holy to dogs</a:t>
            </a:r>
          </a:p>
          <a:p>
            <a:r>
              <a:rPr lang="en-US" b="1" dirty="0"/>
              <a:t>“Do not”: </a:t>
            </a:r>
            <a:r>
              <a:rPr lang="en-US" dirty="0"/>
              <a:t>throw your pearls before swine</a:t>
            </a:r>
          </a:p>
          <a:p>
            <a:r>
              <a:rPr lang="en-US" b="1" dirty="0"/>
              <a:t>“But I say”: Ask</a:t>
            </a:r>
            <a:r>
              <a:rPr lang="en-US" dirty="0"/>
              <a:t> and it will be given to you (wisdom in knowing who to share the gospel with maybe?) </a:t>
            </a:r>
          </a:p>
          <a:p>
            <a:r>
              <a:rPr lang="en-US" b="1" dirty="0"/>
              <a:t>Seek: </a:t>
            </a:r>
            <a:r>
              <a:rPr lang="en-US" dirty="0"/>
              <a:t>First His kingdom and righteousness (</a:t>
            </a:r>
            <a:r>
              <a:rPr lang="en-US" b="1" dirty="0"/>
              <a:t>6:33</a:t>
            </a:r>
            <a:r>
              <a:rPr lang="en-US" dirty="0"/>
              <a:t>) </a:t>
            </a:r>
          </a:p>
          <a:p>
            <a:r>
              <a:rPr lang="en-US" b="1" dirty="0"/>
              <a:t>Hunger and thirst after righteousness (5:6)</a:t>
            </a:r>
          </a:p>
          <a:p>
            <a:r>
              <a:rPr lang="en-US" b="1" dirty="0"/>
              <a:t>Keep Knocking (asking)</a:t>
            </a:r>
          </a:p>
          <a:p>
            <a:r>
              <a:rPr lang="en-US" dirty="0"/>
              <a:t>Your heavenly Father knows how to give good gifts better than anyone</a:t>
            </a:r>
          </a:p>
          <a:p>
            <a:r>
              <a:rPr lang="en-US" dirty="0"/>
              <a:t>Treat others the way you want to be treated: don’t judge before self-examination. Show mercy; true righteousness is extended toward others</a:t>
            </a:r>
          </a:p>
          <a:p>
            <a:r>
              <a:rPr lang="en-US" dirty="0"/>
              <a:t>This fulfills the Law and the Prophets and exceeds the righteousness of the scribes and the Pharisees</a:t>
            </a:r>
          </a:p>
          <a:p>
            <a:endParaRPr lang="en-US" b="1" dirty="0"/>
          </a:p>
        </p:txBody>
      </p:sp>
    </p:spTree>
    <p:extLst>
      <p:ext uri="{BB962C8B-B14F-4D97-AF65-F5344CB8AC3E}">
        <p14:creationId xmlns:p14="http://schemas.microsoft.com/office/powerpoint/2010/main" val="337304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CF06B-0047-A22B-7218-7DF1E36F02BF}"/>
              </a:ext>
            </a:extLst>
          </p:cNvPr>
          <p:cNvSpPr>
            <a:spLocks noGrp="1"/>
          </p:cNvSpPr>
          <p:nvPr>
            <p:ph type="title"/>
          </p:nvPr>
        </p:nvSpPr>
        <p:spPr/>
        <p:txBody>
          <a:bodyPr/>
          <a:lstStyle/>
          <a:p>
            <a:r>
              <a:rPr lang="en-US" dirty="0"/>
              <a:t>Matthew 7:13-29</a:t>
            </a:r>
          </a:p>
        </p:txBody>
      </p:sp>
      <p:sp>
        <p:nvSpPr>
          <p:cNvPr id="3" name="Content Placeholder 2">
            <a:extLst>
              <a:ext uri="{FF2B5EF4-FFF2-40B4-BE49-F238E27FC236}">
                <a16:creationId xmlns:a16="http://schemas.microsoft.com/office/drawing/2014/main" id="{1F1B1F98-ECD8-ADB3-D8FF-27CFB3F58B90}"/>
              </a:ext>
            </a:extLst>
          </p:cNvPr>
          <p:cNvSpPr>
            <a:spLocks noGrp="1"/>
          </p:cNvSpPr>
          <p:nvPr>
            <p:ph idx="1"/>
          </p:nvPr>
        </p:nvSpPr>
        <p:spPr/>
        <p:txBody>
          <a:bodyPr/>
          <a:lstStyle/>
          <a:p>
            <a:r>
              <a:rPr lang="en-US" dirty="0"/>
              <a:t>Enter through the narrow gate, not the broad.</a:t>
            </a:r>
          </a:p>
          <a:p>
            <a:r>
              <a:rPr lang="en-US" dirty="0"/>
              <a:t>One leads to eternal life, the other to destruction</a:t>
            </a:r>
          </a:p>
          <a:p>
            <a:r>
              <a:rPr lang="en-US" dirty="0"/>
              <a:t>Beware of false prophets who come to YOU. They seek YOU out</a:t>
            </a:r>
          </a:p>
          <a:p>
            <a:r>
              <a:rPr lang="en-US" b="1" dirty="0"/>
              <a:t>Illustration:</a:t>
            </a:r>
            <a:r>
              <a:rPr lang="en-US" dirty="0"/>
              <a:t> wolves in sheep’s “outerwear”</a:t>
            </a:r>
          </a:p>
          <a:p>
            <a:r>
              <a:rPr lang="en-US" dirty="0"/>
              <a:t>You will KNOW them by their fruits  </a:t>
            </a:r>
            <a:r>
              <a:rPr lang="en-US" b="1" dirty="0"/>
              <a:t>vs. 16</a:t>
            </a:r>
          </a:p>
          <a:p>
            <a:r>
              <a:rPr lang="en-US" dirty="0"/>
              <a:t>NOT a fruit of repentance as John preached about in </a:t>
            </a:r>
            <a:r>
              <a:rPr lang="en-US" b="1" dirty="0"/>
              <a:t>Matt.3:8-12</a:t>
            </a:r>
          </a:p>
          <a:p>
            <a:r>
              <a:rPr lang="en-US" dirty="0"/>
              <a:t>They have bad fruit that will be thrown into the fire  </a:t>
            </a:r>
            <a:r>
              <a:rPr lang="en-US" b="1" dirty="0"/>
              <a:t>Rev. 22:14-15</a:t>
            </a:r>
          </a:p>
          <a:p>
            <a:r>
              <a:rPr lang="en-US" b="1" dirty="0"/>
              <a:t>2 Thess. 2:7-12 </a:t>
            </a:r>
            <a:r>
              <a:rPr lang="en-US" dirty="0"/>
              <a:t>tells us “they have all power and signs and false wonders, and with all the deception of wickedness for those who perish, because they did not receive the love of the truth so as to be saved.”</a:t>
            </a:r>
          </a:p>
          <a:p>
            <a:r>
              <a:rPr lang="en-US" dirty="0"/>
              <a:t>Jesus taught with authority. Wisdom is hearing His word and acting on it, resulting in righteousness.</a:t>
            </a:r>
          </a:p>
          <a:p>
            <a:endParaRPr lang="en-US" dirty="0"/>
          </a:p>
          <a:p>
            <a:endParaRPr lang="en-US" dirty="0"/>
          </a:p>
          <a:p>
            <a:endParaRPr lang="en-US" dirty="0"/>
          </a:p>
        </p:txBody>
      </p:sp>
    </p:spTree>
    <p:extLst>
      <p:ext uri="{BB962C8B-B14F-4D97-AF65-F5344CB8AC3E}">
        <p14:creationId xmlns:p14="http://schemas.microsoft.com/office/powerpoint/2010/main" val="86039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112</TotalTime>
  <Words>1059</Words>
  <Application>Microsoft Office PowerPoint</Application>
  <PresentationFormat>Widescreen</PresentationFormat>
  <Paragraphs>87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fall power point</vt:lpstr>
      <vt:lpstr>Matthew Part 1</vt:lpstr>
      <vt:lpstr>Review</vt:lpstr>
      <vt:lpstr>Matthew 6:1-8</vt:lpstr>
      <vt:lpstr>Matthew 6:9-15</vt:lpstr>
      <vt:lpstr>Matthew 6:16-18</vt:lpstr>
      <vt:lpstr>Matthew 6:19-34</vt:lpstr>
      <vt:lpstr>Matthew 7:1-5   Cross References</vt:lpstr>
      <vt:lpstr>Matthew 7:6-12</vt:lpstr>
      <vt:lpstr>Matthew 7:13-29</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Part 1</dc:title>
  <dc:creator>Ron Goins</dc:creator>
  <cp:lastModifiedBy>Ron Goins</cp:lastModifiedBy>
  <cp:revision>29</cp:revision>
  <dcterms:created xsi:type="dcterms:W3CDTF">2023-10-17T12:35:55Z</dcterms:created>
  <dcterms:modified xsi:type="dcterms:W3CDTF">2023-10-17T18:18:58Z</dcterms:modified>
</cp:coreProperties>
</file>